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7" r:id="rId2"/>
    <p:sldId id="258" r:id="rId3"/>
    <p:sldId id="262" r:id="rId4"/>
    <p:sldId id="261" r:id="rId5"/>
    <p:sldId id="260" r:id="rId6"/>
    <p:sldId id="263" r:id="rId7"/>
    <p:sldId id="264" r:id="rId8"/>
    <p:sldId id="288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76" r:id="rId21"/>
    <p:sldId id="278" r:id="rId22"/>
    <p:sldId id="279" r:id="rId23"/>
    <p:sldId id="280" r:id="rId24"/>
    <p:sldId id="283" r:id="rId25"/>
    <p:sldId id="284" r:id="rId26"/>
    <p:sldId id="286" r:id="rId27"/>
    <p:sldId id="289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guarin\Documents\VACUUM%20VESSEL%20COVER\DESIGN\DesignEN1345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uarin\Documents\VACUUM%20VESSEL%20COVER\DESIGN\displacem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uarin\Documents\VACUUM%20VESSEL%20DRIFT%20TUBE\DESIGN\DesignFormula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uarin\Documents\VACUUM%20VESSEL%20DRIFT%20TUBE\DESIGN\nonline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uarin\Documents\THERMAL%20SHIELD\Al%20thermal%20propertie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5178978114114"/>
          <c:y val="0.14827900872856012"/>
          <c:w val="0.78959710775452674"/>
          <c:h val="0.66757309406091681"/>
        </c:manualLayout>
      </c:layout>
      <c:scatterChart>
        <c:scatterStyle val="smoothMarker"/>
        <c:varyColors val="0"/>
        <c:ser>
          <c:idx val="0"/>
          <c:order val="0"/>
          <c:tx>
            <c:v>point 3</c:v>
          </c:tx>
          <c:spPr>
            <a:ln w="25400">
              <a:noFill/>
              <a:prstDash val="solid"/>
            </a:ln>
          </c:spPr>
          <c:marker>
            <c:symbol val="circle"/>
            <c:size val="7"/>
            <c:spPr>
              <a:noFill/>
              <a:ln w="25400">
                <a:prstDash val="solid"/>
              </a:ln>
            </c:spPr>
          </c:marker>
          <c:dPt>
            <c:idx val="4"/>
            <c:bubble3D val="0"/>
          </c:dPt>
          <c:xVal>
            <c:numRef>
              <c:f>'EN13458 NEW'!$I$4:$M$4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('EN13458 NEW'!$E$8,'EN13458 NEW'!$E$18,'EN13458 NEW'!$E$28,'EN13458 NEW'!$E$38,'EN13458 NEW'!$E$48)</c:f>
              <c:numCache>
                <c:formatCode>0</c:formatCode>
                <c:ptCount val="5"/>
                <c:pt idx="0">
                  <c:v>131</c:v>
                </c:pt>
                <c:pt idx="1">
                  <c:v>147</c:v>
                </c:pt>
                <c:pt idx="2">
                  <c:v>159</c:v>
                </c:pt>
                <c:pt idx="3">
                  <c:v>173</c:v>
                </c:pt>
                <c:pt idx="4">
                  <c:v>189</c:v>
                </c:pt>
              </c:numCache>
            </c:numRef>
          </c:yVal>
          <c:smooth val="1"/>
        </c:ser>
        <c:ser>
          <c:idx val="2"/>
          <c:order val="1"/>
          <c:tx>
            <c:v>point 4</c:v>
          </c:tx>
          <c:spPr>
            <a:ln w="25400">
              <a:noFill/>
            </a:ln>
          </c:spPr>
          <c:marker>
            <c:symbol val="triangle"/>
            <c:size val="7"/>
            <c:spPr>
              <a:noFill/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'EN13458 NEW'!$I$4:$M$4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('EN13458 NEW'!$E$10,'EN13458 NEW'!$E$20,'EN13458 NEW'!$E$30,'EN13458 NEW'!$E$40,'EN13458 NEW'!$E$50)</c:f>
              <c:numCache>
                <c:formatCode>0</c:formatCode>
                <c:ptCount val="5"/>
                <c:pt idx="0">
                  <c:v>181</c:v>
                </c:pt>
                <c:pt idx="1">
                  <c:v>185</c:v>
                </c:pt>
                <c:pt idx="2">
                  <c:v>189</c:v>
                </c:pt>
                <c:pt idx="3">
                  <c:v>196</c:v>
                </c:pt>
                <c:pt idx="4">
                  <c:v>200</c:v>
                </c:pt>
              </c:numCache>
            </c:numRef>
          </c:yVal>
          <c:smooth val="1"/>
        </c:ser>
        <c:ser>
          <c:idx val="1"/>
          <c:order val="2"/>
          <c:tx>
            <c:v>limit EN 13458</c:v>
          </c:tx>
          <c:spPr>
            <a:ln w="25400"/>
          </c:spPr>
          <c:marker>
            <c:symbol val="none"/>
          </c:marker>
          <c:xVal>
            <c:numRef>
              <c:f>'EN13458 NEW'!$I$4:$M$4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xVal>
          <c:yVal>
            <c:numRef>
              <c:f>('EN13458 NEW'!$F$28,'EN13458 NEW'!$F$38,'EN13458 NEW'!$F$48,'EN13458 NEW'!$F$18,'EN13458 NEW'!$F$8)</c:f>
              <c:numCache>
                <c:formatCode>0.0</c:formatCode>
                <c:ptCount val="5"/>
                <c:pt idx="0">
                  <c:v>480</c:v>
                </c:pt>
                <c:pt idx="1">
                  <c:v>480</c:v>
                </c:pt>
                <c:pt idx="2">
                  <c:v>480</c:v>
                </c:pt>
                <c:pt idx="3">
                  <c:v>480</c:v>
                </c:pt>
                <c:pt idx="4">
                  <c:v>480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62016"/>
        <c:axId val="97006336"/>
      </c:scatterChart>
      <c:valAx>
        <c:axId val="89062016"/>
        <c:scaling>
          <c:orientation val="minMax"/>
          <c:max val="17"/>
          <c:min val="1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400" b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flat end thickness (mm)</a:t>
                </a:r>
              </a:p>
            </c:rich>
          </c:tx>
          <c:layout>
            <c:manualLayout>
              <c:xMode val="edge"/>
              <c:yMode val="edge"/>
              <c:x val="0.40325281234637617"/>
              <c:y val="0.93546296296296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7006336"/>
        <c:crosses val="autoZero"/>
        <c:crossBetween val="midCat"/>
        <c:majorUnit val="1"/>
      </c:valAx>
      <c:valAx>
        <c:axId val="97006336"/>
        <c:scaling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 i="1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en-GB" sz="1400" b="0" i="1" baseline="-25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n-GB" sz="1400" b="0" i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+ f</a:t>
                </a:r>
                <a:r>
                  <a:rPr lang="en-GB" sz="1400" b="0" i="1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GB" sz="1400" b="0" i="1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+ </a:t>
                </a:r>
                <a:r>
                  <a:rPr lang="en-GB" sz="1400" b="0" i="1" baseline="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en-GB" sz="1400" b="0" i="1" baseline="-25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</a:t>
                </a:r>
                <a:r>
                  <a:rPr lang="en-GB" sz="1400" b="0" i="1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1400" b="0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(MPa)</a:t>
                </a:r>
                <a:endParaRPr lang="en-GB" sz="1400" b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1.9530827129099135E-3"/>
              <c:y val="0.2465756132335309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906201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123294218572873"/>
          <c:y val="2.7969281617575604E-2"/>
          <c:w val="0.85031838411502902"/>
          <c:h val="7.3448428240471889E-2"/>
        </c:manualLayout>
      </c:layout>
      <c:overlay val="0"/>
      <c:txPr>
        <a:bodyPr/>
        <a:lstStyle/>
        <a:p>
          <a:pPr>
            <a:defRPr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3822885593116"/>
          <c:y val="0.11475287338945493"/>
          <c:w val="0.81892658999954326"/>
          <c:h val="0.70053731626936644"/>
        </c:manualLayout>
      </c:layout>
      <c:scatterChart>
        <c:scatterStyle val="smoothMarker"/>
        <c:varyColors val="0"/>
        <c:ser>
          <c:idx val="8"/>
          <c:order val="0"/>
          <c:tx>
            <c:v>flat end thickness 20 mm</c:v>
          </c:tx>
          <c:spPr>
            <a:ln w="38100">
              <a:noFill/>
              <a:prstDash val="sysDot"/>
            </a:ln>
          </c:spPr>
          <c:marker>
            <c:symbol val="triangle"/>
            <c:size val="7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lateral_surface!$A$3:$A$11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lateral_surface!$L$3:$L$11</c:f>
              <c:numCache>
                <c:formatCode>0.000</c:formatCode>
                <c:ptCount val="9"/>
                <c:pt idx="0">
                  <c:v>0.69511326279225583</c:v>
                </c:pt>
                <c:pt idx="1">
                  <c:v>0.66427047797076122</c:v>
                </c:pt>
                <c:pt idx="2">
                  <c:v>0.63861339580354848</c:v>
                </c:pt>
                <c:pt idx="3">
                  <c:v>0.61719859678913214</c:v>
                </c:pt>
                <c:pt idx="4">
                  <c:v>0.5992638689326466</c:v>
                </c:pt>
                <c:pt idx="5">
                  <c:v>0.5841885448440679</c:v>
                </c:pt>
                <c:pt idx="6">
                  <c:v>0.5714680313125361</c:v>
                </c:pt>
                <c:pt idx="7">
                  <c:v>0.56069074653264761</c:v>
                </c:pt>
                <c:pt idx="8">
                  <c:v>0.55152418106558598</c:v>
                </c:pt>
              </c:numCache>
            </c:numRef>
          </c:yVal>
          <c:smooth val="1"/>
        </c:ser>
        <c:ser>
          <c:idx val="9"/>
          <c:order val="1"/>
          <c:tx>
            <c:v>flat end thickness 25 mm</c:v>
          </c:tx>
          <c:spPr>
            <a:ln w="38100">
              <a:noFill/>
              <a:prstDash val="sysDot"/>
            </a:ln>
          </c:spPr>
          <c:marker>
            <c:symbol val="diamond"/>
            <c:size val="7"/>
            <c:spPr>
              <a:noFill/>
              <a:ln w="25400">
                <a:solidFill>
                  <a:srgbClr val="00B050"/>
                </a:solidFill>
              </a:ln>
            </c:spPr>
          </c:marker>
          <c:xVal>
            <c:numRef>
              <c:f>lateral_surface!$A$12:$A$20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lateral_surface!$L$12:$L$20</c:f>
              <c:numCache>
                <c:formatCode>0.000</c:formatCode>
                <c:ptCount val="9"/>
                <c:pt idx="0">
                  <c:v>0.42747965947849614</c:v>
                </c:pt>
                <c:pt idx="1">
                  <c:v>0.40598502778631496</c:v>
                </c:pt>
                <c:pt idx="2">
                  <c:v>0.38743166003640239</c:v>
                </c:pt>
                <c:pt idx="3">
                  <c:v>0.37143572578280015</c:v>
                </c:pt>
                <c:pt idx="4">
                  <c:v>0.35764988951795823</c:v>
                </c:pt>
                <c:pt idx="5">
                  <c:v>0.34576305723565792</c:v>
                </c:pt>
                <c:pt idx="6">
                  <c:v>0.33550139017931169</c:v>
                </c:pt>
                <c:pt idx="7">
                  <c:v>0.3266266575009798</c:v>
                </c:pt>
                <c:pt idx="8">
                  <c:v>0.31893667977626078</c:v>
                </c:pt>
              </c:numCache>
            </c:numRef>
          </c:yVal>
          <c:smooth val="1"/>
        </c:ser>
        <c:ser>
          <c:idx val="3"/>
          <c:order val="2"/>
          <c:tx>
            <c:v>flat end thickness 30 mm</c:v>
          </c:tx>
          <c:spPr>
            <a:ln w="38100">
              <a:noFill/>
              <a:prstDash val="sysDot"/>
            </a:ln>
          </c:spPr>
          <c:marker>
            <c:symbol val="star"/>
            <c:size val="7"/>
            <c:spPr>
              <a:noFill/>
              <a:ln w="25400">
                <a:solidFill>
                  <a:srgbClr val="7030A0"/>
                </a:solidFill>
              </a:ln>
            </c:spPr>
          </c:marker>
          <c:xVal>
            <c:numRef>
              <c:f>lateral_surface!$A$21:$A$29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lateral_surface!$L$21:$L$29</c:f>
              <c:numCache>
                <c:formatCode>0.000</c:formatCode>
                <c:ptCount val="9"/>
                <c:pt idx="0">
                  <c:v>0.28643280502379381</c:v>
                </c:pt>
                <c:pt idx="1">
                  <c:v>0.27209536297114745</c:v>
                </c:pt>
                <c:pt idx="2">
                  <c:v>0.25926460431316717</c:v>
                </c:pt>
                <c:pt idx="3">
                  <c:v>0.24783738016143605</c:v>
                </c:pt>
                <c:pt idx="4">
                  <c:v>0.23769780641465735</c:v>
                </c:pt>
                <c:pt idx="5">
                  <c:v>0.22872309281131334</c:v>
                </c:pt>
                <c:pt idx="6">
                  <c:v>0.2207903223713534</c:v>
                </c:pt>
                <c:pt idx="7">
                  <c:v>0.21378221708958495</c:v>
                </c:pt>
                <c:pt idx="8">
                  <c:v>0.20759112956955689</c:v>
                </c:pt>
              </c:numCache>
            </c:numRef>
          </c:yVal>
          <c:smooth val="1"/>
        </c:ser>
        <c:ser>
          <c:idx val="4"/>
          <c:order val="3"/>
          <c:tx>
            <c:v>flat end thickness 35 mm</c:v>
          </c:tx>
          <c:spPr>
            <a:ln w="38100">
              <a:noFill/>
              <a:prstDash val="sysDot"/>
            </a:ln>
          </c:spPr>
          <c:marker>
            <c:symbol val="square"/>
            <c:size val="7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lateral_surface!$A$30:$A$38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lateral_surface!$L$30:$L$38</c:f>
              <c:numCache>
                <c:formatCode>0.000</c:formatCode>
                <c:ptCount val="9"/>
                <c:pt idx="0">
                  <c:v>0.2020748182544565</c:v>
                </c:pt>
                <c:pt idx="1">
                  <c:v>0.19270677031494596</c:v>
                </c:pt>
                <c:pt idx="2">
                  <c:v>0.18405069047071801</c:v>
                </c:pt>
                <c:pt idx="3">
                  <c:v>0.17610854285908484</c:v>
                </c:pt>
                <c:pt idx="4">
                  <c:v>0.16886499453717377</c:v>
                </c:pt>
                <c:pt idx="5">
                  <c:v>0.16228912618216557</c:v>
                </c:pt>
                <c:pt idx="6">
                  <c:v>0.15634007106615638</c:v>
                </c:pt>
                <c:pt idx="7">
                  <c:v>0.1509713234863895</c:v>
                </c:pt>
                <c:pt idx="8">
                  <c:v>0.14613498383619689</c:v>
                </c:pt>
              </c:numCache>
            </c:numRef>
          </c:yVal>
          <c:smooth val="1"/>
        </c:ser>
        <c:ser>
          <c:idx val="5"/>
          <c:order val="4"/>
          <c:tx>
            <c:v>flat end thickness 40 mm</c:v>
          </c:tx>
          <c:spPr>
            <a:ln w="38100">
              <a:noFill/>
              <a:prstDash val="sysDot"/>
            </a:ln>
          </c:spPr>
          <c:marker>
            <c:symbol val="circle"/>
            <c:size val="7"/>
            <c:spPr>
              <a:noFill/>
              <a:ln w="25400">
                <a:solidFill>
                  <a:srgbClr val="00B0F0"/>
                </a:solidFill>
              </a:ln>
            </c:spPr>
          </c:marker>
          <c:xVal>
            <c:numRef>
              <c:f>lateral_surface!$A$39:$A$47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lateral_surface!$L$39:$L$47</c:f>
              <c:numCache>
                <c:formatCode>0.000</c:formatCode>
                <c:ptCount val="9"/>
                <c:pt idx="0">
                  <c:v>0.14766656742321096</c:v>
                </c:pt>
                <c:pt idx="1">
                  <c:v>0.14155410875485544</c:v>
                </c:pt>
                <c:pt idx="2">
                  <c:v>0.13575812963050207</c:v>
                </c:pt>
                <c:pt idx="3">
                  <c:v>0.13030486078712814</c:v>
                </c:pt>
                <c:pt idx="4">
                  <c:v>0.12521030043992529</c:v>
                </c:pt>
                <c:pt idx="5">
                  <c:v>0.12047882037838441</c:v>
                </c:pt>
                <c:pt idx="6">
                  <c:v>0.11610560529813969</c:v>
                </c:pt>
                <c:pt idx="7">
                  <c:v>0.11207899709386297</c:v>
                </c:pt>
                <c:pt idx="8">
                  <c:v>0.10838293419109538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87328"/>
        <c:axId val="97189248"/>
      </c:scatterChart>
      <c:scatterChart>
        <c:scatterStyle val="smoothMarker"/>
        <c:varyColors val="0"/>
        <c:ser>
          <c:idx val="0"/>
          <c:order val="5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sensitivity_analysis!$A$3:$A$11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sensitivity_analysis!$D$3:$D$11</c:f>
              <c:numCache>
                <c:formatCode>0.0</c:formatCode>
                <c:ptCount val="9"/>
                <c:pt idx="0">
                  <c:v>353.31607480000002</c:v>
                </c:pt>
                <c:pt idx="1">
                  <c:v>373.47595869999998</c:v>
                </c:pt>
                <c:pt idx="2">
                  <c:v>393.63584259999999</c:v>
                </c:pt>
                <c:pt idx="3">
                  <c:v>413.7957265</c:v>
                </c:pt>
                <c:pt idx="4">
                  <c:v>433.95561040000001</c:v>
                </c:pt>
                <c:pt idx="5">
                  <c:v>454.11549429999997</c:v>
                </c:pt>
                <c:pt idx="6">
                  <c:v>474.27537819999998</c:v>
                </c:pt>
                <c:pt idx="7">
                  <c:v>494.43526209999999</c:v>
                </c:pt>
                <c:pt idx="8">
                  <c:v>514.595146</c:v>
                </c:pt>
              </c:numCache>
            </c:numRef>
          </c:yVal>
          <c:smooth val="1"/>
        </c:ser>
        <c:ser>
          <c:idx val="1"/>
          <c:order val="6"/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sensitivity_analysis!$A$12:$A$20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sensitivity_analysis!$D$12:$D$20</c:f>
              <c:numCache>
                <c:formatCode>0.0</c:formatCode>
                <c:ptCount val="9"/>
                <c:pt idx="0">
                  <c:v>381.1654418</c:v>
                </c:pt>
                <c:pt idx="1">
                  <c:v>401.32532570000001</c:v>
                </c:pt>
                <c:pt idx="2">
                  <c:v>421.48520959999996</c:v>
                </c:pt>
                <c:pt idx="3">
                  <c:v>441.64509349999997</c:v>
                </c:pt>
                <c:pt idx="4">
                  <c:v>461.80497739999998</c:v>
                </c:pt>
                <c:pt idx="5">
                  <c:v>481.9648613</c:v>
                </c:pt>
                <c:pt idx="6">
                  <c:v>502.12474519999995</c:v>
                </c:pt>
                <c:pt idx="7">
                  <c:v>522.28462910000007</c:v>
                </c:pt>
                <c:pt idx="8">
                  <c:v>542.44451299999992</c:v>
                </c:pt>
              </c:numCache>
            </c:numRef>
          </c:yVal>
          <c:smooth val="1"/>
        </c:ser>
        <c:ser>
          <c:idx val="2"/>
          <c:order val="7"/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sensitivity_analysis!$A$21:$A$29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sensitivity_analysis!$D$21:$D$29</c:f>
              <c:numCache>
                <c:formatCode>0.0</c:formatCode>
                <c:ptCount val="9"/>
                <c:pt idx="0">
                  <c:v>409.01480879999997</c:v>
                </c:pt>
                <c:pt idx="1">
                  <c:v>429.17469269999998</c:v>
                </c:pt>
                <c:pt idx="2">
                  <c:v>449.33457659999999</c:v>
                </c:pt>
                <c:pt idx="3">
                  <c:v>469.4944605</c:v>
                </c:pt>
                <c:pt idx="4">
                  <c:v>489.65434440000001</c:v>
                </c:pt>
                <c:pt idx="5">
                  <c:v>509.81422830000002</c:v>
                </c:pt>
                <c:pt idx="6">
                  <c:v>529.97411219999992</c:v>
                </c:pt>
                <c:pt idx="7">
                  <c:v>550.13399609999999</c:v>
                </c:pt>
                <c:pt idx="8">
                  <c:v>570.29387999999994</c:v>
                </c:pt>
              </c:numCache>
            </c:numRef>
          </c:yVal>
          <c:smooth val="1"/>
        </c:ser>
        <c:ser>
          <c:idx val="6"/>
          <c:order val="8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sensitivity_analysis!$A$30:$A$38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sensitivity_analysis!$D$30:$D$38</c:f>
              <c:numCache>
                <c:formatCode>0.0</c:formatCode>
                <c:ptCount val="9"/>
                <c:pt idx="0">
                  <c:v>436.8641758</c:v>
                </c:pt>
                <c:pt idx="1">
                  <c:v>457.02405970000001</c:v>
                </c:pt>
                <c:pt idx="2">
                  <c:v>477.18394360000002</c:v>
                </c:pt>
                <c:pt idx="3">
                  <c:v>497.34382750000003</c:v>
                </c:pt>
                <c:pt idx="4">
                  <c:v>517.50371139999993</c:v>
                </c:pt>
                <c:pt idx="5">
                  <c:v>537.6635953</c:v>
                </c:pt>
                <c:pt idx="6">
                  <c:v>557.82347919999995</c:v>
                </c:pt>
                <c:pt idx="7">
                  <c:v>577.98336310000002</c:v>
                </c:pt>
                <c:pt idx="8">
                  <c:v>598.14324700000009</c:v>
                </c:pt>
              </c:numCache>
            </c:numRef>
          </c:yVal>
          <c:smooth val="1"/>
        </c:ser>
        <c:ser>
          <c:idx val="7"/>
          <c:order val="9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sensitivity_analysis!$A$39:$A$47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sensitivity_analysis!$D$39:$D$47</c:f>
              <c:numCache>
                <c:formatCode>0.0</c:formatCode>
                <c:ptCount val="9"/>
                <c:pt idx="0">
                  <c:v>464.71354280000003</c:v>
                </c:pt>
                <c:pt idx="1">
                  <c:v>484.87342669999998</c:v>
                </c:pt>
                <c:pt idx="2">
                  <c:v>505.03331059999994</c:v>
                </c:pt>
                <c:pt idx="3">
                  <c:v>525.1931945</c:v>
                </c:pt>
                <c:pt idx="4">
                  <c:v>545.35307840000007</c:v>
                </c:pt>
                <c:pt idx="5">
                  <c:v>565.51296230000003</c:v>
                </c:pt>
                <c:pt idx="6">
                  <c:v>585.67284620000009</c:v>
                </c:pt>
                <c:pt idx="7">
                  <c:v>605.83273009999994</c:v>
                </c:pt>
                <c:pt idx="8">
                  <c:v>625.992614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65984"/>
        <c:axId val="97064448"/>
      </c:scatterChart>
      <c:valAx>
        <c:axId val="97187328"/>
        <c:scaling>
          <c:orientation val="minMax"/>
          <c:max val="21"/>
          <c:min val="1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lateral surface thickness (mm)</a:t>
                </a:r>
              </a:p>
            </c:rich>
          </c:tx>
          <c:layout>
            <c:manualLayout>
              <c:xMode val="edge"/>
              <c:yMode val="edge"/>
              <c:x val="0.37989816626841916"/>
              <c:y val="0.930116962898372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7189248"/>
        <c:crosses val="autoZero"/>
        <c:crossBetween val="midCat"/>
        <c:majorUnit val="1"/>
        <c:minorUnit val="1"/>
      </c:valAx>
      <c:valAx>
        <c:axId val="97189248"/>
        <c:scaling>
          <c:orientation val="minMax"/>
          <c:max val="0.8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max. deflection (mm)</a:t>
                </a:r>
              </a:p>
            </c:rich>
          </c:tx>
          <c:layout>
            <c:manualLayout>
              <c:xMode val="edge"/>
              <c:yMode val="edge"/>
              <c:x val="3.9860611583353873E-3"/>
              <c:y val="0.22900338956381494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spPr>
          <a:ln w="28575">
            <a:noFill/>
            <a:prstDash val="sysDot"/>
          </a:ln>
        </c:spPr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7187328"/>
        <c:crosses val="autoZero"/>
        <c:crossBetween val="midCat"/>
        <c:majorUnit val="0.1"/>
        <c:minorUnit val="5.000000000000001E-2"/>
      </c:valAx>
      <c:valAx>
        <c:axId val="97064448"/>
        <c:scaling>
          <c:orientation val="minMax"/>
          <c:min val="300"/>
        </c:scaling>
        <c:delete val="1"/>
        <c:axPos val="r"/>
        <c:numFmt formatCode="0.0" sourceLinked="1"/>
        <c:majorTickMark val="out"/>
        <c:minorTickMark val="none"/>
        <c:tickLblPos val="nextTo"/>
        <c:crossAx val="97065984"/>
        <c:crosses val="max"/>
        <c:crossBetween val="midCat"/>
        <c:majorUnit val="50"/>
      </c:valAx>
      <c:valAx>
        <c:axId val="970659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7064448"/>
        <c:crosses val="autoZero"/>
        <c:crossBetween val="midCat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1836975985478448"/>
          <c:y val="1.3543047930857242E-3"/>
          <c:w val="0.37954988103122633"/>
          <c:h val="0.2755773774301251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5685267602418"/>
          <c:y val="4.7685434719515737E-2"/>
          <c:w val="0.83185039370078739"/>
          <c:h val="0.79204881889763779"/>
        </c:manualLayout>
      </c:layout>
      <c:scatterChart>
        <c:scatterStyle val="smoothMarker"/>
        <c:varyColors val="0"/>
        <c:ser>
          <c:idx val="8"/>
          <c:order val="0"/>
          <c:tx>
            <c:v>flat end thickness 20 mm</c:v>
          </c:tx>
          <c:spPr>
            <a:ln w="38100">
              <a:noFill/>
              <a:prstDash val="sysDot"/>
            </a:ln>
          </c:spPr>
          <c:marker>
            <c:symbol val="triangle"/>
            <c:size val="7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lateral_surface!$A$3:$A$11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lateral_surface!$L$3:$L$11</c:f>
              <c:numCache>
                <c:formatCode>0.000</c:formatCode>
                <c:ptCount val="9"/>
                <c:pt idx="0">
                  <c:v>0.69511326279225583</c:v>
                </c:pt>
                <c:pt idx="1">
                  <c:v>0.66427047797076122</c:v>
                </c:pt>
                <c:pt idx="2">
                  <c:v>0.63861339580354848</c:v>
                </c:pt>
                <c:pt idx="3">
                  <c:v>0.61719859678913214</c:v>
                </c:pt>
                <c:pt idx="4">
                  <c:v>0.5992638689326466</c:v>
                </c:pt>
                <c:pt idx="5">
                  <c:v>0.5841885448440679</c:v>
                </c:pt>
                <c:pt idx="6">
                  <c:v>0.5714680313125361</c:v>
                </c:pt>
                <c:pt idx="7">
                  <c:v>0.56069074653264761</c:v>
                </c:pt>
                <c:pt idx="8">
                  <c:v>0.55152418106558598</c:v>
                </c:pt>
              </c:numCache>
            </c:numRef>
          </c:yVal>
          <c:smooth val="1"/>
        </c:ser>
        <c:ser>
          <c:idx val="9"/>
          <c:order val="1"/>
          <c:tx>
            <c:v>flat end thickness 25 mm</c:v>
          </c:tx>
          <c:spPr>
            <a:ln w="38100">
              <a:noFill/>
              <a:prstDash val="sysDot"/>
            </a:ln>
          </c:spPr>
          <c:marker>
            <c:symbol val="diamond"/>
            <c:size val="7"/>
            <c:spPr>
              <a:noFill/>
              <a:ln w="25400">
                <a:solidFill>
                  <a:srgbClr val="00B050"/>
                </a:solidFill>
              </a:ln>
            </c:spPr>
          </c:marker>
          <c:xVal>
            <c:numRef>
              <c:f>lateral_surface!$A$12:$A$20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lateral_surface!$L$12:$L$20</c:f>
              <c:numCache>
                <c:formatCode>0.000</c:formatCode>
                <c:ptCount val="9"/>
                <c:pt idx="0">
                  <c:v>0.42747965947849614</c:v>
                </c:pt>
                <c:pt idx="1">
                  <c:v>0.40598502778631496</c:v>
                </c:pt>
                <c:pt idx="2">
                  <c:v>0.38743166003640239</c:v>
                </c:pt>
                <c:pt idx="3">
                  <c:v>0.37143572578280015</c:v>
                </c:pt>
                <c:pt idx="4">
                  <c:v>0.35764988951795823</c:v>
                </c:pt>
                <c:pt idx="5">
                  <c:v>0.34576305723565792</c:v>
                </c:pt>
                <c:pt idx="6">
                  <c:v>0.33550139017931169</c:v>
                </c:pt>
                <c:pt idx="7">
                  <c:v>0.3266266575009798</c:v>
                </c:pt>
                <c:pt idx="8">
                  <c:v>0.31893667977626078</c:v>
                </c:pt>
              </c:numCache>
            </c:numRef>
          </c:yVal>
          <c:smooth val="1"/>
        </c:ser>
        <c:ser>
          <c:idx val="3"/>
          <c:order val="2"/>
          <c:tx>
            <c:v>flat end thickness 30 mm</c:v>
          </c:tx>
          <c:spPr>
            <a:ln w="38100">
              <a:noFill/>
              <a:prstDash val="sysDot"/>
            </a:ln>
          </c:spPr>
          <c:marker>
            <c:symbol val="star"/>
            <c:size val="7"/>
            <c:spPr>
              <a:noFill/>
              <a:ln w="25400">
                <a:solidFill>
                  <a:srgbClr val="7030A0"/>
                </a:solidFill>
              </a:ln>
            </c:spPr>
          </c:marker>
          <c:xVal>
            <c:numRef>
              <c:f>lateral_surface!$A$21:$A$29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lateral_surface!$L$21:$L$29</c:f>
              <c:numCache>
                <c:formatCode>0.000</c:formatCode>
                <c:ptCount val="9"/>
                <c:pt idx="0">
                  <c:v>0.28643280502379381</c:v>
                </c:pt>
                <c:pt idx="1">
                  <c:v>0.27209536297114745</c:v>
                </c:pt>
                <c:pt idx="2">
                  <c:v>0.25926460431316717</c:v>
                </c:pt>
                <c:pt idx="3">
                  <c:v>0.24783738016143605</c:v>
                </c:pt>
                <c:pt idx="4">
                  <c:v>0.23769780641465735</c:v>
                </c:pt>
                <c:pt idx="5">
                  <c:v>0.22872309281131334</c:v>
                </c:pt>
                <c:pt idx="6">
                  <c:v>0.2207903223713534</c:v>
                </c:pt>
                <c:pt idx="7">
                  <c:v>0.21378221708958495</c:v>
                </c:pt>
                <c:pt idx="8">
                  <c:v>0.20759112956955689</c:v>
                </c:pt>
              </c:numCache>
            </c:numRef>
          </c:yVal>
          <c:smooth val="1"/>
        </c:ser>
        <c:ser>
          <c:idx val="4"/>
          <c:order val="3"/>
          <c:tx>
            <c:v>flat end thickness 35 mm</c:v>
          </c:tx>
          <c:spPr>
            <a:ln w="38100">
              <a:noFill/>
              <a:prstDash val="sysDot"/>
            </a:ln>
          </c:spPr>
          <c:marker>
            <c:symbol val="square"/>
            <c:size val="7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lateral_surface!$A$30:$A$38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lateral_surface!$L$30:$L$38</c:f>
              <c:numCache>
                <c:formatCode>0.000</c:formatCode>
                <c:ptCount val="9"/>
                <c:pt idx="0">
                  <c:v>0.2020748182544565</c:v>
                </c:pt>
                <c:pt idx="1">
                  <c:v>0.19270677031494596</c:v>
                </c:pt>
                <c:pt idx="2">
                  <c:v>0.18405069047071801</c:v>
                </c:pt>
                <c:pt idx="3">
                  <c:v>0.17610854285908484</c:v>
                </c:pt>
                <c:pt idx="4">
                  <c:v>0.16886499453717377</c:v>
                </c:pt>
                <c:pt idx="5">
                  <c:v>0.16228912618216557</c:v>
                </c:pt>
                <c:pt idx="6">
                  <c:v>0.15634007106615638</c:v>
                </c:pt>
                <c:pt idx="7">
                  <c:v>0.1509713234863895</c:v>
                </c:pt>
                <c:pt idx="8">
                  <c:v>0.14613498383619689</c:v>
                </c:pt>
              </c:numCache>
            </c:numRef>
          </c:yVal>
          <c:smooth val="1"/>
        </c:ser>
        <c:ser>
          <c:idx val="5"/>
          <c:order val="4"/>
          <c:tx>
            <c:v>flat end thickness 40 mm</c:v>
          </c:tx>
          <c:spPr>
            <a:ln w="38100">
              <a:noFill/>
              <a:prstDash val="sysDot"/>
            </a:ln>
          </c:spPr>
          <c:marker>
            <c:symbol val="circle"/>
            <c:size val="7"/>
            <c:spPr>
              <a:noFill/>
              <a:ln w="25400">
                <a:solidFill>
                  <a:srgbClr val="00B0F0"/>
                </a:solidFill>
              </a:ln>
            </c:spPr>
          </c:marker>
          <c:xVal>
            <c:numRef>
              <c:f>lateral_surface!$A$39:$A$47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lateral_surface!$L$39:$L$47</c:f>
              <c:numCache>
                <c:formatCode>0.000</c:formatCode>
                <c:ptCount val="9"/>
                <c:pt idx="0">
                  <c:v>0.14766656742321096</c:v>
                </c:pt>
                <c:pt idx="1">
                  <c:v>0.14155410875485544</c:v>
                </c:pt>
                <c:pt idx="2">
                  <c:v>0.13575812963050207</c:v>
                </c:pt>
                <c:pt idx="3">
                  <c:v>0.13030486078712814</c:v>
                </c:pt>
                <c:pt idx="4">
                  <c:v>0.12521030043992529</c:v>
                </c:pt>
                <c:pt idx="5">
                  <c:v>0.12047882037838441</c:v>
                </c:pt>
                <c:pt idx="6">
                  <c:v>0.11610560529813969</c:v>
                </c:pt>
                <c:pt idx="7">
                  <c:v>0.11207899709386297</c:v>
                </c:pt>
                <c:pt idx="8">
                  <c:v>0.10838293419109538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73120"/>
        <c:axId val="39196160"/>
      </c:scatterChart>
      <c:scatterChart>
        <c:scatterStyle val="smoothMarker"/>
        <c:varyColors val="0"/>
        <c:ser>
          <c:idx val="0"/>
          <c:order val="5"/>
          <c:spPr>
            <a:ln>
              <a:noFill/>
            </a:ln>
          </c:spPr>
          <c:marker>
            <c:symbol val="triangle"/>
            <c:size val="7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sensitivity_analysis!$A$3:$A$11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sensitivity_analysis!$D$3:$D$11</c:f>
              <c:numCache>
                <c:formatCode>0.0</c:formatCode>
                <c:ptCount val="9"/>
                <c:pt idx="0">
                  <c:v>353.31607480000002</c:v>
                </c:pt>
                <c:pt idx="1">
                  <c:v>373.47595869999998</c:v>
                </c:pt>
                <c:pt idx="2">
                  <c:v>393.63584259999999</c:v>
                </c:pt>
                <c:pt idx="3">
                  <c:v>413.7957265</c:v>
                </c:pt>
                <c:pt idx="4">
                  <c:v>433.95561040000001</c:v>
                </c:pt>
                <c:pt idx="5">
                  <c:v>454.11549429999997</c:v>
                </c:pt>
                <c:pt idx="6">
                  <c:v>474.27537819999998</c:v>
                </c:pt>
                <c:pt idx="7">
                  <c:v>494.43526209999999</c:v>
                </c:pt>
                <c:pt idx="8">
                  <c:v>514.595146</c:v>
                </c:pt>
              </c:numCache>
            </c:numRef>
          </c:yVal>
          <c:smooth val="1"/>
        </c:ser>
        <c:ser>
          <c:idx val="1"/>
          <c:order val="6"/>
          <c:spPr>
            <a:ln>
              <a:noFill/>
            </a:ln>
          </c:spPr>
          <c:marker>
            <c:symbol val="diamond"/>
            <c:size val="7"/>
            <c:spPr>
              <a:noFill/>
              <a:ln w="25400">
                <a:solidFill>
                  <a:srgbClr val="00B050"/>
                </a:solidFill>
              </a:ln>
            </c:spPr>
          </c:marker>
          <c:xVal>
            <c:numRef>
              <c:f>sensitivity_analysis!$A$12:$A$20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sensitivity_analysis!$D$12:$D$20</c:f>
              <c:numCache>
                <c:formatCode>0.0</c:formatCode>
                <c:ptCount val="9"/>
                <c:pt idx="0">
                  <c:v>381.1654418</c:v>
                </c:pt>
                <c:pt idx="1">
                  <c:v>401.32532570000001</c:v>
                </c:pt>
                <c:pt idx="2">
                  <c:v>421.48520959999996</c:v>
                </c:pt>
                <c:pt idx="3">
                  <c:v>441.64509349999997</c:v>
                </c:pt>
                <c:pt idx="4">
                  <c:v>461.80497739999998</c:v>
                </c:pt>
                <c:pt idx="5">
                  <c:v>481.9648613</c:v>
                </c:pt>
                <c:pt idx="6">
                  <c:v>502.12474519999995</c:v>
                </c:pt>
                <c:pt idx="7">
                  <c:v>522.28462910000007</c:v>
                </c:pt>
                <c:pt idx="8">
                  <c:v>542.44451299999992</c:v>
                </c:pt>
              </c:numCache>
            </c:numRef>
          </c:yVal>
          <c:smooth val="1"/>
        </c:ser>
        <c:ser>
          <c:idx val="2"/>
          <c:order val="7"/>
          <c:spPr>
            <a:ln>
              <a:noFill/>
            </a:ln>
          </c:spPr>
          <c:marker>
            <c:symbol val="star"/>
            <c:size val="7"/>
            <c:spPr>
              <a:noFill/>
              <a:ln w="25400">
                <a:solidFill>
                  <a:srgbClr val="7030A0"/>
                </a:solidFill>
              </a:ln>
            </c:spPr>
          </c:marker>
          <c:xVal>
            <c:numRef>
              <c:f>sensitivity_analysis!$A$21:$A$29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sensitivity_analysis!$D$21:$D$29</c:f>
              <c:numCache>
                <c:formatCode>0.0</c:formatCode>
                <c:ptCount val="9"/>
                <c:pt idx="0">
                  <c:v>409.01480879999997</c:v>
                </c:pt>
                <c:pt idx="1">
                  <c:v>429.17469269999998</c:v>
                </c:pt>
                <c:pt idx="2">
                  <c:v>449.33457659999999</c:v>
                </c:pt>
                <c:pt idx="3">
                  <c:v>469.4944605</c:v>
                </c:pt>
                <c:pt idx="4">
                  <c:v>489.65434440000001</c:v>
                </c:pt>
                <c:pt idx="5">
                  <c:v>509.81422830000002</c:v>
                </c:pt>
                <c:pt idx="6">
                  <c:v>529.97411219999992</c:v>
                </c:pt>
                <c:pt idx="7">
                  <c:v>550.13399609999999</c:v>
                </c:pt>
                <c:pt idx="8">
                  <c:v>570.29387999999994</c:v>
                </c:pt>
              </c:numCache>
            </c:numRef>
          </c:yVal>
          <c:smooth val="1"/>
        </c:ser>
        <c:ser>
          <c:idx val="6"/>
          <c:order val="8"/>
          <c:spPr>
            <a:ln>
              <a:noFill/>
            </a:ln>
          </c:spPr>
          <c:marker>
            <c:symbol val="square"/>
            <c:size val="7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sensitivity_analysis!$A$30:$A$38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sensitivity_analysis!$D$30:$D$38</c:f>
              <c:numCache>
                <c:formatCode>0.0</c:formatCode>
                <c:ptCount val="9"/>
                <c:pt idx="0">
                  <c:v>436.8641758</c:v>
                </c:pt>
                <c:pt idx="1">
                  <c:v>457.02405970000001</c:v>
                </c:pt>
                <c:pt idx="2">
                  <c:v>477.18394360000002</c:v>
                </c:pt>
                <c:pt idx="3">
                  <c:v>497.34382750000003</c:v>
                </c:pt>
                <c:pt idx="4">
                  <c:v>517.50371139999993</c:v>
                </c:pt>
                <c:pt idx="5">
                  <c:v>537.6635953</c:v>
                </c:pt>
                <c:pt idx="6">
                  <c:v>557.82347919999995</c:v>
                </c:pt>
                <c:pt idx="7">
                  <c:v>577.98336310000002</c:v>
                </c:pt>
                <c:pt idx="8">
                  <c:v>598.14324700000009</c:v>
                </c:pt>
              </c:numCache>
            </c:numRef>
          </c:yVal>
          <c:smooth val="1"/>
        </c:ser>
        <c:ser>
          <c:idx val="7"/>
          <c:order val="9"/>
          <c:spPr>
            <a:ln>
              <a:noFill/>
            </a:ln>
          </c:spPr>
          <c:marker>
            <c:symbol val="circle"/>
            <c:size val="7"/>
            <c:spPr>
              <a:noFill/>
              <a:ln w="25400">
                <a:solidFill>
                  <a:srgbClr val="00B0F0"/>
                </a:solidFill>
              </a:ln>
            </c:spPr>
          </c:marker>
          <c:xVal>
            <c:numRef>
              <c:f>sensitivity_analysis!$A$39:$A$47</c:f>
              <c:numCache>
                <c:formatCode>0.0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</c:numCache>
            </c:numRef>
          </c:xVal>
          <c:yVal>
            <c:numRef>
              <c:f>sensitivity_analysis!$D$39:$D$47</c:f>
              <c:numCache>
                <c:formatCode>0.0</c:formatCode>
                <c:ptCount val="9"/>
                <c:pt idx="0">
                  <c:v>464.71354280000003</c:v>
                </c:pt>
                <c:pt idx="1">
                  <c:v>484.87342669999998</c:v>
                </c:pt>
                <c:pt idx="2">
                  <c:v>505.03331059999994</c:v>
                </c:pt>
                <c:pt idx="3">
                  <c:v>525.1931945</c:v>
                </c:pt>
                <c:pt idx="4">
                  <c:v>545.35307840000007</c:v>
                </c:pt>
                <c:pt idx="5">
                  <c:v>565.51296230000003</c:v>
                </c:pt>
                <c:pt idx="6">
                  <c:v>585.67284620000009</c:v>
                </c:pt>
                <c:pt idx="7">
                  <c:v>605.83273009999994</c:v>
                </c:pt>
                <c:pt idx="8">
                  <c:v>625.992614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99872"/>
        <c:axId val="39198080"/>
      </c:scatterChart>
      <c:valAx>
        <c:axId val="39173120"/>
        <c:scaling>
          <c:orientation val="minMax"/>
          <c:max val="21"/>
          <c:min val="1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lateral surface thickness (mm)</a:t>
                </a:r>
              </a:p>
            </c:rich>
          </c:tx>
          <c:layout>
            <c:manualLayout>
              <c:xMode val="edge"/>
              <c:yMode val="edge"/>
              <c:x val="0.36914877783296901"/>
              <c:y val="0.926812959324334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9196160"/>
        <c:crosses val="autoZero"/>
        <c:crossBetween val="midCat"/>
        <c:majorUnit val="1"/>
        <c:minorUnit val="1"/>
      </c:valAx>
      <c:valAx>
        <c:axId val="39196160"/>
        <c:scaling>
          <c:orientation val="minMax"/>
          <c:max val="700"/>
          <c:min val="3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weight (kg)</a:t>
                </a:r>
              </a:p>
            </c:rich>
          </c:tx>
          <c:layout>
            <c:manualLayout>
              <c:xMode val="edge"/>
              <c:yMode val="edge"/>
              <c:x val="8.5068247176674511E-3"/>
              <c:y val="0.380634230019745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28575">
            <a:noFill/>
            <a:prstDash val="sysDot"/>
          </a:ln>
        </c:spPr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9173120"/>
        <c:crosses val="autoZero"/>
        <c:crossBetween val="midCat"/>
        <c:majorUnit val="50"/>
        <c:minorUnit val="25"/>
      </c:valAx>
      <c:valAx>
        <c:axId val="39198080"/>
        <c:scaling>
          <c:orientation val="minMax"/>
          <c:min val="300"/>
        </c:scaling>
        <c:delete val="1"/>
        <c:axPos val="r"/>
        <c:numFmt formatCode="0.0" sourceLinked="1"/>
        <c:majorTickMark val="out"/>
        <c:minorTickMark val="none"/>
        <c:tickLblPos val="nextTo"/>
        <c:crossAx val="39199872"/>
        <c:crosses val="max"/>
        <c:crossBetween val="midCat"/>
        <c:majorUnit val="50"/>
      </c:valAx>
      <c:valAx>
        <c:axId val="391998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9198080"/>
        <c:crosses val="autoZero"/>
        <c:crossBetween val="midCat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3993809197763324"/>
          <c:y val="2.7583989511403635E-3"/>
          <c:w val="0.36957520255620219"/>
          <c:h val="0.302408138274149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1469151799063"/>
          <c:y val="4.0426983304217991E-2"/>
          <c:w val="0.81019485697199245"/>
          <c:h val="0.71180207762962044"/>
        </c:manualLayout>
      </c:layout>
      <c:scatterChart>
        <c:scatterStyle val="smoothMarker"/>
        <c:varyColors val="0"/>
        <c:ser>
          <c:idx val="1"/>
          <c:order val="0"/>
          <c:tx>
            <c:v>Pr / S</c:v>
          </c:tx>
          <c:spPr>
            <a:ln>
              <a:noFill/>
            </a:ln>
          </c:spPr>
          <c:marker>
            <c:symbol val="diamond"/>
            <c:size val="7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'EN 13445'!$B$10:$R$10</c:f>
              <c:numCache>
                <c:formatCode>0.00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'EN 13445'!$B$21:$R$21</c:f>
              <c:numCache>
                <c:formatCode>0.000</c:formatCode>
                <c:ptCount val="17"/>
                <c:pt idx="0">
                  <c:v>1.1310138530494925E-3</c:v>
                </c:pt>
                <c:pt idx="1">
                  <c:v>2.2089960274075306E-3</c:v>
                </c:pt>
                <c:pt idx="2">
                  <c:v>3.8171306758293458E-3</c:v>
                </c:pt>
                <c:pt idx="3">
                  <c:v>6.0614482931276937E-3</c:v>
                </c:pt>
                <c:pt idx="4">
                  <c:v>9.0479793741153284E-3</c:v>
                </c:pt>
                <c:pt idx="5">
                  <c:v>1.2882754413605006E-2</c:v>
                </c:pt>
                <c:pt idx="6">
                  <c:v>1.7671803906409482E-2</c:v>
                </c:pt>
                <c:pt idx="7">
                  <c:v>2.3521158347341507E-2</c:v>
                </c:pt>
                <c:pt idx="8">
                  <c:v>3.0536848231213849E-2</c:v>
                </c:pt>
                <c:pt idx="9">
                  <c:v>3.8824904052839254E-2</c:v>
                </c:pt>
                <c:pt idx="10">
                  <c:v>4.8491356307030477E-2</c:v>
                </c:pt>
                <c:pt idx="11">
                  <c:v>5.964223548860028E-2</c:v>
                </c:pt>
                <c:pt idx="12">
                  <c:v>7.2383572092361417E-2</c:v>
                </c:pt>
                <c:pt idx="13">
                  <c:v>8.68213966131266E-2</c:v>
                </c:pt>
                <c:pt idx="14">
                  <c:v>0.10306173954570867</c:v>
                </c:pt>
                <c:pt idx="15">
                  <c:v>0.12121063138492032</c:v>
                </c:pt>
                <c:pt idx="16">
                  <c:v>0.14137410262557434</c:v>
                </c:pt>
              </c:numCache>
            </c:numRef>
          </c:yVal>
          <c:smooth val="1"/>
        </c:ser>
        <c:ser>
          <c:idx val="2"/>
          <c:order val="1"/>
          <c:tx>
            <c:v>pe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'EN 13445'!$B$10:$R$10</c:f>
              <c:numCache>
                <c:formatCode>0.00</c:formatCode>
                <c:ptCount val="17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  <c:pt idx="3">
                  <c:v>1.75</c:v>
                </c:pt>
                <c:pt idx="4">
                  <c:v>2</c:v>
                </c:pt>
                <c:pt idx="5">
                  <c:v>2.25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  <c:pt idx="9">
                  <c:v>3.25</c:v>
                </c:pt>
                <c:pt idx="10">
                  <c:v>3.5</c:v>
                </c:pt>
                <c:pt idx="11">
                  <c:v>3.75</c:v>
                </c:pt>
                <c:pt idx="12">
                  <c:v>4</c:v>
                </c:pt>
                <c:pt idx="13">
                  <c:v>4.25</c:v>
                </c:pt>
                <c:pt idx="14">
                  <c:v>4.5</c:v>
                </c:pt>
                <c:pt idx="15">
                  <c:v>4.75</c:v>
                </c:pt>
                <c:pt idx="16">
                  <c:v>5</c:v>
                </c:pt>
              </c:numCache>
            </c:numRef>
          </c:xVal>
          <c:yVal>
            <c:numRef>
              <c:f>('EN 13445'!$U$6,'EN 13445'!$U$6,'EN 13445'!$U$6,'EN 13445'!$U$6,'EN 13445'!$U$6,'EN 13445'!$U$6,'EN 13445'!$U$6,'EN 13445'!$U$6,'EN 13445'!$U$6,'EN 13445'!$U$6,'EN 13445'!$U$6,'EN 13445'!$U$6,'EN 13445'!$U$6,'EN 13445'!$U$6,'EN 13445'!$U$6,'EN 13445'!$U$6,'EN 13445'!$U$6)</c:f>
              <c:numCache>
                <c:formatCode>General</c:formatCode>
                <c:ptCount val="17"/>
                <c:pt idx="0">
                  <c:v>0.101325</c:v>
                </c:pt>
                <c:pt idx="1">
                  <c:v>0.101325</c:v>
                </c:pt>
                <c:pt idx="2">
                  <c:v>0.101325</c:v>
                </c:pt>
                <c:pt idx="3">
                  <c:v>0.101325</c:v>
                </c:pt>
                <c:pt idx="4">
                  <c:v>0.101325</c:v>
                </c:pt>
                <c:pt idx="5">
                  <c:v>0.101325</c:v>
                </c:pt>
                <c:pt idx="6">
                  <c:v>0.101325</c:v>
                </c:pt>
                <c:pt idx="7">
                  <c:v>0.101325</c:v>
                </c:pt>
                <c:pt idx="8">
                  <c:v>0.101325</c:v>
                </c:pt>
                <c:pt idx="9">
                  <c:v>0.101325</c:v>
                </c:pt>
                <c:pt idx="10">
                  <c:v>0.101325</c:v>
                </c:pt>
                <c:pt idx="11">
                  <c:v>0.101325</c:v>
                </c:pt>
                <c:pt idx="12">
                  <c:v>0.101325</c:v>
                </c:pt>
                <c:pt idx="13">
                  <c:v>0.101325</c:v>
                </c:pt>
                <c:pt idx="14">
                  <c:v>0.101325</c:v>
                </c:pt>
                <c:pt idx="15">
                  <c:v>0.101325</c:v>
                </c:pt>
                <c:pt idx="16">
                  <c:v>0.101325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22176"/>
        <c:axId val="99164160"/>
      </c:scatterChart>
      <c:valAx>
        <c:axId val="97122176"/>
        <c:scaling>
          <c:orientation val="minMax"/>
          <c:min val="0.7500000000000001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thickness (mm)</a:t>
                </a:r>
              </a:p>
            </c:rich>
          </c:tx>
          <c:layout>
            <c:manualLayout>
              <c:xMode val="edge"/>
              <c:yMode val="edge"/>
              <c:x val="0.43773370025349234"/>
              <c:y val="0.9585673948580769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9164160"/>
        <c:crosses val="autoZero"/>
        <c:crossBetween val="midCat"/>
        <c:majorUnit val="0.25"/>
      </c:valAx>
      <c:valAx>
        <c:axId val="99164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 / S (MPa)</a:t>
                </a:r>
              </a:p>
            </c:rich>
          </c:tx>
          <c:layout>
            <c:manualLayout>
              <c:xMode val="edge"/>
              <c:yMode val="edge"/>
              <c:x val="4.8041463171533924E-4"/>
              <c:y val="0.2152597037025612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7122176"/>
        <c:crosses val="autoZero"/>
        <c:crossBetween val="midCat"/>
        <c:majorUnit val="2.5000000000000005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55655347769029"/>
          <c:y val="4.3961701396515666E-2"/>
          <c:w val="0.76430066241719785"/>
          <c:h val="0.7463028002794615"/>
        </c:manualLayout>
      </c:layout>
      <c:scatterChart>
        <c:scatterStyle val="smoothMarker"/>
        <c:varyColors val="0"/>
        <c:ser>
          <c:idx val="0"/>
          <c:order val="0"/>
          <c:spPr>
            <a:ln w="25400"/>
          </c:spPr>
          <c:marker>
            <c:symbol val="none"/>
          </c:marker>
          <c:xVal>
            <c:numRef>
              <c:f>Sheet1!$B$2:$B$46</c:f>
              <c:numCache>
                <c:formatCode>General</c:formatCode>
                <c:ptCount val="45"/>
                <c:pt idx="0">
                  <c:v>0.11497</c:v>
                </c:pt>
                <c:pt idx="1">
                  <c:v>0.23852000000000001</c:v>
                </c:pt>
                <c:pt idx="2">
                  <c:v>0.44316</c:v>
                </c:pt>
                <c:pt idx="3">
                  <c:v>0.67362999999999995</c:v>
                </c:pt>
                <c:pt idx="4">
                  <c:v>0.84419</c:v>
                </c:pt>
                <c:pt idx="5">
                  <c:v>1.0293000000000001</c:v>
                </c:pt>
                <c:pt idx="6">
                  <c:v>1.3431</c:v>
                </c:pt>
                <c:pt idx="7">
                  <c:v>1.6955</c:v>
                </c:pt>
                <c:pt idx="8">
                  <c:v>1.9771000000000001</c:v>
                </c:pt>
                <c:pt idx="9">
                  <c:v>2.2772000000000001</c:v>
                </c:pt>
                <c:pt idx="10">
                  <c:v>2.7818999999999998</c:v>
                </c:pt>
                <c:pt idx="11">
                  <c:v>3.4312</c:v>
                </c:pt>
                <c:pt idx="12">
                  <c:v>3.9201000000000001</c:v>
                </c:pt>
                <c:pt idx="13">
                  <c:v>4.4546000000000001</c:v>
                </c:pt>
                <c:pt idx="14">
                  <c:v>5.4977999999999998</c:v>
                </c:pt>
                <c:pt idx="15">
                  <c:v>6.5993000000000004</c:v>
                </c:pt>
                <c:pt idx="16">
                  <c:v>7.8643000000000001</c:v>
                </c:pt>
                <c:pt idx="17">
                  <c:v>9.1363000000000003</c:v>
                </c:pt>
                <c:pt idx="18">
                  <c:v>11.087999999999999</c:v>
                </c:pt>
                <c:pt idx="19">
                  <c:v>15.24</c:v>
                </c:pt>
                <c:pt idx="20">
                  <c:v>18.867999999999999</c:v>
                </c:pt>
                <c:pt idx="21">
                  <c:v>25.797000000000001</c:v>
                </c:pt>
                <c:pt idx="22">
                  <c:v>29.664999999999999</c:v>
                </c:pt>
                <c:pt idx="23">
                  <c:v>36.46</c:v>
                </c:pt>
                <c:pt idx="24">
                  <c:v>40.923999999999999</c:v>
                </c:pt>
                <c:pt idx="25">
                  <c:v>42.878</c:v>
                </c:pt>
                <c:pt idx="26">
                  <c:v>51.94</c:v>
                </c:pt>
                <c:pt idx="27">
                  <c:v>56.689</c:v>
                </c:pt>
                <c:pt idx="28">
                  <c:v>61.585999999999999</c:v>
                </c:pt>
                <c:pt idx="29">
                  <c:v>65.424000000000007</c:v>
                </c:pt>
                <c:pt idx="30">
                  <c:v>69.444000000000003</c:v>
                </c:pt>
                <c:pt idx="31">
                  <c:v>75.596000000000004</c:v>
                </c:pt>
                <c:pt idx="32">
                  <c:v>80.352000000000004</c:v>
                </c:pt>
                <c:pt idx="33">
                  <c:v>85.278999999999996</c:v>
                </c:pt>
                <c:pt idx="34">
                  <c:v>89.228999999999999</c:v>
                </c:pt>
                <c:pt idx="35">
                  <c:v>93.465000000000003</c:v>
                </c:pt>
                <c:pt idx="36">
                  <c:v>99.980999999999995</c:v>
                </c:pt>
                <c:pt idx="37">
                  <c:v>105.08</c:v>
                </c:pt>
                <c:pt idx="38">
                  <c:v>110.42</c:v>
                </c:pt>
                <c:pt idx="39">
                  <c:v>113.85</c:v>
                </c:pt>
                <c:pt idx="40">
                  <c:v>117.89</c:v>
                </c:pt>
                <c:pt idx="41">
                  <c:v>124.22</c:v>
                </c:pt>
                <c:pt idx="42">
                  <c:v>142.97</c:v>
                </c:pt>
                <c:pt idx="43">
                  <c:v>160</c:v>
                </c:pt>
                <c:pt idx="44">
                  <c:v>174.67</c:v>
                </c:pt>
              </c:numCache>
            </c:numRef>
          </c:xVal>
          <c:yVal>
            <c:numRef>
              <c:f>Sheet1!$A$2:$A$46</c:f>
              <c:numCache>
                <c:formatCode>General</c:formatCode>
                <c:ptCount val="45"/>
                <c:pt idx="0">
                  <c:v>0.01</c:v>
                </c:pt>
                <c:pt idx="1">
                  <c:v>0.02</c:v>
                </c:pt>
                <c:pt idx="2">
                  <c:v>3.5000000000000003E-2</c:v>
                </c:pt>
                <c:pt idx="3" formatCode="0.00E+00">
                  <c:v>0.05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8.5000000000000006E-2</c:v>
                </c:pt>
                <c:pt idx="7">
                  <c:v>0.1</c:v>
                </c:pt>
                <c:pt idx="8">
                  <c:v>0.11</c:v>
                </c:pt>
                <c:pt idx="9">
                  <c:v>0.12</c:v>
                </c:pt>
                <c:pt idx="10">
                  <c:v>0.13500000000000001</c:v>
                </c:pt>
                <c:pt idx="11">
                  <c:v>0.15</c:v>
                </c:pt>
                <c:pt idx="12">
                  <c:v>0.16</c:v>
                </c:pt>
                <c:pt idx="13">
                  <c:v>0.17</c:v>
                </c:pt>
                <c:pt idx="14">
                  <c:v>0.185</c:v>
                </c:pt>
                <c:pt idx="15">
                  <c:v>0.2</c:v>
                </c:pt>
                <c:pt idx="16">
                  <c:v>0.21</c:v>
                </c:pt>
                <c:pt idx="17">
                  <c:v>0.22</c:v>
                </c:pt>
                <c:pt idx="18">
                  <c:v>0.23499999999999999</c:v>
                </c:pt>
                <c:pt idx="19">
                  <c:v>0.25</c:v>
                </c:pt>
                <c:pt idx="20">
                  <c:v>0.26</c:v>
                </c:pt>
                <c:pt idx="21">
                  <c:v>0.27</c:v>
                </c:pt>
                <c:pt idx="22">
                  <c:v>0.27524999999999999</c:v>
                </c:pt>
                <c:pt idx="23">
                  <c:v>0.27787000000000001</c:v>
                </c:pt>
                <c:pt idx="24">
                  <c:v>0.27918999999999999</c:v>
                </c:pt>
                <c:pt idx="25">
                  <c:v>0.27964</c:v>
                </c:pt>
                <c:pt idx="26">
                  <c:v>0.28010000000000002</c:v>
                </c:pt>
                <c:pt idx="27">
                  <c:v>0.28033999999999998</c:v>
                </c:pt>
                <c:pt idx="28">
                  <c:v>0.28056999999999999</c:v>
                </c:pt>
                <c:pt idx="29">
                  <c:v>0.28073999999999999</c:v>
                </c:pt>
                <c:pt idx="30">
                  <c:v>0.28090999999999999</c:v>
                </c:pt>
                <c:pt idx="31">
                  <c:v>0.28116999999999998</c:v>
                </c:pt>
                <c:pt idx="32">
                  <c:v>0.28136</c:v>
                </c:pt>
                <c:pt idx="33">
                  <c:v>0.28155999999999998</c:v>
                </c:pt>
                <c:pt idx="34">
                  <c:v>0.28170000000000001</c:v>
                </c:pt>
                <c:pt idx="35">
                  <c:v>0.28184999999999999</c:v>
                </c:pt>
                <c:pt idx="36">
                  <c:v>0.28206999999999999</c:v>
                </c:pt>
                <c:pt idx="37">
                  <c:v>0.28222999999999998</c:v>
                </c:pt>
                <c:pt idx="38">
                  <c:v>0.28238999999999997</c:v>
                </c:pt>
                <c:pt idx="39">
                  <c:v>0.28248000000000001</c:v>
                </c:pt>
                <c:pt idx="40">
                  <c:v>0.28256999999999999</c:v>
                </c:pt>
                <c:pt idx="41">
                  <c:v>0.28269</c:v>
                </c:pt>
                <c:pt idx="42">
                  <c:v>0.28273999999999999</c:v>
                </c:pt>
                <c:pt idx="43">
                  <c:v>0.28278999999999999</c:v>
                </c:pt>
                <c:pt idx="44">
                  <c:v>0.28283999999999998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15232"/>
        <c:axId val="99221504"/>
      </c:scatterChart>
      <c:valAx>
        <c:axId val="992152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displacement (mm)</a:t>
                </a:r>
              </a:p>
            </c:rich>
          </c:tx>
          <c:layout>
            <c:manualLayout>
              <c:xMode val="edge"/>
              <c:yMode val="edge"/>
              <c:x val="0.42156090488688913"/>
              <c:y val="0.90078169576629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9221504"/>
        <c:crosses val="autoZero"/>
        <c:crossBetween val="midCat"/>
        <c:majorUnit val="20"/>
      </c:valAx>
      <c:valAx>
        <c:axId val="99221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400" b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pressure (MPa)</a:t>
                </a:r>
              </a:p>
            </c:rich>
          </c:tx>
          <c:layout>
            <c:manualLayout>
              <c:xMode val="edge"/>
              <c:yMode val="edge"/>
              <c:x val="1.316170439632546E-2"/>
              <c:y val="0.24762143041472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9215232"/>
        <c:crosses val="autoZero"/>
        <c:crossBetween val="midCat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09295713035871"/>
          <c:y val="5.1226096737907761E-2"/>
          <c:w val="0.77715704286964127"/>
          <c:h val="0.73780080121563751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'k Al 6061 T6'!$A$2:$A$76</c:f>
              <c:numCache>
                <c:formatCode>General</c:formatCode>
                <c:ptCount val="7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  <c:pt idx="16">
                  <c:v>68</c:v>
                </c:pt>
                <c:pt idx="17">
                  <c:v>72</c:v>
                </c:pt>
                <c:pt idx="18">
                  <c:v>76</c:v>
                </c:pt>
                <c:pt idx="19">
                  <c:v>80</c:v>
                </c:pt>
                <c:pt idx="20">
                  <c:v>84</c:v>
                </c:pt>
                <c:pt idx="21">
                  <c:v>88</c:v>
                </c:pt>
                <c:pt idx="22">
                  <c:v>92</c:v>
                </c:pt>
                <c:pt idx="23">
                  <c:v>96</c:v>
                </c:pt>
                <c:pt idx="24">
                  <c:v>100</c:v>
                </c:pt>
                <c:pt idx="25">
                  <c:v>104</c:v>
                </c:pt>
                <c:pt idx="26">
                  <c:v>108</c:v>
                </c:pt>
                <c:pt idx="27">
                  <c:v>112</c:v>
                </c:pt>
                <c:pt idx="28">
                  <c:v>116</c:v>
                </c:pt>
                <c:pt idx="29">
                  <c:v>120</c:v>
                </c:pt>
                <c:pt idx="30">
                  <c:v>124</c:v>
                </c:pt>
                <c:pt idx="31">
                  <c:v>128</c:v>
                </c:pt>
                <c:pt idx="32">
                  <c:v>132</c:v>
                </c:pt>
                <c:pt idx="33">
                  <c:v>136</c:v>
                </c:pt>
                <c:pt idx="34">
                  <c:v>140</c:v>
                </c:pt>
                <c:pt idx="35">
                  <c:v>144</c:v>
                </c:pt>
                <c:pt idx="36">
                  <c:v>148</c:v>
                </c:pt>
                <c:pt idx="37">
                  <c:v>152</c:v>
                </c:pt>
                <c:pt idx="38">
                  <c:v>156</c:v>
                </c:pt>
                <c:pt idx="39">
                  <c:v>160</c:v>
                </c:pt>
                <c:pt idx="40">
                  <c:v>164</c:v>
                </c:pt>
                <c:pt idx="41">
                  <c:v>168</c:v>
                </c:pt>
                <c:pt idx="42">
                  <c:v>172</c:v>
                </c:pt>
                <c:pt idx="43">
                  <c:v>176</c:v>
                </c:pt>
                <c:pt idx="44">
                  <c:v>180</c:v>
                </c:pt>
                <c:pt idx="45">
                  <c:v>184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200</c:v>
                </c:pt>
                <c:pt idx="50">
                  <c:v>204</c:v>
                </c:pt>
                <c:pt idx="51">
                  <c:v>208</c:v>
                </c:pt>
                <c:pt idx="52">
                  <c:v>212</c:v>
                </c:pt>
                <c:pt idx="53">
                  <c:v>216</c:v>
                </c:pt>
                <c:pt idx="54">
                  <c:v>220</c:v>
                </c:pt>
                <c:pt idx="55">
                  <c:v>224</c:v>
                </c:pt>
                <c:pt idx="56">
                  <c:v>228</c:v>
                </c:pt>
                <c:pt idx="57">
                  <c:v>232</c:v>
                </c:pt>
                <c:pt idx="58">
                  <c:v>236</c:v>
                </c:pt>
                <c:pt idx="59">
                  <c:v>240</c:v>
                </c:pt>
                <c:pt idx="60">
                  <c:v>244</c:v>
                </c:pt>
                <c:pt idx="61">
                  <c:v>248</c:v>
                </c:pt>
                <c:pt idx="62">
                  <c:v>252</c:v>
                </c:pt>
                <c:pt idx="63">
                  <c:v>256</c:v>
                </c:pt>
                <c:pt idx="64">
                  <c:v>260</c:v>
                </c:pt>
                <c:pt idx="65">
                  <c:v>264</c:v>
                </c:pt>
                <c:pt idx="66">
                  <c:v>268</c:v>
                </c:pt>
                <c:pt idx="67">
                  <c:v>272</c:v>
                </c:pt>
                <c:pt idx="68">
                  <c:v>276</c:v>
                </c:pt>
                <c:pt idx="69">
                  <c:v>280</c:v>
                </c:pt>
                <c:pt idx="70">
                  <c:v>284</c:v>
                </c:pt>
                <c:pt idx="71">
                  <c:v>288</c:v>
                </c:pt>
                <c:pt idx="72">
                  <c:v>292</c:v>
                </c:pt>
                <c:pt idx="73">
                  <c:v>296</c:v>
                </c:pt>
                <c:pt idx="74">
                  <c:v>300</c:v>
                </c:pt>
              </c:numCache>
            </c:numRef>
          </c:xVal>
          <c:yVal>
            <c:numRef>
              <c:f>'k Al 6061 T6'!$B$2:$B$76</c:f>
              <c:numCache>
                <c:formatCode>General</c:formatCode>
                <c:ptCount val="75"/>
                <c:pt idx="0">
                  <c:v>5.3474238985357294</c:v>
                </c:pt>
                <c:pt idx="1">
                  <c:v>11.234542911522484</c:v>
                </c:pt>
                <c:pt idx="2">
                  <c:v>17.14986350444623</c:v>
                </c:pt>
                <c:pt idx="3">
                  <c:v>22.905533901583418</c:v>
                </c:pt>
                <c:pt idx="4">
                  <c:v>28.427547626448803</c:v>
                </c:pt>
                <c:pt idx="5">
                  <c:v>33.690903981814046</c:v>
                </c:pt>
                <c:pt idx="6">
                  <c:v>38.693065426417888</c:v>
                </c:pt>
                <c:pt idx="7">
                  <c:v>43.442012452348678</c:v>
                </c:pt>
                <c:pt idx="8">
                  <c:v>47.950478005816009</c:v>
                </c:pt>
                <c:pt idx="9">
                  <c:v>52.233042473765671</c:v>
                </c:pt>
                <c:pt idx="10">
                  <c:v>56.304641518283489</c:v>
                </c:pt>
                <c:pt idx="11">
                  <c:v>60.179804542916742</c:v>
                </c:pt>
                <c:pt idx="12">
                  <c:v>63.87228289255026</c:v>
                </c:pt>
                <c:pt idx="13">
                  <c:v>67.394889655725663</c:v>
                </c:pt>
                <c:pt idx="14">
                  <c:v>70.759454788998056</c:v>
                </c:pt>
                <c:pt idx="15">
                  <c:v>73.976842222325587</c:v>
                </c:pt>
                <c:pt idx="16">
                  <c:v>77.056998906383853</c:v>
                </c:pt>
                <c:pt idx="17">
                  <c:v>80.009018752356184</c:v>
                </c:pt>
                <c:pt idx="18">
                  <c:v>82.841211807997325</c:v>
                </c:pt>
                <c:pt idx="19">
                  <c:v>85.561173285961232</c:v>
                </c:pt>
                <c:pt idx="20">
                  <c:v>88.175849552502655</c:v>
                </c:pt>
                <c:pt idx="21">
                  <c:v>90.691599643009766</c:v>
                </c:pt>
                <c:pt idx="22">
                  <c:v>93.114251720266225</c:v>
                </c:pt>
                <c:pt idx="23">
                  <c:v>95.449154378580772</c:v>
                </c:pt>
                <c:pt idx="24">
                  <c:v>97.701222967415461</c:v>
                </c:pt>
                <c:pt idx="25">
                  <c:v>99.874981248897555</c:v>
                </c:pt>
                <c:pt idx="26">
                  <c:v>101.97459876708369</c:v>
                </c:pt>
                <c:pt idx="27">
                  <c:v>104.00392432500674</c:v>
                </c:pt>
                <c:pt idx="28">
                  <c:v>105.96651595782676</c:v>
                </c:pt>
                <c:pt idx="29">
                  <c:v>107.86566776871305</c:v>
                </c:pt>
                <c:pt idx="30">
                  <c:v>109.7044339655917</c:v>
                </c:pt>
                <c:pt idx="31">
                  <c:v>111.48565040591004</c:v>
                </c:pt>
                <c:pt idx="32">
                  <c:v>113.21195392560803</c:v>
                </c:pt>
                <c:pt idx="33">
                  <c:v>114.88579969894069</c:v>
                </c:pt>
                <c:pt idx="34">
                  <c:v>116.50947684839322</c:v>
                </c:pt>
                <c:pt idx="35">
                  <c:v>118.08512249898868</c:v>
                </c:pt>
                <c:pt idx="36">
                  <c:v>119.61473444882662</c:v>
                </c:pt>
                <c:pt idx="37">
                  <c:v>121.10018260767963</c:v>
                </c:pt>
                <c:pt idx="38">
                  <c:v>122.54321933771483</c:v>
                </c:pt>
                <c:pt idx="39">
                  <c:v>123.94548881471756</c:v>
                </c:pt>
                <c:pt idx="40">
                  <c:v>125.3085355143898</c:v>
                </c:pt>
                <c:pt idx="41">
                  <c:v>126.63381191612542</c:v>
                </c:pt>
                <c:pt idx="42">
                  <c:v>127.92268550601155</c:v>
                </c:pt>
                <c:pt idx="43">
                  <c:v>129.17644515140606</c:v>
                </c:pt>
                <c:pt idx="44">
                  <c:v>130.39630691122326</c:v>
                </c:pt>
                <c:pt idx="45">
                  <c:v>131.5834193388265</c:v>
                </c:pt>
                <c:pt idx="46">
                  <c:v>132.73886832806613</c:v>
                </c:pt>
                <c:pt idx="47">
                  <c:v>133.86368154740964</c:v>
                </c:pt>
                <c:pt idx="48">
                  <c:v>134.95883250220132</c:v>
                </c:pt>
                <c:pt idx="49">
                  <c:v>136.02524426074265</c:v>
                </c:pt>
                <c:pt idx="50">
                  <c:v>137.06379287606208</c:v>
                </c:pt>
                <c:pt idx="51">
                  <c:v>138.07531053187404</c:v>
                </c:pt>
                <c:pt idx="52">
                  <c:v>139.06058843822566</c:v>
                </c:pt>
                <c:pt idx="53">
                  <c:v>140.02037949971194</c:v>
                </c:pt>
                <c:pt idx="54">
                  <c:v>140.95540077676495</c:v>
                </c:pt>
                <c:pt idx="55">
                  <c:v>141.86633575847736</c:v>
                </c:pt>
                <c:pt idx="56">
                  <c:v>142.75383646354348</c:v>
                </c:pt>
                <c:pt idx="57">
                  <c:v>143.61852538429028</c:v>
                </c:pt>
                <c:pt idx="58">
                  <c:v>144.46099728727461</c:v>
                </c:pt>
                <c:pt idx="59">
                  <c:v>145.28182088263162</c:v>
                </c:pt>
                <c:pt idx="60">
                  <c:v>146.08154037321222</c:v>
                </c:pt>
                <c:pt idx="61">
                  <c:v>146.86067689346314</c:v>
                </c:pt>
                <c:pt idx="62">
                  <c:v>147.61972984710854</c:v>
                </c:pt>
                <c:pt idx="63">
                  <c:v>148.35917815183316</c:v>
                </c:pt>
                <c:pt idx="64">
                  <c:v>149.0794813984277</c:v>
                </c:pt>
                <c:pt idx="65">
                  <c:v>149.78108093117535</c:v>
                </c:pt>
                <c:pt idx="66">
                  <c:v>150.46440085564686</c:v>
                </c:pt>
                <c:pt idx="67">
                  <c:v>151.12984897954618</c:v>
                </c:pt>
                <c:pt idx="68">
                  <c:v>151.77781769173359</c:v>
                </c:pt>
                <c:pt idx="69">
                  <c:v>152.4086847840982</c:v>
                </c:pt>
                <c:pt idx="70">
                  <c:v>153.02281422061304</c:v>
                </c:pt>
                <c:pt idx="71">
                  <c:v>153.62055685743817</c:v>
                </c:pt>
                <c:pt idx="72">
                  <c:v>154.20225111771836</c:v>
                </c:pt>
                <c:pt idx="73">
                  <c:v>154.76822362433083</c:v>
                </c:pt>
                <c:pt idx="74">
                  <c:v>155.31878979363233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'k Al 1100'!$A$2:$A$76</c:f>
              <c:numCache>
                <c:formatCode>General</c:formatCode>
                <c:ptCount val="7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  <c:pt idx="13">
                  <c:v>56</c:v>
                </c:pt>
                <c:pt idx="14">
                  <c:v>60</c:v>
                </c:pt>
                <c:pt idx="15">
                  <c:v>64</c:v>
                </c:pt>
                <c:pt idx="16">
                  <c:v>68</c:v>
                </c:pt>
                <c:pt idx="17">
                  <c:v>72</c:v>
                </c:pt>
                <c:pt idx="18">
                  <c:v>76</c:v>
                </c:pt>
                <c:pt idx="19">
                  <c:v>80</c:v>
                </c:pt>
                <c:pt idx="20">
                  <c:v>84</c:v>
                </c:pt>
                <c:pt idx="21">
                  <c:v>88</c:v>
                </c:pt>
                <c:pt idx="22">
                  <c:v>92</c:v>
                </c:pt>
                <c:pt idx="23">
                  <c:v>96</c:v>
                </c:pt>
                <c:pt idx="24">
                  <c:v>100</c:v>
                </c:pt>
                <c:pt idx="25">
                  <c:v>104</c:v>
                </c:pt>
                <c:pt idx="26">
                  <c:v>108</c:v>
                </c:pt>
                <c:pt idx="27">
                  <c:v>112</c:v>
                </c:pt>
                <c:pt idx="28">
                  <c:v>116</c:v>
                </c:pt>
                <c:pt idx="29">
                  <c:v>120</c:v>
                </c:pt>
                <c:pt idx="30">
                  <c:v>124</c:v>
                </c:pt>
                <c:pt idx="31">
                  <c:v>128</c:v>
                </c:pt>
                <c:pt idx="32">
                  <c:v>132</c:v>
                </c:pt>
                <c:pt idx="33">
                  <c:v>136</c:v>
                </c:pt>
                <c:pt idx="34">
                  <c:v>140</c:v>
                </c:pt>
                <c:pt idx="35">
                  <c:v>144</c:v>
                </c:pt>
                <c:pt idx="36">
                  <c:v>148</c:v>
                </c:pt>
                <c:pt idx="37">
                  <c:v>152</c:v>
                </c:pt>
                <c:pt idx="38">
                  <c:v>156</c:v>
                </c:pt>
                <c:pt idx="39">
                  <c:v>160</c:v>
                </c:pt>
                <c:pt idx="40">
                  <c:v>164</c:v>
                </c:pt>
                <c:pt idx="41">
                  <c:v>168</c:v>
                </c:pt>
                <c:pt idx="42">
                  <c:v>172</c:v>
                </c:pt>
                <c:pt idx="43">
                  <c:v>176</c:v>
                </c:pt>
                <c:pt idx="44">
                  <c:v>180</c:v>
                </c:pt>
                <c:pt idx="45">
                  <c:v>184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200</c:v>
                </c:pt>
                <c:pt idx="50">
                  <c:v>204</c:v>
                </c:pt>
                <c:pt idx="51">
                  <c:v>208</c:v>
                </c:pt>
                <c:pt idx="52">
                  <c:v>212</c:v>
                </c:pt>
                <c:pt idx="53">
                  <c:v>216</c:v>
                </c:pt>
                <c:pt idx="54">
                  <c:v>220</c:v>
                </c:pt>
                <c:pt idx="55">
                  <c:v>224</c:v>
                </c:pt>
                <c:pt idx="56">
                  <c:v>228</c:v>
                </c:pt>
                <c:pt idx="57">
                  <c:v>232</c:v>
                </c:pt>
                <c:pt idx="58">
                  <c:v>236</c:v>
                </c:pt>
                <c:pt idx="59">
                  <c:v>240</c:v>
                </c:pt>
                <c:pt idx="60">
                  <c:v>244</c:v>
                </c:pt>
                <c:pt idx="61">
                  <c:v>248</c:v>
                </c:pt>
                <c:pt idx="62">
                  <c:v>252</c:v>
                </c:pt>
                <c:pt idx="63">
                  <c:v>256</c:v>
                </c:pt>
                <c:pt idx="64">
                  <c:v>260</c:v>
                </c:pt>
                <c:pt idx="65">
                  <c:v>264</c:v>
                </c:pt>
                <c:pt idx="66">
                  <c:v>268</c:v>
                </c:pt>
                <c:pt idx="67">
                  <c:v>272</c:v>
                </c:pt>
                <c:pt idx="68">
                  <c:v>276</c:v>
                </c:pt>
                <c:pt idx="69">
                  <c:v>280</c:v>
                </c:pt>
                <c:pt idx="70">
                  <c:v>284</c:v>
                </c:pt>
                <c:pt idx="71">
                  <c:v>288</c:v>
                </c:pt>
                <c:pt idx="72">
                  <c:v>292</c:v>
                </c:pt>
                <c:pt idx="73">
                  <c:v>296</c:v>
                </c:pt>
                <c:pt idx="74">
                  <c:v>300</c:v>
                </c:pt>
              </c:numCache>
            </c:numRef>
          </c:xVal>
          <c:yVal>
            <c:numRef>
              <c:f>'k Al 1100'!$B$2:$B$76</c:f>
              <c:numCache>
                <c:formatCode>General</c:formatCode>
                <c:ptCount val="75"/>
                <c:pt idx="0">
                  <c:v>54.105580701795908</c:v>
                </c:pt>
                <c:pt idx="1">
                  <c:v>113.47244456204969</c:v>
                </c:pt>
                <c:pt idx="2">
                  <c:v>170.14477430171689</c:v>
                </c:pt>
                <c:pt idx="3">
                  <c:v>228.02133787164664</c:v>
                </c:pt>
                <c:pt idx="4">
                  <c:v>282.62328057983746</c:v>
                </c:pt>
                <c:pt idx="5">
                  <c:v>327.7775521389645</c:v>
                </c:pt>
                <c:pt idx="6">
                  <c:v>360.31166800920676</c:v>
                </c:pt>
                <c:pt idx="7">
                  <c:v>380.13263315643417</c:v>
                </c:pt>
                <c:pt idx="8">
                  <c:v>389.02924432253155</c:v>
                </c:pt>
                <c:pt idx="9">
                  <c:v>389.50903296913663</c:v>
                </c:pt>
                <c:pt idx="10">
                  <c:v>384.05362732950437</c:v>
                </c:pt>
                <c:pt idx="11">
                  <c:v>374.76584212154125</c:v>
                </c:pt>
                <c:pt idx="12">
                  <c:v>363.27011601863774</c:v>
                </c:pt>
                <c:pt idx="13">
                  <c:v>350.74244248670777</c:v>
                </c:pt>
                <c:pt idx="14">
                  <c:v>337.99019442365415</c:v>
                </c:pt>
                <c:pt idx="15">
                  <c:v>325.53981691076439</c:v>
                </c:pt>
                <c:pt idx="16">
                  <c:v>313.71416659958436</c:v>
                </c:pt>
                <c:pt idx="17">
                  <c:v>302.69402022427454</c:v>
                </c:pt>
                <c:pt idx="18">
                  <c:v>292.56413644028549</c:v>
                </c:pt>
                <c:pt idx="19">
                  <c:v>283.34641512832752</c:v>
                </c:pt>
                <c:pt idx="20">
                  <c:v>275.02309733027079</c:v>
                </c:pt>
                <c:pt idx="21">
                  <c:v>267.55263148836872</c:v>
                </c:pt>
                <c:pt idx="22">
                  <c:v>260.88030419355755</c:v>
                </c:pt>
                <c:pt idx="23">
                  <c:v>254.94521477003775</c:v>
                </c:pt>
                <c:pt idx="24">
                  <c:v>249.68473979619714</c:v>
                </c:pt>
                <c:pt idx="25">
                  <c:v>245.03729922325724</c:v>
                </c:pt>
                <c:pt idx="26">
                  <c:v>240.94398924538368</c:v>
                </c:pt>
                <c:pt idx="27">
                  <c:v>237.34947036440019</c:v>
                </c:pt>
                <c:pt idx="28">
                  <c:v>234.20237483201987</c:v>
                </c:pt>
                <c:pt idx="29">
                  <c:v>231.45541136095665</c:v>
                </c:pt>
                <c:pt idx="30">
                  <c:v>229.0652858058526</c:v>
                </c:pt>
                <c:pt idx="31">
                  <c:v>226.99251600610361</c:v>
                </c:pt>
                <c:pt idx="32">
                  <c:v>225.20119163104013</c:v>
                </c:pt>
                <c:pt idx="33">
                  <c:v>223.65871139034022</c:v>
                </c:pt>
                <c:pt idx="34">
                  <c:v>222.33551772221168</c:v>
                </c:pt>
                <c:pt idx="35">
                  <c:v>221.20484082232377</c:v>
                </c:pt>
                <c:pt idx="36">
                  <c:v>220.24245856817453</c:v>
                </c:pt>
                <c:pt idx="37">
                  <c:v>219.42647545395417</c:v>
                </c:pt>
                <c:pt idx="38">
                  <c:v>218.73712145828731</c:v>
                </c:pt>
                <c:pt idx="39">
                  <c:v>218.15657043172885</c:v>
                </c:pt>
                <c:pt idx="40">
                  <c:v>217.66877687557175</c:v>
                </c:pt>
                <c:pt idx="41">
                  <c:v>217.2593295122434</c:v>
                </c:pt>
                <c:pt idx="42">
                  <c:v>216.91531997163861</c:v>
                </c:pt>
                <c:pt idx="43">
                  <c:v>216.62522484826465</c:v>
                </c:pt>
                <c:pt idx="44">
                  <c:v>216.37879948875837</c:v>
                </c:pt>
                <c:pt idx="45">
                  <c:v>216.16698198391686</c:v>
                </c:pt>
                <c:pt idx="46">
                  <c:v>215.98180601239386</c:v>
                </c:pt>
                <c:pt idx="47">
                  <c:v>215.81632132854065</c:v>
                </c:pt>
                <c:pt idx="48">
                  <c:v>215.66452082269311</c:v>
                </c:pt>
                <c:pt idx="49">
                  <c:v>215.52127333354994</c:v>
                </c:pt>
                <c:pt idx="50">
                  <c:v>215.38226135190104</c:v>
                </c:pt>
                <c:pt idx="51">
                  <c:v>215.2439230859712</c:v>
                </c:pt>
                <c:pt idx="52">
                  <c:v>215.10339829010178</c:v>
                </c:pt>
                <c:pt idx="53">
                  <c:v>214.95847748819043</c:v>
                </c:pt>
                <c:pt idx="54">
                  <c:v>214.80755420468591</c:v>
                </c:pt>
                <c:pt idx="55">
                  <c:v>214.64957998072819</c:v>
                </c:pt>
                <c:pt idx="56">
                  <c:v>214.48402190324865</c:v>
                </c:pt>
                <c:pt idx="57">
                  <c:v>214.3108225428939</c:v>
                </c:pt>
                <c:pt idx="58">
                  <c:v>214.13036213216995</c:v>
                </c:pt>
                <c:pt idx="59">
                  <c:v>213.94342292486232</c:v>
                </c:pt>
                <c:pt idx="60">
                  <c:v>213.75115563242332</c:v>
                </c:pt>
                <c:pt idx="61">
                  <c:v>213.5550479171259</c:v>
                </c:pt>
                <c:pt idx="62">
                  <c:v>213.35689491744677</c:v>
                </c:pt>
                <c:pt idx="63">
                  <c:v>213.15877172241676</c:v>
                </c:pt>
                <c:pt idx="64">
                  <c:v>212.96300785244085</c:v>
                </c:pt>
                <c:pt idx="65">
                  <c:v>212.77216367635165</c:v>
                </c:pt>
                <c:pt idx="66">
                  <c:v>212.5890087711318</c:v>
                </c:pt>
                <c:pt idx="67">
                  <c:v>212.4165022159433</c:v>
                </c:pt>
                <c:pt idx="68">
                  <c:v>212.25777478037634</c:v>
                </c:pt>
                <c:pt idx="69">
                  <c:v>212.11611305343214</c:v>
                </c:pt>
                <c:pt idx="70">
                  <c:v>211.99494540071933</c:v>
                </c:pt>
                <c:pt idx="71">
                  <c:v>211.89782979963491</c:v>
                </c:pt>
                <c:pt idx="72">
                  <c:v>211.82844354295023</c:v>
                </c:pt>
                <c:pt idx="73">
                  <c:v>211.79057470823295</c:v>
                </c:pt>
                <c:pt idx="74">
                  <c:v>211.78811543803474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66016"/>
        <c:axId val="99367936"/>
      </c:scatterChart>
      <c:valAx>
        <c:axId val="99366016"/>
        <c:scaling>
          <c:orientation val="minMax"/>
          <c:max val="3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 (K)</a:t>
                </a:r>
                <a:endParaRPr lang="en-GB" sz="1400" b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.51791447944007007"/>
              <c:y val="0.895918289819035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9367936"/>
        <c:crosses val="autoZero"/>
        <c:crossBetween val="midCat"/>
        <c:majorUnit val="50"/>
      </c:valAx>
      <c:valAx>
        <c:axId val="99367936"/>
        <c:scaling>
          <c:orientation val="minMax"/>
          <c:max val="4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b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 (W/m K)</a:t>
                </a:r>
                <a:endParaRPr lang="en-GB" sz="1400" b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99366016"/>
        <c:crosses val="autoZero"/>
        <c:crossBetween val="midCat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0.73432</cdr:x>
      <cdr:y>0.16982</cdr:y>
    </cdr:from>
    <cdr:to>
      <cdr:x>0.94157</cdr:x>
      <cdr:y>0.30778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3539179" y="517624"/>
          <a:ext cx="998841" cy="420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R</a:t>
          </a:r>
          <a:r>
            <a:rPr lang="en-GB" sz="1400" i="1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p1,0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694D-7D70-4D87-B8B5-2665F11DB115}" type="datetimeFigureOut">
              <a:rPr lang="en-GB" smtClean="0"/>
              <a:t>17/06/2014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19600-CC73-4798-AFDA-1FF26BCFFD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7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XX/XX/2014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TE-MSC-CMI     Roberto.Guarino@cern.ch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38347" r="17595" b="27299"/>
          <a:stretch/>
        </p:blipFill>
        <p:spPr bwMode="auto">
          <a:xfrm>
            <a:off x="1730712" y="3451324"/>
            <a:ext cx="600642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3450" y="1143000"/>
            <a:ext cx="7600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94C8"/>
                </a:solidFill>
              </a:rPr>
              <a:t>Preliminary </a:t>
            </a:r>
          </a:p>
          <a:p>
            <a:pPr algn="ctr"/>
            <a:r>
              <a:rPr lang="en-GB" sz="3600" b="1" dirty="0" smtClean="0">
                <a:solidFill>
                  <a:srgbClr val="0094C8"/>
                </a:solidFill>
              </a:rPr>
              <a:t>structural and thermal design of a cryostat</a:t>
            </a:r>
          </a:p>
          <a:p>
            <a:pPr algn="ctr"/>
            <a:r>
              <a:rPr lang="en-GB" sz="3600" b="1" dirty="0" smtClean="0">
                <a:solidFill>
                  <a:srgbClr val="0094C8"/>
                </a:solidFill>
              </a:rPr>
              <a:t>for the 11 T dipole magnets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June 17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2014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5638800"/>
            <a:ext cx="3461341" cy="914400"/>
          </a:xfrm>
        </p:spPr>
        <p:txBody>
          <a:bodyPr/>
          <a:lstStyle/>
          <a:p>
            <a:pPr algn="ctr"/>
            <a:r>
              <a:rPr lang="en-US" sz="2400" dirty="0" smtClean="0"/>
              <a:t>Roberto Guarino</a:t>
            </a:r>
          </a:p>
          <a:p>
            <a:pPr algn="ctr"/>
            <a:r>
              <a:rPr lang="en-US" sz="2400" dirty="0" smtClean="0"/>
              <a:t>TE-MSC-CMI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620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V1 &amp; V2 pipes deflection for different combinations of thicknesses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9750" y="3676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51659046"/>
              </p:ext>
            </p:extLst>
          </p:nvPr>
        </p:nvGraphicFramePr>
        <p:xfrm>
          <a:off x="733425" y="2133600"/>
          <a:ext cx="711517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3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eight for different combinations of thicknesses</a:t>
            </a: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39750" y="3676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83669619"/>
              </p:ext>
            </p:extLst>
          </p:nvPr>
        </p:nvGraphicFramePr>
        <p:xfrm>
          <a:off x="914400" y="2086928"/>
          <a:ext cx="7010400" cy="416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9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Proposed thicknesses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Lateral surface	</a:t>
            </a:r>
            <a:r>
              <a:rPr lang="en-GB" dirty="0"/>
              <a:t>	</a:t>
            </a:r>
            <a:r>
              <a:rPr lang="en-GB" dirty="0" smtClean="0"/>
              <a:t>12 mm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Flat end</a:t>
            </a:r>
            <a:r>
              <a:rPr lang="en-GB" dirty="0"/>
              <a:t>		</a:t>
            </a:r>
            <a:r>
              <a:rPr lang="en-GB" dirty="0" smtClean="0"/>
              <a:t>	30 mm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Performances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Max. deflection V1 &amp; V2 pipes 		&lt; 0.3 mm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Weight 					~ 400 kg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Max. stresses (@ point 4)		</a:t>
            </a:r>
            <a:r>
              <a:rPr lang="en-GB" dirty="0"/>
              <a:t>f</a:t>
            </a:r>
            <a:r>
              <a:rPr lang="en-GB" baseline="-25000" dirty="0"/>
              <a:t>L</a:t>
            </a:r>
            <a:r>
              <a:rPr lang="en-GB" dirty="0"/>
              <a:t> </a:t>
            </a:r>
            <a:r>
              <a:rPr lang="en-GB" dirty="0" smtClean="0"/>
              <a:t>~ 7 </a:t>
            </a:r>
            <a:r>
              <a:rPr lang="en-GB" dirty="0"/>
              <a:t>≤ 240 MPa</a:t>
            </a:r>
          </a:p>
          <a:p>
            <a:pPr>
              <a:lnSpc>
                <a:spcPct val="150000"/>
              </a:lnSpc>
            </a:pPr>
            <a:r>
              <a:rPr lang="en-GB" dirty="0"/>
              <a:t>		</a:t>
            </a:r>
            <a:r>
              <a:rPr lang="en-GB" dirty="0" smtClean="0"/>
              <a:t>			f</a:t>
            </a:r>
            <a:r>
              <a:rPr lang="en-GB" baseline="-25000" dirty="0" smtClean="0"/>
              <a:t>L</a:t>
            </a:r>
            <a:r>
              <a:rPr lang="en-GB" dirty="0" smtClean="0"/>
              <a:t>+f</a:t>
            </a:r>
            <a:r>
              <a:rPr lang="en-GB" baseline="-25000" dirty="0" smtClean="0"/>
              <a:t>b</a:t>
            </a:r>
            <a:r>
              <a:rPr lang="en-GB" dirty="0" smtClean="0"/>
              <a:t>+f</a:t>
            </a:r>
            <a:r>
              <a:rPr lang="en-GB" baseline="-25000" dirty="0" smtClean="0"/>
              <a:t>g</a:t>
            </a:r>
            <a:r>
              <a:rPr lang="en-GB" dirty="0" smtClean="0"/>
              <a:t> ~ 130 </a:t>
            </a:r>
            <a:r>
              <a:rPr lang="en-GB" dirty="0"/>
              <a:t>≤ 480 MPa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5800" y="1524000"/>
            <a:ext cx="3810000" cy="152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7" t="11481" r="1042" b="36759"/>
          <a:stretch/>
        </p:blipFill>
        <p:spPr bwMode="auto">
          <a:xfrm>
            <a:off x="5267325" y="3048000"/>
            <a:ext cx="3796454" cy="30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13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Design based on buckling analysis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Analytical    </a:t>
            </a:r>
            <a:r>
              <a:rPr lang="en-GB" baseline="30000" dirty="0" smtClean="0">
                <a:solidFill>
                  <a:srgbClr val="FF0000"/>
                </a:solidFill>
              </a:rPr>
              <a:t>design</a:t>
            </a:r>
            <a:r>
              <a:rPr lang="en-GB" dirty="0" smtClean="0"/>
              <a:t>	Eigenvalue	 	Nonlinear    </a:t>
            </a:r>
            <a:r>
              <a:rPr lang="en-GB" baseline="30000" dirty="0" smtClean="0">
                <a:solidFill>
                  <a:srgbClr val="0094C8"/>
                </a:solidFill>
              </a:rPr>
              <a:t>verification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Geometry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meshed with SHELL elements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Shell thickness as parameter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Material AISI 304L</a:t>
            </a:r>
          </a:p>
          <a:p>
            <a:pPr>
              <a:lnSpc>
                <a:spcPct val="150000"/>
              </a:lnSpc>
            </a:pPr>
            <a:r>
              <a:rPr lang="en-GB" dirty="0"/>
              <a:t>Young’s modulus	200 GPa</a:t>
            </a:r>
          </a:p>
          <a:p>
            <a:pPr>
              <a:lnSpc>
                <a:spcPct val="150000"/>
              </a:lnSpc>
            </a:pPr>
            <a:r>
              <a:rPr lang="en-GB" dirty="0"/>
              <a:t>Density			7930 kg/m</a:t>
            </a:r>
            <a:r>
              <a:rPr lang="en-GB" baseline="30000" dirty="0"/>
              <a:t>3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</a:t>
            </a:r>
            <a:r>
              <a:rPr lang="en-GB" baseline="-25000" dirty="0" smtClean="0"/>
              <a:t>p0,2</a:t>
            </a:r>
            <a:r>
              <a:rPr lang="en-GB" dirty="0" smtClean="0"/>
              <a:t> </a:t>
            </a:r>
            <a:r>
              <a:rPr lang="en-GB" dirty="0"/>
              <a:t>			</a:t>
            </a:r>
            <a:r>
              <a:rPr lang="en-GB" dirty="0" smtClean="0"/>
              <a:t>200 </a:t>
            </a:r>
            <a:r>
              <a:rPr lang="en-GB" dirty="0"/>
              <a:t>MPa </a:t>
            </a:r>
            <a:r>
              <a:rPr lang="en-GB" dirty="0" smtClean="0"/>
              <a:t>min</a:t>
            </a: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05000" y="1981200"/>
            <a:ext cx="1524001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1981200"/>
            <a:ext cx="1600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1000" y="19812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9000" y="2514600"/>
            <a:ext cx="4191000" cy="381000"/>
          </a:xfrm>
          <a:prstGeom prst="rect">
            <a:avLst/>
          </a:prstGeom>
          <a:noFill/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5800" y="25146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2963" r="4826" b="27428"/>
          <a:stretch/>
        </p:blipFill>
        <p:spPr bwMode="auto">
          <a:xfrm>
            <a:off x="6649402" y="0"/>
            <a:ext cx="2494598" cy="8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220902" y="421863"/>
            <a:ext cx="627698" cy="41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14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Analytical calculation according to EN 13445-3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Safety factor = 1.5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Minimum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thickness 	4.5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mm</a:t>
            </a:r>
          </a:p>
          <a:p>
            <a:pPr>
              <a:lnSpc>
                <a:spcPct val="150000"/>
              </a:lnSpc>
            </a:pPr>
            <a:r>
              <a:rPr lang="en-GB" dirty="0"/>
              <a:t>Theoretical elastic instability pressure for collapse ~0.3 MPa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82834221"/>
              </p:ext>
            </p:extLst>
          </p:nvPr>
        </p:nvGraphicFramePr>
        <p:xfrm>
          <a:off x="2895600" y="2057400"/>
          <a:ext cx="6019800" cy="324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657225" y="5257799"/>
            <a:ext cx="4191000" cy="5334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077200" y="5140613"/>
            <a:ext cx="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107577">
            <a:off x="7737320" y="424934"/>
            <a:ext cx="14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design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15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Eigenvalue buckling analysis in ANSYS®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Load 			atmospheric pressure (1 bar)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Constraints</a:t>
            </a:r>
            <a:r>
              <a:rPr lang="en-GB" dirty="0"/>
              <a:t>		no rigid-body motions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GB" dirty="0"/>
              <a:t>no stiffening effects at both ends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Bellows/interconnection sleeve: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negligible effect for safer design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(higher support stiffness =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higher load causing buckling)</a:t>
            </a: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4085" t="18947" r="30966" b="33581"/>
          <a:stretch/>
        </p:blipFill>
        <p:spPr bwMode="auto">
          <a:xfrm>
            <a:off x="4648200" y="3305174"/>
            <a:ext cx="4343400" cy="301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762874" y="4814886"/>
            <a:ext cx="238125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2899092"/>
            <a:ext cx="0" cy="682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107577">
            <a:off x="7737320" y="424934"/>
            <a:ext cx="14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94C8"/>
                </a:solidFill>
              </a:rPr>
              <a:t>verification</a:t>
            </a:r>
            <a:endParaRPr lang="en-GB" b="1" dirty="0">
              <a:solidFill>
                <a:srgbClr val="0094C8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19800" y="4967286"/>
            <a:ext cx="1779787" cy="823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/>
          <a:srcRect l="57927" t="11382" r="635" b="36314"/>
          <a:stretch/>
        </p:blipFill>
        <p:spPr bwMode="auto">
          <a:xfrm>
            <a:off x="4953000" y="2209800"/>
            <a:ext cx="4088130" cy="2973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16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Min. eigenvalue (1</a:t>
            </a:r>
            <a:r>
              <a:rPr lang="en-GB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mode shape) for different thicknesses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λ</a:t>
            </a:r>
            <a:r>
              <a:rPr lang="en-GB" baseline="-25000" dirty="0" smtClean="0"/>
              <a:t>min</a:t>
            </a:r>
            <a:r>
              <a:rPr lang="en-GB" dirty="0" smtClean="0"/>
              <a:t> &gt; 1	 	thickness 3.25 mm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Not safe!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Ideal material without imperfections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Thickness 4.5 mm</a:t>
            </a:r>
          </a:p>
          <a:p>
            <a:pPr>
              <a:lnSpc>
                <a:spcPct val="150000"/>
              </a:lnSpc>
            </a:pPr>
            <a:r>
              <a:rPr lang="el-GR" dirty="0"/>
              <a:t>λ</a:t>
            </a:r>
            <a:r>
              <a:rPr lang="en-GB" baseline="-25000" dirty="0" smtClean="0"/>
              <a:t>min</a:t>
            </a:r>
            <a:r>
              <a:rPr lang="en-GB" dirty="0" smtClean="0"/>
              <a:t> ~3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In agreement with theoretical pressure ~0.3 MPa (applied 0.1 MPa)</a:t>
            </a: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85800" y="4429839"/>
            <a:ext cx="3505200" cy="9640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107577">
            <a:off x="7737320" y="424934"/>
            <a:ext cx="14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94C8"/>
                </a:solidFill>
              </a:rPr>
              <a:t>verification</a:t>
            </a:r>
            <a:endParaRPr lang="en-GB" b="1" dirty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17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Nonlinear analysis according to EN 13445-3 (“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irect Route”)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Large displacements enabled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Linear elastic – perfectly plastic material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Safety factor = 1.5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Circularity tolerance = 1.5 % (~3.8 mm) 		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EN 13445-4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Procedure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Preliminary linear static structural analysis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Eigenvalue buckling analysis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Superimposition of the first 10 buckling mode shapes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Nonlinear static structural analysis on the deformed shape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9107577">
            <a:off x="7737320" y="424934"/>
            <a:ext cx="14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94C8"/>
                </a:solidFill>
              </a:rPr>
              <a:t>verification</a:t>
            </a:r>
            <a:endParaRPr lang="en-GB" b="1" dirty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18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drift tube </a:t>
            </a:r>
            <a:r>
              <a:rPr lang="en-GB" sz="2400" b="1" dirty="0">
                <a:solidFill>
                  <a:srgbClr val="0094C8"/>
                </a:solidFill>
              </a:rPr>
              <a:t>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Design check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Max. value of the principal strains &lt; 5 %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Max. principal ~0.1 %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Abs. min. principal ~</a:t>
            </a:r>
            <a:r>
              <a:rPr lang="en-GB" dirty="0"/>
              <a:t>0.1 </a:t>
            </a:r>
            <a:r>
              <a:rPr lang="en-GB" dirty="0" smtClean="0"/>
              <a:t>%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Thickness 4.5 mm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Buckling pressure ~0.28 MPa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4766350"/>
              </p:ext>
            </p:extLst>
          </p:nvPr>
        </p:nvGraphicFramePr>
        <p:xfrm>
          <a:off x="4143375" y="2496473"/>
          <a:ext cx="5000625" cy="332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" y="4038600"/>
            <a:ext cx="3505200" cy="9640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107577">
            <a:off x="7737320" y="424934"/>
            <a:ext cx="14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94C8"/>
                </a:solidFill>
              </a:rPr>
              <a:t>verification</a:t>
            </a:r>
            <a:endParaRPr lang="en-GB" b="1" dirty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19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9248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</a:t>
            </a:r>
            <a:r>
              <a:rPr lang="en-GB" sz="2400" b="1" dirty="0" smtClean="0">
                <a:solidFill>
                  <a:srgbClr val="0094C8"/>
                </a:solidFill>
              </a:rPr>
              <a:t>structural design</a:t>
            </a:r>
            <a:endParaRPr lang="en-GB" sz="2400" b="1" dirty="0">
              <a:solidFill>
                <a:srgbClr val="0094C8"/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Conclusions - cover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Design carried out by evaluating deformations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Proposed thicknesses 	lateral surface 12 mm</a:t>
            </a:r>
          </a:p>
          <a:p>
            <a:pPr lvl="8">
              <a:lnSpc>
                <a:spcPct val="150000"/>
              </a:lnSpc>
            </a:pPr>
            <a:r>
              <a:rPr lang="en-GB" dirty="0" smtClean="0"/>
              <a:t>flat end 30 mm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Conclusions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– drift tube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 carried </a:t>
            </a:r>
            <a:r>
              <a:rPr lang="en-GB" dirty="0" smtClean="0"/>
              <a:t>out analytically (EN 13445-3)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Minimum thickness 4.5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Proposed thickness 5 mm      (if 4.5 mm not industrially available)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References 		</a:t>
            </a:r>
            <a:r>
              <a:rPr lang="en-GB" dirty="0" smtClean="0"/>
              <a:t>EDMS nr. 1381046 </a:t>
            </a:r>
            <a:r>
              <a:rPr lang="en-GB" dirty="0" smtClean="0">
                <a:sym typeface="Wingdings" panose="05000000000000000000" pitchFamily="2" charset="2"/>
              </a:rPr>
              <a:t> cover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 smtClean="0"/>
              <a:t>		EDMS nr. 1383501 </a:t>
            </a:r>
            <a:r>
              <a:rPr lang="en-GB" dirty="0" smtClean="0">
                <a:sym typeface="Wingdings" panose="05000000000000000000" pitchFamily="2" charset="2"/>
              </a:rPr>
              <a:t> drift tube</a:t>
            </a: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2963" r="4826" b="27428"/>
          <a:stretch/>
        </p:blipFill>
        <p:spPr bwMode="auto">
          <a:xfrm>
            <a:off x="6649402" y="1521236"/>
            <a:ext cx="2494598" cy="8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48789" y="1521236"/>
            <a:ext cx="642611" cy="838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2963" r="4826" b="27428"/>
          <a:stretch/>
        </p:blipFill>
        <p:spPr bwMode="auto">
          <a:xfrm>
            <a:off x="6649402" y="3578636"/>
            <a:ext cx="2494598" cy="8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220902" y="4000499"/>
            <a:ext cx="627698" cy="41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5800" y="4953000"/>
            <a:ext cx="35052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5800" y="2438400"/>
            <a:ext cx="6384294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505200" y="5715000"/>
            <a:ext cx="3715702" cy="838200"/>
          </a:xfrm>
          <a:prstGeom prst="rect">
            <a:avLst/>
          </a:prstGeom>
          <a:noFill/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Table of contents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Objectives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Cryo-assembly overview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Vacuum vessel preliminary structural design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Thermal shield preliminary thermo-mechanical design</a:t>
            </a:r>
          </a:p>
        </p:txBody>
      </p:sp>
    </p:spTree>
    <p:extLst>
      <p:ext uri="{BB962C8B-B14F-4D97-AF65-F5344CB8AC3E}">
        <p14:creationId xmlns:p14="http://schemas.microsoft.com/office/powerpoint/2010/main" val="7824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20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thermal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Geometry meshed with SHELL elements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Fixed thicknesses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4" t="11111" r="826" b="35503"/>
          <a:stretch/>
        </p:blipFill>
        <p:spPr bwMode="auto">
          <a:xfrm>
            <a:off x="4684167" y="2048020"/>
            <a:ext cx="4450308" cy="2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0"/>
          <p:cNvSpPr txBox="1"/>
          <p:nvPr/>
        </p:nvSpPr>
        <p:spPr>
          <a:xfrm>
            <a:off x="7467600" y="2252919"/>
            <a:ext cx="125603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Line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X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(4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171690" y="2485646"/>
            <a:ext cx="495300" cy="4337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17"/>
          <p:cNvSpPr txBox="1"/>
          <p:nvPr/>
        </p:nvSpPr>
        <p:spPr>
          <a:xfrm>
            <a:off x="4004309" y="3326811"/>
            <a:ext cx="1256030" cy="8447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Flat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end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(5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83028" y="3048000"/>
            <a:ext cx="1063943" cy="441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19"/>
          <p:cNvSpPr txBox="1"/>
          <p:nvPr/>
        </p:nvSpPr>
        <p:spPr>
          <a:xfrm>
            <a:off x="5168264" y="4303790"/>
            <a:ext cx="2127885" cy="7585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Drift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tube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(2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43345" y="3886200"/>
            <a:ext cx="643255" cy="417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6" t="19637" b="40109"/>
          <a:stretch>
            <a:fillRect/>
          </a:stretch>
        </p:blipFill>
        <p:spPr bwMode="auto">
          <a:xfrm>
            <a:off x="55882" y="4114800"/>
            <a:ext cx="4592318" cy="26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1"/>
          <p:cNvSpPr txBox="1"/>
          <p:nvPr/>
        </p:nvSpPr>
        <p:spPr>
          <a:xfrm>
            <a:off x="3549649" y="5589752"/>
            <a:ext cx="2165351" cy="353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Support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post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(3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905000" y="5943601"/>
            <a:ext cx="1829368" cy="76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03092" y="3365532"/>
            <a:ext cx="263708" cy="200772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25"/>
          <p:cNvSpPr txBox="1"/>
          <p:nvPr/>
        </p:nvSpPr>
        <p:spPr>
          <a:xfrm>
            <a:off x="1365451" y="3505200"/>
            <a:ext cx="1918621" cy="353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Bottom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tray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(~3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35245" y="4260691"/>
            <a:ext cx="593555" cy="1342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68271" y="4887120"/>
            <a:ext cx="352263" cy="4090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34"/>
          <p:cNvSpPr txBox="1"/>
          <p:nvPr/>
        </p:nvSpPr>
        <p:spPr>
          <a:xfrm>
            <a:off x="2668134" y="4506120"/>
            <a:ext cx="2132466" cy="353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Lateral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surface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latin typeface="Verdana"/>
                <a:ea typeface="Times New Roman"/>
                <a:cs typeface="Times New Roman"/>
              </a:rPr>
              <a:t>(2 mm)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39" name="Text Box 23"/>
          <p:cNvSpPr txBox="1"/>
          <p:nvPr/>
        </p:nvSpPr>
        <p:spPr>
          <a:xfrm>
            <a:off x="-1" y="2667000"/>
            <a:ext cx="2517775" cy="8728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Line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(cooling 50÷75 K)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21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thermal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Materials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Bottom tray 		Al series 6000 		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6061 T6)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Other surfaces 		Al series 1000 	</a:t>
            </a:r>
            <a:r>
              <a:rPr lang="en-GB" dirty="0"/>
              <a:t>	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1100)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Nonlinear material properties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Thermal conductivity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-25000" dirty="0" smtClean="0">
                <a:solidFill>
                  <a:srgbClr val="FF0000"/>
                </a:solidFill>
              </a:rPr>
              <a:t>1100</a:t>
            </a:r>
            <a:r>
              <a:rPr lang="en-GB" dirty="0" smtClean="0">
                <a:solidFill>
                  <a:srgbClr val="FF0000"/>
                </a:solidFill>
              </a:rPr>
              <a:t>(T) </a:t>
            </a:r>
            <a:r>
              <a:rPr lang="en-GB" dirty="0" smtClean="0"/>
              <a:t>&gt; </a:t>
            </a:r>
            <a:r>
              <a:rPr lang="en-GB" dirty="0" smtClean="0">
                <a:solidFill>
                  <a:srgbClr val="0094C8"/>
                </a:solidFill>
              </a:rPr>
              <a:t>k</a:t>
            </a:r>
            <a:r>
              <a:rPr lang="en-GB" baseline="-25000" dirty="0" smtClean="0">
                <a:solidFill>
                  <a:srgbClr val="0094C8"/>
                </a:solidFill>
              </a:rPr>
              <a:t>6061</a:t>
            </a:r>
            <a:r>
              <a:rPr lang="en-GB" dirty="0" smtClean="0">
                <a:solidFill>
                  <a:srgbClr val="0094C8"/>
                </a:solidFill>
              </a:rPr>
              <a:t>(T)</a:t>
            </a:r>
            <a:endParaRPr lang="en-GB" dirty="0">
              <a:solidFill>
                <a:srgbClr val="0094C8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Thermal expansion coefficient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~ the same for both alloys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382340"/>
              </p:ext>
            </p:extLst>
          </p:nvPr>
        </p:nvGraphicFramePr>
        <p:xfrm>
          <a:off x="4114800" y="2971800"/>
          <a:ext cx="495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2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22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thermal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Steady-state thermal analysis</a:t>
            </a:r>
          </a:p>
          <a:p>
            <a:pPr>
              <a:lnSpc>
                <a:spcPct val="150000"/>
              </a:lnSpc>
            </a:pPr>
            <a:r>
              <a:rPr lang="en-GB" dirty="0"/>
              <a:t>Radiative heat flux ~1.5 </a:t>
            </a:r>
            <a:r>
              <a:rPr lang="en-GB" dirty="0" smtClean="0"/>
              <a:t>W/m</a:t>
            </a:r>
            <a:r>
              <a:rPr lang="en-GB" baseline="30000" dirty="0" smtClean="0"/>
              <a:t>2</a:t>
            </a:r>
            <a:r>
              <a:rPr lang="en-GB" dirty="0" smtClean="0"/>
              <a:t> (presence of MLI)</a:t>
            </a:r>
            <a:endParaRPr lang="en-GB" baseline="30000" dirty="0"/>
          </a:p>
          <a:p>
            <a:pPr>
              <a:lnSpc>
                <a:spcPct val="150000"/>
              </a:lnSpc>
            </a:pPr>
            <a:r>
              <a:rPr lang="en-GB" dirty="0" smtClean="0"/>
              <a:t>Fixed temperature 50 K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Cooling using only line E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integrated in the bottom tray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GB" dirty="0" smtClean="0"/>
              <a:t>Additional cooling of the drift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tube (contact using line E)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6" t="22500" r="11663" b="29352"/>
          <a:stretch/>
        </p:blipFill>
        <p:spPr bwMode="auto">
          <a:xfrm>
            <a:off x="4572000" y="2842807"/>
            <a:ext cx="4324349" cy="29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5715000" y="5410200"/>
            <a:ext cx="1407159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62800" y="4953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23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thermal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Temperature distributions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without additional cooling		with additional cooling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8902" t="23578" r="44665" b="33604"/>
          <a:stretch/>
        </p:blipFill>
        <p:spPr bwMode="auto">
          <a:xfrm>
            <a:off x="0" y="2506028"/>
            <a:ext cx="4572000" cy="339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19055" t="23578" r="44512" b="34146"/>
          <a:stretch/>
        </p:blipFill>
        <p:spPr bwMode="auto">
          <a:xfrm>
            <a:off x="4648200" y="2506028"/>
            <a:ext cx="4495800" cy="3437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24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structural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Deformations from temperature distributions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~ the same for both analyses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Y axis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Z axis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" name="Picture 23"/>
          <p:cNvPicPr/>
          <p:nvPr/>
        </p:nvPicPr>
        <p:blipFill rotWithShape="1">
          <a:blip r:embed="rId2"/>
          <a:srcRect l="19360" t="29136" r="42226" b="53628"/>
          <a:stretch/>
        </p:blipFill>
        <p:spPr bwMode="auto">
          <a:xfrm>
            <a:off x="2530157" y="4114800"/>
            <a:ext cx="6075680" cy="1533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Isosceles Triangle 24"/>
          <p:cNvSpPr/>
          <p:nvPr/>
        </p:nvSpPr>
        <p:spPr>
          <a:xfrm>
            <a:off x="6606857" y="5191126"/>
            <a:ext cx="228600" cy="2286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673157" y="5191126"/>
            <a:ext cx="228600" cy="2286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673157" y="5419726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25557" y="5419726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20579" t="29427" r="37500" b="53512"/>
          <a:stretch/>
        </p:blipFill>
        <p:spPr bwMode="auto">
          <a:xfrm>
            <a:off x="2531744" y="2514600"/>
            <a:ext cx="6078856" cy="1419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Isosceles Triangle 17"/>
          <p:cNvSpPr/>
          <p:nvPr/>
        </p:nvSpPr>
        <p:spPr>
          <a:xfrm>
            <a:off x="6606857" y="3629025"/>
            <a:ext cx="228600" cy="2286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3673157" y="3629025"/>
            <a:ext cx="228600" cy="22860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673157" y="3857625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25557" y="3857625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21"/>
          <p:cNvSpPr txBox="1"/>
          <p:nvPr/>
        </p:nvSpPr>
        <p:spPr>
          <a:xfrm>
            <a:off x="2898775" y="6028055"/>
            <a:ext cx="1978025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X &amp; Z constrained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H="1" flipV="1">
            <a:off x="3856672" y="5648326"/>
            <a:ext cx="31116" cy="379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21"/>
          <p:cNvSpPr txBox="1"/>
          <p:nvPr/>
        </p:nvSpPr>
        <p:spPr>
          <a:xfrm>
            <a:off x="4876800" y="6026785"/>
            <a:ext cx="1978025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X, Y &amp; Z constrained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5865813" y="5562600"/>
            <a:ext cx="611187" cy="4641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25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Thermal shield structural analysis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Additional cooling does not reduce deformations (very high k</a:t>
            </a:r>
            <a:r>
              <a:rPr lang="en-GB" baseline="-25000" dirty="0" smtClean="0"/>
              <a:t>1100</a:t>
            </a:r>
            <a:r>
              <a:rPr lang="en-GB" dirty="0" smtClean="0"/>
              <a:t> produces a uniform temperature distribution)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Additional cooling useful to compensate non-perfect conduction (</a:t>
            </a:r>
            <a:r>
              <a:rPr lang="en-GB" u="dashLong" dirty="0" smtClean="0">
                <a:solidFill>
                  <a:srgbClr val="FF0000"/>
                </a:solidFill>
              </a:rPr>
              <a:t>intermittent welding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not </a:t>
            </a:r>
            <a:r>
              <a:rPr lang="en-GB" u="sng" dirty="0" smtClean="0">
                <a:solidFill>
                  <a:srgbClr val="0094C8"/>
                </a:solidFill>
              </a:rPr>
              <a:t>continuous contact</a:t>
            </a:r>
            <a:r>
              <a:rPr lang="en-GB" dirty="0" smtClean="0"/>
              <a:t>) [not modelled in this work]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Contact surface for additional cooling as best realizable (depending on space availability and line E path)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Support required for line X (Z displacement due to gravity)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References 		</a:t>
            </a:r>
            <a:r>
              <a:rPr lang="en-GB" dirty="0"/>
              <a:t>EDMS nr. </a:t>
            </a:r>
            <a:r>
              <a:rPr lang="en-GB" dirty="0" smtClean="0"/>
              <a:t>1391148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2286000" cy="419100"/>
          </a:xfrm>
          <a:prstGeom prst="rect">
            <a:avLst/>
          </a:prstGeom>
          <a:noFill/>
          <a:ln>
            <a:solidFill>
              <a:srgbClr val="009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26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400" b="1" dirty="0" smtClean="0">
              <a:solidFill>
                <a:srgbClr val="0094C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 smtClean="0">
                <a:solidFill>
                  <a:srgbClr val="0094C8"/>
                </a:solidFill>
              </a:rPr>
              <a:t>Thank you!</a:t>
            </a:r>
          </a:p>
          <a:p>
            <a:pPr algn="ctr">
              <a:lnSpc>
                <a:spcPct val="150000"/>
              </a:lnSpc>
            </a:pPr>
            <a:endParaRPr lang="en-GB" b="1" dirty="0" smtClean="0">
              <a:solidFill>
                <a:srgbClr val="0094C8"/>
              </a:solidFill>
            </a:endParaRPr>
          </a:p>
          <a:p>
            <a:pPr algn="ctr">
              <a:lnSpc>
                <a:spcPct val="150000"/>
              </a:lnSpc>
            </a:pPr>
            <a:endParaRPr lang="en-GB" b="1" dirty="0">
              <a:solidFill>
                <a:srgbClr val="0094C8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Acknowledgments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Délio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Arnaud 			</a:t>
            </a:r>
            <a:r>
              <a:rPr lang="en-GB" dirty="0" smtClean="0">
                <a:sym typeface="Wingdings" panose="05000000000000000000" pitchFamily="2" charset="2"/>
              </a:rPr>
              <a:t> nonlinear buckling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anose="05000000000000000000" pitchFamily="2" charset="2"/>
              </a:rPr>
              <a:t>Yann 			 material properties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Rossana &amp; Luca 		</a:t>
            </a:r>
            <a:r>
              <a:rPr lang="en-GB" dirty="0" smtClean="0">
                <a:sym typeface="Wingdings" panose="05000000000000000000" pitchFamily="2" charset="2"/>
              </a:rPr>
              <a:t> ANSYS thermal</a:t>
            </a:r>
            <a:endParaRPr lang="en-GB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Vittorio	</a:t>
            </a:r>
            <a:r>
              <a:rPr lang="en-GB" dirty="0"/>
              <a:t>		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smtClean="0">
                <a:sym typeface="Wingdings" panose="05000000000000000000" pitchFamily="2" charset="2"/>
              </a:rPr>
              <a:t>cryostat design</a:t>
            </a:r>
          </a:p>
          <a:p>
            <a:pPr>
              <a:lnSpc>
                <a:spcPct val="150000"/>
              </a:lnSpc>
            </a:pPr>
            <a:endParaRPr lang="en-GB" b="1" dirty="0" smtClean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27</a:t>
            </a:fld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609600"/>
                <a:ext cx="7467600" cy="585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b="1" dirty="0" smtClean="0">
                    <a:solidFill>
                      <a:srgbClr val="0094C8"/>
                    </a:solidFill>
                  </a:rPr>
                  <a:t>EN 13445-3 (“Shells under external pressure”)</a:t>
                </a:r>
                <a:endParaRPr lang="en-GB" sz="2400" b="1" dirty="0">
                  <a:solidFill>
                    <a:srgbClr val="0094C8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Procedure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Selection of a thickness e</a:t>
                </a:r>
                <a:r>
                  <a:rPr lang="en-GB" baseline="-25000" dirty="0" smtClean="0"/>
                  <a:t>a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Calculation of pressure for which mean circumferential stress reaches yield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Determination of circumferential strain at collapse </a:t>
                </a:r>
                <a:r>
                  <a:rPr lang="el-GR" dirty="0" smtClean="0"/>
                  <a:t>ε</a:t>
                </a:r>
                <a:r>
                  <a:rPr lang="en-GB" dirty="0" smtClean="0"/>
                  <a:t>        (using formula or graph)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Calculation of theoretical elastic instability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𝜀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 smtClean="0"/>
                  <a:t>Determination of ratio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from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 (using graph)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dirty="0"/>
                  <a:t>C</a:t>
                </a:r>
                <a:r>
                  <a:rPr lang="en-GB" dirty="0" smtClean="0"/>
                  <a:t>heck of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P</m:t>
                    </m:r>
                    <m:r>
                      <a:rPr lang="en-GB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600"/>
                <a:ext cx="7467600" cy="5856283"/>
              </a:xfrm>
              <a:prstGeom prst="rect">
                <a:avLst/>
              </a:prstGeom>
              <a:blipFill rotWithShape="1">
                <a:blip r:embed="rId2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0" b="23981"/>
          <a:stretch/>
        </p:blipFill>
        <p:spPr bwMode="auto">
          <a:xfrm>
            <a:off x="-1" y="4191000"/>
            <a:ext cx="902435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 bwMode="auto">
          <a:xfrm>
            <a:off x="4648200" y="847725"/>
            <a:ext cx="4267200" cy="35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28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620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Future work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New proposed layout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Simpler design &amp; fabrication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Standard interconnects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Easier interventions</a:t>
            </a:r>
          </a:p>
        </p:txBody>
      </p:sp>
      <p:sp>
        <p:nvSpPr>
          <p:cNvPr id="8" name="Text Box 30"/>
          <p:cNvSpPr txBox="1"/>
          <p:nvPr/>
        </p:nvSpPr>
        <p:spPr>
          <a:xfrm>
            <a:off x="0" y="4946969"/>
            <a:ext cx="187939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Cold mass 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Box 30"/>
          <p:cNvSpPr txBox="1"/>
          <p:nvPr/>
        </p:nvSpPr>
        <p:spPr>
          <a:xfrm>
            <a:off x="7264610" y="4944745"/>
            <a:ext cx="187939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Cold mass 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 Box 30"/>
          <p:cNvSpPr txBox="1"/>
          <p:nvPr/>
        </p:nvSpPr>
        <p:spPr>
          <a:xfrm>
            <a:off x="3505200" y="4953000"/>
            <a:ext cx="187939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Collimator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Objectives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Integration of the collimators in LHC Dispersion Suppressors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Proposal of a layout for the best exploitation of the available space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Conceptual design of a bypass cryostat, carrying cryogenic lines (E, N, etc.) and busbars (M1, M2, M3)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Preliminary structural and thermal design of the cryostat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Structural analysis of the vacuum vessel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Thermal and structural analysis of the thermal shield</a:t>
            </a:r>
          </a:p>
        </p:txBody>
      </p:sp>
    </p:spTree>
    <p:extLst>
      <p:ext uri="{BB962C8B-B14F-4D97-AF65-F5344CB8AC3E}">
        <p14:creationId xmlns:p14="http://schemas.microsoft.com/office/powerpoint/2010/main" val="4161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32738" r="9636" b="15133"/>
          <a:stretch/>
        </p:blipFill>
        <p:spPr bwMode="auto">
          <a:xfrm>
            <a:off x="2133600" y="2527171"/>
            <a:ext cx="6786405" cy="37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Cryo-assembly overview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Line X straight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Cryogenic </a:t>
            </a:r>
            <a:r>
              <a:rPr lang="en-GB" dirty="0"/>
              <a:t>lines and </a:t>
            </a:r>
            <a:r>
              <a:rPr lang="en-GB" dirty="0" smtClean="0"/>
              <a:t>busbars bent </a:t>
            </a:r>
            <a:r>
              <a:rPr lang="en-GB" dirty="0"/>
              <a:t>below the collimator</a:t>
            </a:r>
          </a:p>
          <a:p>
            <a:pPr>
              <a:lnSpc>
                <a:spcPct val="200000"/>
              </a:lnSpc>
            </a:pPr>
            <a:endParaRPr lang="en-GB" sz="2400" b="1" dirty="0" smtClean="0">
              <a:solidFill>
                <a:srgbClr val="0094C8"/>
              </a:solidFill>
            </a:endParaRPr>
          </a:p>
          <a:p>
            <a:pPr>
              <a:lnSpc>
                <a:spcPct val="200000"/>
              </a:lnSpc>
            </a:pPr>
            <a:endParaRPr lang="en-GB" dirty="0" smtClean="0"/>
          </a:p>
        </p:txBody>
      </p:sp>
      <p:sp>
        <p:nvSpPr>
          <p:cNvPr id="6" name="Text Box 14"/>
          <p:cNvSpPr txBox="1"/>
          <p:nvPr/>
        </p:nvSpPr>
        <p:spPr>
          <a:xfrm>
            <a:off x="5648325" y="5819775"/>
            <a:ext cx="1678909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Cold mass 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Box 30"/>
          <p:cNvSpPr txBox="1"/>
          <p:nvPr/>
        </p:nvSpPr>
        <p:spPr>
          <a:xfrm>
            <a:off x="676274" y="5412424"/>
            <a:ext cx="187939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Cold mass 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1615969" y="3657600"/>
            <a:ext cx="670030" cy="17548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6096000" y="4344512"/>
            <a:ext cx="391780" cy="1475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30"/>
          <p:cNvSpPr txBox="1"/>
          <p:nvPr/>
        </p:nvSpPr>
        <p:spPr>
          <a:xfrm>
            <a:off x="6641434" y="2561866"/>
            <a:ext cx="1497135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Collimator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05400" y="2801500"/>
            <a:ext cx="1600200" cy="8031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0"/>
          <p:cNvSpPr txBox="1"/>
          <p:nvPr/>
        </p:nvSpPr>
        <p:spPr>
          <a:xfrm>
            <a:off x="3084617" y="6086316"/>
            <a:ext cx="2212765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Bypass cryostat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03816" y="4724400"/>
            <a:ext cx="115784" cy="1347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Cryo-assembly overview</a:t>
            </a:r>
            <a:endParaRPr lang="en-GB" dirty="0" smtClean="0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9028" r="4826" b="13945"/>
          <a:stretch>
            <a:fillRect/>
          </a:stretch>
        </p:blipFill>
        <p:spPr bwMode="auto">
          <a:xfrm>
            <a:off x="374736" y="1579880"/>
            <a:ext cx="8242128" cy="37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/>
          <p:nvPr/>
        </p:nvSpPr>
        <p:spPr>
          <a:xfrm>
            <a:off x="3687700" y="2326957"/>
            <a:ext cx="1616199" cy="2654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Collimator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6477001" y="5554029"/>
            <a:ext cx="2139864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Vacuum </a:t>
            </a:r>
            <a:r>
              <a:rPr lang="en-GB" dirty="0">
                <a:solidFill>
                  <a:schemeClr val="tx1"/>
                </a:solidFill>
              </a:rPr>
              <a:t>vessel drift tube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2747675" y="5877879"/>
            <a:ext cx="1678909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Vacuum </a:t>
            </a:r>
            <a:r>
              <a:rPr lang="en-GB" dirty="0">
                <a:solidFill>
                  <a:schemeClr val="tx1"/>
                </a:solidFill>
              </a:rPr>
              <a:t>vessel cover</a:t>
            </a:r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H="1" flipV="1">
            <a:off x="4572000" y="4273552"/>
            <a:ext cx="539750" cy="1138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/>
          <p:nvPr/>
        </p:nvSpPr>
        <p:spPr>
          <a:xfrm>
            <a:off x="4086542" y="5412423"/>
            <a:ext cx="2050415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Interconnection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sleeve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 Box 30"/>
          <p:cNvSpPr txBox="1"/>
          <p:nvPr/>
        </p:nvSpPr>
        <p:spPr>
          <a:xfrm>
            <a:off x="676274" y="5412424"/>
            <a:ext cx="1879390" cy="4654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Vacuum </a:t>
            </a:r>
            <a:r>
              <a:rPr lang="en-GB" dirty="0">
                <a:solidFill>
                  <a:schemeClr val="tx1"/>
                </a:solidFill>
              </a:rPr>
              <a:t>vessel cylinder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4" idx="0"/>
          </p:cNvCxnSpPr>
          <p:nvPr/>
        </p:nvCxnSpPr>
        <p:spPr>
          <a:xfrm flipH="1" flipV="1">
            <a:off x="676277" y="3740152"/>
            <a:ext cx="939692" cy="1672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</p:cNvCxnSpPr>
          <p:nvPr/>
        </p:nvCxnSpPr>
        <p:spPr>
          <a:xfrm flipH="1" flipV="1">
            <a:off x="5715000" y="4273552"/>
            <a:ext cx="1831933" cy="1280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flipH="1" flipV="1">
            <a:off x="2209800" y="4343400"/>
            <a:ext cx="1377330" cy="15344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14"/>
          <p:cNvSpPr txBox="1"/>
          <p:nvPr/>
        </p:nvSpPr>
        <p:spPr>
          <a:xfrm>
            <a:off x="6043447" y="533400"/>
            <a:ext cx="1678909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endParaRPr lang="en-GB" dirty="0" smtClean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</a:rPr>
              <a:t>Bellows</a:t>
            </a:r>
          </a:p>
          <a:p>
            <a:pPr algn="ctr">
              <a:lnSpc>
                <a:spcPct val="11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6324600" y="1295400"/>
            <a:ext cx="558302" cy="1895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2963" r="4826" b="27428"/>
          <a:stretch/>
        </p:blipFill>
        <p:spPr bwMode="auto">
          <a:xfrm>
            <a:off x="6649402" y="0"/>
            <a:ext cx="2494598" cy="8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1" t="36649" r="16189" b="10636"/>
          <a:stretch/>
        </p:blipFill>
        <p:spPr bwMode="auto">
          <a:xfrm>
            <a:off x="5105400" y="2065023"/>
            <a:ext cx="3876023" cy="44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Geometry meshed with SHELL elements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Shell thickness as parameter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Flat end &amp; lateral surface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Constraint: fixed support (flange)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Material AISI 304L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Young’s modulus	200 GPa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Density			7930 kg/m</a:t>
            </a:r>
            <a:r>
              <a:rPr lang="en-GB" baseline="30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</a:t>
            </a:r>
            <a:r>
              <a:rPr lang="en-GB" baseline="-25000" dirty="0" smtClean="0"/>
              <a:t>p1,0</a:t>
            </a:r>
            <a:r>
              <a:rPr lang="en-GB" dirty="0" smtClean="0"/>
              <a:t> </a:t>
            </a:r>
            <a:r>
              <a:rPr lang="en-GB" dirty="0"/>
              <a:t>	</a:t>
            </a:r>
            <a:r>
              <a:rPr lang="en-GB" dirty="0" smtClean="0"/>
              <a:t>		240 MPa min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748789" y="0"/>
            <a:ext cx="642611" cy="838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Box 17"/>
          <p:cNvSpPr txBox="1"/>
          <p:nvPr/>
        </p:nvSpPr>
        <p:spPr>
          <a:xfrm>
            <a:off x="5297170" y="6089492"/>
            <a:ext cx="1256030" cy="4223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Flat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end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22657" y="5124881"/>
            <a:ext cx="1063943" cy="9646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48789" y="2362200"/>
            <a:ext cx="642611" cy="1003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34"/>
          <p:cNvSpPr txBox="1"/>
          <p:nvPr/>
        </p:nvSpPr>
        <p:spPr>
          <a:xfrm>
            <a:off x="7011534" y="2008351"/>
            <a:ext cx="2132466" cy="353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>
                <a:effectLst/>
                <a:latin typeface="Verdana"/>
                <a:ea typeface="Times New Roman"/>
                <a:cs typeface="Times New Roman"/>
              </a:rPr>
              <a:t>Lateral </a:t>
            </a: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surface</a:t>
            </a:r>
            <a:endParaRPr lang="en-GB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19400" y="2681008"/>
            <a:ext cx="2971800" cy="684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8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9" t="18572" r="24375" b="36598"/>
          <a:stretch/>
        </p:blipFill>
        <p:spPr bwMode="auto">
          <a:xfrm>
            <a:off x="5450206" y="3708400"/>
            <a:ext cx="3183253" cy="28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Stress analysis according to EN 13458-2 Annex 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general/local </a:t>
            </a:r>
            <a:r>
              <a:rPr lang="en-GB" dirty="0"/>
              <a:t>primary </a:t>
            </a:r>
            <a:r>
              <a:rPr lang="en-GB" dirty="0" smtClean="0"/>
              <a:t>membrane stress (f</a:t>
            </a:r>
            <a:r>
              <a:rPr lang="en-GB" baseline="-25000" dirty="0" smtClean="0"/>
              <a:t>m</a:t>
            </a:r>
            <a:r>
              <a:rPr lang="en-GB" dirty="0" smtClean="0"/>
              <a:t>, f</a:t>
            </a:r>
            <a:r>
              <a:rPr lang="en-GB" baseline="-25000" dirty="0" smtClean="0"/>
              <a:t>L</a:t>
            </a:r>
            <a:r>
              <a:rPr lang="en-GB" dirty="0" smtClean="0"/>
              <a:t>)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bending stress (f</a:t>
            </a:r>
            <a:r>
              <a:rPr lang="en-GB" baseline="-25000" dirty="0" smtClean="0"/>
              <a:t>b</a:t>
            </a:r>
            <a:r>
              <a:rPr lang="en-GB" dirty="0" smtClean="0"/>
              <a:t>)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secondary stress </a:t>
            </a:r>
            <a:r>
              <a:rPr lang="en-GB" dirty="0"/>
              <a:t>(</a:t>
            </a:r>
            <a:r>
              <a:rPr lang="en-GB" dirty="0" smtClean="0"/>
              <a:t>f</a:t>
            </a:r>
            <a:r>
              <a:rPr lang="en-GB" baseline="-25000" dirty="0" smtClean="0"/>
              <a:t>g</a:t>
            </a:r>
            <a:r>
              <a:rPr lang="en-GB" dirty="0" smtClean="0"/>
              <a:t>)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Leak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test load 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Pressures	outside (1 bar)</a:t>
            </a:r>
          </a:p>
          <a:p>
            <a:pPr>
              <a:lnSpc>
                <a:spcPct val="150000"/>
              </a:lnSpc>
            </a:pPr>
            <a:r>
              <a:rPr lang="en-GB" dirty="0"/>
              <a:t>		inside (0 bar</a:t>
            </a:r>
            <a:r>
              <a:rPr lang="en-GB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Gravity acceleration (9.8 m/s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Forces</a:t>
            </a:r>
            <a:r>
              <a:rPr lang="en-GB" dirty="0"/>
              <a:t>	line X (~2 kN)</a:t>
            </a:r>
          </a:p>
          <a:p>
            <a:pPr>
              <a:lnSpc>
                <a:spcPct val="150000"/>
              </a:lnSpc>
            </a:pPr>
            <a:r>
              <a:rPr lang="en-GB" dirty="0"/>
              <a:t>		</a:t>
            </a:r>
            <a:r>
              <a:rPr lang="en-GB" dirty="0" smtClean="0"/>
              <a:t>lines V1, V2 </a:t>
            </a:r>
            <a:r>
              <a:rPr lang="en-GB" dirty="0"/>
              <a:t>(~1 </a:t>
            </a:r>
            <a:r>
              <a:rPr lang="en-GB" dirty="0" smtClean="0"/>
              <a:t>kN)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		</a:t>
            </a:r>
            <a:r>
              <a:rPr lang="en-GB" dirty="0" smtClean="0"/>
              <a:t>busbar (~20 </a:t>
            </a:r>
            <a:r>
              <a:rPr lang="en-GB" dirty="0"/>
              <a:t>kN)	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632449" y="4218949"/>
            <a:ext cx="643255" cy="349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406707" y="4024956"/>
            <a:ext cx="341630" cy="3416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1</a:t>
            </a:r>
            <a:endParaRPr lang="en-GB" sz="1400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070213" y="4963179"/>
            <a:ext cx="603885" cy="324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611233" y="4764424"/>
            <a:ext cx="341630" cy="3492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2</a:t>
            </a:r>
            <a:endParaRPr lang="en-GB" sz="1400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71017" y="3400425"/>
            <a:ext cx="1105851" cy="1334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806053" y="3225800"/>
            <a:ext cx="341630" cy="3492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3</a:t>
            </a:r>
            <a:endParaRPr lang="en-GB" sz="1400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955913" y="4291011"/>
            <a:ext cx="610235" cy="403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503283" y="4076381"/>
            <a:ext cx="341630" cy="3492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4</a:t>
            </a:r>
            <a:endParaRPr lang="en-GB" sz="1400" dirty="0">
              <a:effectLst/>
              <a:latin typeface="Verdana"/>
              <a:ea typeface="Times New Roman"/>
              <a:cs typeface="Times New Roman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094344" y="5634990"/>
            <a:ext cx="54102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633459" y="5438140"/>
            <a:ext cx="341630" cy="3492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Verdana"/>
                <a:ea typeface="Times New Roman"/>
                <a:cs typeface="Times New Roman"/>
              </a:rPr>
              <a:t>5</a:t>
            </a:r>
            <a:endParaRPr lang="en-GB" sz="1400" dirty="0">
              <a:effectLst/>
              <a:latin typeface="Verdana"/>
              <a:ea typeface="Times New Roman"/>
              <a:cs typeface="Times New Roman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3975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1681" y="2537286"/>
                <a:ext cx="4337050" cy="102143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≤0,9 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𝑝</m:t>
                        </m:r>
                        <m:r>
                          <a:rPr lang="en-GB" sz="1400" i="1">
                            <a:latin typeface="Cambria Math"/>
                          </a:rPr>
                          <m:t>1,0</m:t>
                        </m:r>
                      </m:sub>
                    </m:sSub>
                  </m:oMath>
                </a14:m>
                <a:r>
                  <a:rPr lang="en-GB" sz="1400" dirty="0"/>
                  <a:t> = 216 MPa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𝑝</m:t>
                        </m:r>
                        <m:r>
                          <a:rPr lang="en-GB" sz="1400" i="1">
                            <a:latin typeface="Cambria Math"/>
                          </a:rPr>
                          <m:t>1,0</m:t>
                        </m:r>
                      </m:sub>
                    </m:sSub>
                  </m:oMath>
                </a14:m>
                <a:r>
                  <a:rPr lang="en-GB" sz="1400" dirty="0"/>
                  <a:t> = 240 MPa</a:t>
                </a:r>
                <a:endParaRPr lang="en-GB" sz="1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sz="1400" dirty="0"/>
                  <a:t>   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𝑝</m:t>
                        </m:r>
                        <m:r>
                          <a:rPr lang="en-GB" sz="1400" i="1">
                            <a:latin typeface="Cambria Math"/>
                          </a:rPr>
                          <m:t>1,0</m:t>
                        </m:r>
                      </m:sub>
                    </m:sSub>
                  </m:oMath>
                </a14:m>
                <a:r>
                  <a:rPr lang="en-GB" sz="1400" dirty="0"/>
                  <a:t> = 240 MPa</a:t>
                </a:r>
                <a:endParaRPr lang="en-GB" sz="1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1400" dirty="0"/>
                  <a:t>   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sz="1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GB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/>
                          </a:rPr>
                          <m:t>2 </m:t>
                        </m:r>
                        <m:r>
                          <a:rPr lang="en-GB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GB" sz="1400" i="1">
                            <a:latin typeface="Cambria Math"/>
                          </a:rPr>
                          <m:t>𝑝</m:t>
                        </m:r>
                        <m:r>
                          <a:rPr lang="en-GB" sz="1400" i="1">
                            <a:latin typeface="Cambria Math"/>
                          </a:rPr>
                          <m:t>1,0</m:t>
                        </m:r>
                      </m:sub>
                    </m:sSub>
                  </m:oMath>
                </a14:m>
                <a:r>
                  <a:rPr lang="en-GB" sz="1400" dirty="0"/>
                  <a:t> = 480 </a:t>
                </a:r>
                <a:r>
                  <a:rPr lang="en-GB" sz="1400" dirty="0" smtClean="0"/>
                  <a:t>MPa</a:t>
                </a:r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1" y="2537286"/>
                <a:ext cx="4337050" cy="1021433"/>
              </a:xfrm>
              <a:prstGeom prst="rect">
                <a:avLst/>
              </a:prstGeom>
              <a:blipFill rotWithShape="1">
                <a:blip r:embed="rId3"/>
                <a:stretch>
                  <a:fillRect b="-289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3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Stress analysis according to EN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13458-2 Annex A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Highest stresses @ points 3 &amp; 4</a:t>
            </a:r>
          </a:p>
          <a:p>
            <a:pPr>
              <a:lnSpc>
                <a:spcPct val="150000"/>
              </a:lnSpc>
            </a:pPr>
            <a:r>
              <a:rPr lang="en-GB" dirty="0"/>
              <a:t>Lower stresses (higher margin) @ other points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Always below limits for</a:t>
            </a:r>
            <a:r>
              <a:rPr lang="en-GB" dirty="0"/>
              <a:t> </a:t>
            </a:r>
            <a:r>
              <a:rPr lang="en-GB" dirty="0" smtClean="0"/>
              <a:t>many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combinations of thicknesses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Stress analysis is not the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driving parameter for design!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Evaluation of deformations needed!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39750" y="363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35594072"/>
              </p:ext>
            </p:extLst>
          </p:nvPr>
        </p:nvGraphicFramePr>
        <p:xfrm>
          <a:off x="4229100" y="2971800"/>
          <a:ext cx="489585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1752600" y="4078446"/>
            <a:ext cx="0" cy="4935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5" t="13409" r="23793" b="36355"/>
          <a:stretch/>
        </p:blipFill>
        <p:spPr bwMode="auto">
          <a:xfrm>
            <a:off x="5029200" y="2514600"/>
            <a:ext cx="3498851" cy="35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7010400" y="4419600"/>
            <a:ext cx="1676400" cy="74041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54570" y="4217987"/>
            <a:ext cx="1408430" cy="88741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59919" y="6407944"/>
            <a:ext cx="2350681" cy="365125"/>
          </a:xfrm>
        </p:spPr>
        <p:txBody>
          <a:bodyPr/>
          <a:lstStyle/>
          <a:p>
            <a:r>
              <a:rPr lang="en-US" sz="1200" dirty="0" smtClean="0"/>
              <a:t>TE-MSC-CMI     Roberto.Guarino@cern.ch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467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94C8"/>
                </a:solidFill>
              </a:rPr>
              <a:t>Vacuum vessel cover structural design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Evaluation of deformations</a:t>
            </a:r>
          </a:p>
          <a:p>
            <a:pPr>
              <a:lnSpc>
                <a:spcPct val="150000"/>
              </a:lnSpc>
            </a:pPr>
            <a:r>
              <a:rPr lang="en-GB" dirty="0"/>
              <a:t>Deflection of V1 &amp; V2 </a:t>
            </a:r>
            <a:r>
              <a:rPr lang="en-GB" dirty="0" smtClean="0"/>
              <a:t>pipes @ ~0.3 m from flat end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Normal operation load case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Pressures	outside (1 bar)</a:t>
            </a:r>
          </a:p>
          <a:p>
            <a:pPr>
              <a:lnSpc>
                <a:spcPct val="150000"/>
              </a:lnSpc>
            </a:pPr>
            <a:r>
              <a:rPr lang="en-GB" dirty="0"/>
              <a:t>		inside (0 bar)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Gravity </a:t>
            </a:r>
            <a:r>
              <a:rPr lang="en-GB" dirty="0"/>
              <a:t>acceleration (9.8 m/s</a:t>
            </a:r>
            <a:r>
              <a:rPr lang="en-GB" baseline="30000" dirty="0"/>
              <a:t>2</a:t>
            </a:r>
            <a:r>
              <a:rPr lang="en-GB" dirty="0" smtClean="0"/>
              <a:t>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3975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t="15394" r="35521" b="17871"/>
          <a:stretch/>
        </p:blipFill>
        <p:spPr bwMode="auto">
          <a:xfrm>
            <a:off x="895537" y="2405798"/>
            <a:ext cx="2000063" cy="21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/>
          <p:nvPr/>
        </p:nvSpPr>
        <p:spPr>
          <a:xfrm>
            <a:off x="7516495" y="4948834"/>
            <a:ext cx="1256030" cy="4223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V1</a:t>
            </a:r>
          </a:p>
        </p:txBody>
      </p:sp>
      <p:sp>
        <p:nvSpPr>
          <p:cNvPr id="16" name="Text Box 17"/>
          <p:cNvSpPr txBox="1"/>
          <p:nvPr/>
        </p:nvSpPr>
        <p:spPr>
          <a:xfrm>
            <a:off x="7811770" y="4530646"/>
            <a:ext cx="1256030" cy="4223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Verdana"/>
                <a:ea typeface="Times New Roman"/>
                <a:cs typeface="Times New Roman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3326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1257</TotalTime>
  <Words>1113</Words>
  <Application>Microsoft Office PowerPoint</Application>
  <PresentationFormat>On-screen Show (4:3)</PresentationFormat>
  <Paragraphs>406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Guarino</dc:creator>
  <cp:lastModifiedBy>Roberto Guarino</cp:lastModifiedBy>
  <cp:revision>196</cp:revision>
  <dcterms:created xsi:type="dcterms:W3CDTF">2006-08-16T00:00:00Z</dcterms:created>
  <dcterms:modified xsi:type="dcterms:W3CDTF">2014-06-17T08:34:32Z</dcterms:modified>
</cp:coreProperties>
</file>