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handoutMasterIdLst>
    <p:handoutMasterId r:id="rId30"/>
  </p:handoutMasterIdLst>
  <p:sldIdLst>
    <p:sldId id="256" r:id="rId2"/>
    <p:sldId id="257" r:id="rId3"/>
    <p:sldId id="288" r:id="rId4"/>
    <p:sldId id="258" r:id="rId5"/>
    <p:sldId id="259" r:id="rId6"/>
    <p:sldId id="266" r:id="rId7"/>
    <p:sldId id="273" r:id="rId8"/>
    <p:sldId id="267" r:id="rId9"/>
    <p:sldId id="268" r:id="rId10"/>
    <p:sldId id="278" r:id="rId11"/>
    <p:sldId id="277" r:id="rId12"/>
    <p:sldId id="289" r:id="rId13"/>
    <p:sldId id="269" r:id="rId14"/>
    <p:sldId id="280" r:id="rId15"/>
    <p:sldId id="270" r:id="rId16"/>
    <p:sldId id="290" r:id="rId17"/>
    <p:sldId id="271" r:id="rId18"/>
    <p:sldId id="279" r:id="rId19"/>
    <p:sldId id="272" r:id="rId20"/>
    <p:sldId id="281" r:id="rId21"/>
    <p:sldId id="274" r:id="rId22"/>
    <p:sldId id="275" r:id="rId23"/>
    <p:sldId id="276" r:id="rId24"/>
    <p:sldId id="291" r:id="rId25"/>
    <p:sldId id="285" r:id="rId26"/>
    <p:sldId id="287" r:id="rId27"/>
    <p:sldId id="286" r:id="rId28"/>
  </p:sldIdLst>
  <p:sldSz cx="9144000" cy="6858000" type="screen4x3"/>
  <p:notesSz cx="6662738" cy="9906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24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7186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4010" y="0"/>
            <a:ext cx="2887186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48D4DA-4BB9-4D12-9B04-5B1F80F488A4}" type="datetimeFigureOut">
              <a:rPr lang="en-GB" smtClean="0"/>
              <a:pPr/>
              <a:t>09/12/2010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08981"/>
            <a:ext cx="2887186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 smtClean="0"/>
              <a:t>MSC-CI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4010" y="9408981"/>
            <a:ext cx="2887186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159E6F-7E63-4E92-B257-2F3724A2632A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7186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4010" y="0"/>
            <a:ext cx="2887186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BDF446-8D8F-4D82-92B6-90347137C3CB}" type="datetimeFigureOut">
              <a:rPr lang="en-GB" smtClean="0"/>
              <a:pPr/>
              <a:t>09/12/2010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5663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274" y="4705350"/>
            <a:ext cx="533019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887186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 smtClean="0"/>
              <a:t>MSC-CI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4010" y="9408981"/>
            <a:ext cx="2887186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0313D8-1660-425F-9AA5-564C0C4293CB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313D8-1660-425F-9AA5-564C0C4293CB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MSC-CI</a:t>
            </a:r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Rectangle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Rectangle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Rectangle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Rectangle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B7EFB84A-F2D5-4D18-8F82-79F971114B8A}" type="datetime1">
              <a:rPr lang="en-GB" smtClean="0"/>
              <a:pPr/>
              <a:t>09/12/2010</a:t>
            </a:fld>
            <a:endParaRPr lang="en-GB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en-GB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346C6760-3740-48A2-93E5-6DBE633E796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73EDD-6BAD-4F40-8711-AEB1D428AAB1}" type="datetime1">
              <a:rPr lang="en-GB" smtClean="0"/>
              <a:pPr/>
              <a:t>09/12/2010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C6760-3740-48A2-93E5-6DBE633E796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0EA95-E6A1-420E-AC1B-AD71A007DFEC}" type="datetime1">
              <a:rPr lang="en-GB" smtClean="0"/>
              <a:pPr/>
              <a:t>09/12/2010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C6760-3740-48A2-93E5-6DBE633E796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7F532-AC87-498E-A97C-C8FDE4ED3CDD}" type="datetime1">
              <a:rPr lang="en-GB" smtClean="0"/>
              <a:pPr/>
              <a:t>09/12/2010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C6760-3740-48A2-93E5-6DBE633E796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9F3E2-E448-49C2-8EB4-4F240A71B8D6}" type="datetime1">
              <a:rPr lang="en-GB" smtClean="0"/>
              <a:pPr/>
              <a:t>09/12/2010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C6760-3740-48A2-93E5-6DBE633E796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82C72-BF83-40D9-B59C-C2EB33D6F43C}" type="datetime1">
              <a:rPr lang="en-GB" smtClean="0"/>
              <a:pPr/>
              <a:t>09/12/2010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C6760-3740-48A2-93E5-6DBE633E796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27F0DB2-7081-48FF-ACE5-AF0CDA5D5208}" type="datetime1">
              <a:rPr lang="en-GB" smtClean="0"/>
              <a:pPr/>
              <a:t>09/12/2010</a:t>
            </a:fld>
            <a:endParaRPr lang="en-GB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346C6760-3740-48A2-93E5-6DBE633E796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3EBDF3E5-DDAF-4DD8-9AFB-0CBA71152C6A}" type="datetime1">
              <a:rPr lang="en-GB" smtClean="0"/>
              <a:pPr/>
              <a:t>09/12/2010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346C6760-3740-48A2-93E5-6DBE633E796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82EA5-64ED-44D9-9089-815169103D0B}" type="datetime1">
              <a:rPr lang="en-GB" smtClean="0"/>
              <a:pPr/>
              <a:t>09/12/2010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C6760-3740-48A2-93E5-6DBE633E796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D99D2-015C-4451-A2C1-A42F326562F3}" type="datetime1">
              <a:rPr lang="en-GB" smtClean="0"/>
              <a:pPr/>
              <a:t>09/12/2010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C6760-3740-48A2-93E5-6DBE633E796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58A12-1716-4BDE-A463-8558A806C097}" type="datetime1">
              <a:rPr lang="en-GB" smtClean="0"/>
              <a:pPr/>
              <a:t>09/12/2010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C6760-3740-48A2-93E5-6DBE633E796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Rectangle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Rectangle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Rectangle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2289EAA8-9B91-4730-8CEB-E137D3393CF2}" type="datetime1">
              <a:rPr lang="en-GB" smtClean="0"/>
              <a:pPr/>
              <a:t>09/12/2010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n-GB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346C6760-3740-48A2-93E5-6DBE633E7966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TE-MSC-CI Section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Activities present and future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066800"/>
          </a:xfrm>
        </p:spPr>
        <p:txBody>
          <a:bodyPr/>
          <a:lstStyle/>
          <a:p>
            <a:r>
              <a:rPr lang="en-GB" dirty="0" smtClean="0"/>
              <a:t>Splice task force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801720"/>
          </a:xfrm>
        </p:spPr>
        <p:txBody>
          <a:bodyPr/>
          <a:lstStyle/>
          <a:p>
            <a:r>
              <a:rPr lang="en-GB" dirty="0" smtClean="0"/>
              <a:t>Participation to the cold testing of 13kA shunts</a:t>
            </a:r>
          </a:p>
          <a:p>
            <a:endParaRPr lang="en-GB" dirty="0" smtClean="0"/>
          </a:p>
          <a:p>
            <a:r>
              <a:rPr lang="en-GB" dirty="0" smtClean="0"/>
              <a:t>Preparation of the SSSs for test</a:t>
            </a:r>
          </a:p>
          <a:p>
            <a:pPr lvl="1"/>
            <a:r>
              <a:rPr lang="en-GB" dirty="0" smtClean="0"/>
              <a:t>Instrumentation</a:t>
            </a:r>
          </a:p>
          <a:p>
            <a:pPr lvl="1"/>
            <a:r>
              <a:rPr lang="en-GB" dirty="0" smtClean="0"/>
              <a:t>Quench stopper</a:t>
            </a:r>
          </a:p>
          <a:p>
            <a:pPr lvl="1"/>
            <a:r>
              <a:rPr lang="en-GB" dirty="0" smtClean="0"/>
              <a:t>Helium tank</a:t>
            </a:r>
          </a:p>
          <a:p>
            <a:pPr lvl="2">
              <a:buNone/>
            </a:pPr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7" name="webImgShrinked" descr="Pictu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3501008"/>
            <a:ext cx="4648199" cy="3108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\\cern.ch\dfs\Workspaces\j\JPhTock\LHC\SpliceTF\ShuntSM18test\P1000697.JPG"/>
          <p:cNvPicPr>
            <a:picLocks noChangeAspect="1" noChangeArrowheads="1"/>
          </p:cNvPicPr>
          <p:nvPr/>
        </p:nvPicPr>
        <p:blipFill>
          <a:blip r:embed="rId3" cstate="print">
            <a:lum bright="14000" contrast="18000"/>
          </a:blip>
          <a:srcRect t="5234" b="21483"/>
          <a:stretch>
            <a:fillRect/>
          </a:stretch>
        </p:blipFill>
        <p:spPr bwMode="auto">
          <a:xfrm>
            <a:off x="4499992" y="3455640"/>
            <a:ext cx="3882361" cy="2133600"/>
          </a:xfrm>
          <a:prstGeom prst="rect">
            <a:avLst/>
          </a:prstGeom>
          <a:noFill/>
        </p:spPr>
      </p:pic>
      <p:pic>
        <p:nvPicPr>
          <p:cNvPr id="9" name="Picture 5" descr="\\cern.ch\dfs\Workspaces\j\JPhTock\LHC\SpliceTF\ShuntSM18test\Quench_stopper_1.jpg"/>
          <p:cNvPicPr>
            <a:picLocks noChangeAspect="1" noChangeArrowheads="1"/>
          </p:cNvPicPr>
          <p:nvPr/>
        </p:nvPicPr>
        <p:blipFill>
          <a:blip r:embed="rId4" cstate="print"/>
          <a:srcRect l="14870" t="16216" r="18242" b="16216"/>
          <a:stretch>
            <a:fillRect/>
          </a:stretch>
        </p:blipFill>
        <p:spPr bwMode="auto">
          <a:xfrm>
            <a:off x="4572000" y="3573016"/>
            <a:ext cx="4032448" cy="30548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066800"/>
          </a:xfrm>
        </p:spPr>
        <p:txBody>
          <a:bodyPr>
            <a:normAutofit/>
          </a:bodyPr>
          <a:lstStyle/>
          <a:p>
            <a:r>
              <a:rPr lang="en-GB" dirty="0" smtClean="0"/>
              <a:t>Interventions during long shutdown</a:t>
            </a:r>
            <a:endParaRPr lang="en-GB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051720" y="2448556"/>
          <a:ext cx="6948616" cy="44094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6096"/>
                <a:gridCol w="1803387"/>
                <a:gridCol w="1390207"/>
                <a:gridCol w="1032032"/>
                <a:gridCol w="2306894"/>
              </a:tblGrid>
              <a:tr h="391460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#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Description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Quantity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Location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Remark</a:t>
                      </a:r>
                    </a:p>
                  </a:txBody>
                  <a:tcPr/>
                </a:tc>
              </a:tr>
              <a:tr h="313168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DS Collimators at P3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34 </a:t>
                      </a:r>
                      <a:r>
                        <a:rPr lang="en-US" sz="1000" dirty="0" err="1" smtClean="0"/>
                        <a:t>cryo</a:t>
                      </a:r>
                      <a:r>
                        <a:rPr lang="en-US" sz="1000" dirty="0" smtClean="0"/>
                        <a:t>-assemblies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IR3</a:t>
                      </a:r>
                      <a:r>
                        <a:rPr lang="en-US" sz="1000" baseline="0" dirty="0" smtClean="0"/>
                        <a:t> (L&amp;R)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End of shutdown</a:t>
                      </a:r>
                      <a:endParaRPr lang="en-US" sz="1000" dirty="0"/>
                    </a:p>
                  </a:txBody>
                  <a:tcPr/>
                </a:tc>
              </a:tr>
              <a:tr h="313168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err="1" smtClean="0"/>
                        <a:t>Cryomagnets</a:t>
                      </a:r>
                      <a:r>
                        <a:rPr lang="en-US" sz="1000" baseline="0" dirty="0" smtClean="0"/>
                        <a:t> replacement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aseline="0" dirty="0" smtClean="0"/>
                        <a:t> </a:t>
                      </a:r>
                      <a:r>
                        <a:rPr lang="en-US" sz="1000" baseline="0" dirty="0" smtClean="0">
                          <a:latin typeface="+mn-lt"/>
                        </a:rPr>
                        <a:t>≈ 10 ?</a:t>
                      </a:r>
                      <a:endParaRPr lang="en-US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Everywhere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For NC or high int. splice resistance</a:t>
                      </a:r>
                      <a:endParaRPr lang="en-US" sz="1000" dirty="0"/>
                    </a:p>
                  </a:txBody>
                  <a:tcPr/>
                </a:tc>
              </a:tr>
              <a:tr h="313168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Splices investigation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aseline="0" dirty="0" smtClean="0">
                          <a:latin typeface="+mn-lt"/>
                        </a:rPr>
                        <a:t> ≈ 10 ?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Everywhere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13kA, 6kA (see</a:t>
                      </a:r>
                      <a:r>
                        <a:rPr lang="en-US" sz="1000" baseline="0" dirty="0" smtClean="0"/>
                        <a:t> tomorrow)</a:t>
                      </a:r>
                      <a:r>
                        <a:rPr lang="en-US" sz="1000" dirty="0" smtClean="0"/>
                        <a:t>, 600A (N)</a:t>
                      </a:r>
                      <a:endParaRPr lang="en-US" sz="1000" dirty="0"/>
                    </a:p>
                  </a:txBody>
                  <a:tcPr/>
                </a:tc>
              </a:tr>
              <a:tr h="221827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Circuits</a:t>
                      </a:r>
                      <a:r>
                        <a:rPr lang="en-US" sz="1000" baseline="0" dirty="0" smtClean="0"/>
                        <a:t> issues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 so</a:t>
                      </a:r>
                      <a:r>
                        <a:rPr lang="en-US" sz="1000" baseline="0" dirty="0" smtClean="0"/>
                        <a:t> far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Located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Open, high</a:t>
                      </a:r>
                      <a:r>
                        <a:rPr lang="en-US" sz="1000" baseline="0" dirty="0" smtClean="0"/>
                        <a:t> R</a:t>
                      </a:r>
                      <a:endParaRPr lang="en-US" sz="1000" dirty="0"/>
                    </a:p>
                  </a:txBody>
                  <a:tcPr/>
                </a:tc>
              </a:tr>
              <a:tr h="313168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DFBA splices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16 units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Arc extremities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To be decided</a:t>
                      </a:r>
                      <a:endParaRPr lang="en-US" sz="1000" dirty="0"/>
                    </a:p>
                  </a:txBody>
                  <a:tcPr/>
                </a:tc>
              </a:tr>
              <a:tr h="221827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en-US" sz="1000" dirty="0" smtClean="0"/>
                        <a:t>6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Consolidation</a:t>
                      </a:r>
                      <a:r>
                        <a:rPr lang="en-US" sz="1000" baseline="0" dirty="0" smtClean="0"/>
                        <a:t> of CC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L8,L1</a:t>
                      </a:r>
                      <a:r>
                        <a:rPr lang="en-US" sz="1000" baseline="0" dirty="0" smtClean="0"/>
                        <a:t> (L3)</a:t>
                      </a:r>
                      <a:endParaRPr lang="en-US" sz="1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But all</a:t>
                      </a:r>
                      <a:r>
                        <a:rPr lang="en-US" sz="1000" baseline="0" dirty="0" smtClean="0"/>
                        <a:t> to be inspected</a:t>
                      </a:r>
                      <a:endParaRPr lang="en-US" sz="1000" dirty="0"/>
                    </a:p>
                  </a:txBody>
                  <a:tcPr/>
                </a:tc>
              </a:tr>
              <a:tr h="221827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Plug-in Modules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?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Everywhere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Endoscopy ? Cleaning ?</a:t>
                      </a:r>
                      <a:endParaRPr lang="en-US" sz="1000" dirty="0"/>
                    </a:p>
                  </a:txBody>
                  <a:tcPr/>
                </a:tc>
              </a:tr>
              <a:tr h="13048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err="1" smtClean="0"/>
                        <a:t>Y_lines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 arcs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</a:tr>
              <a:tr h="130487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DN200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≈ 600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 arcs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</a:tr>
              <a:tr h="221827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SAM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R2,</a:t>
                      </a:r>
                      <a:r>
                        <a:rPr lang="en-US" sz="1000" baseline="0" dirty="0" smtClean="0"/>
                        <a:t> L8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DN160 &amp; He</a:t>
                      </a:r>
                      <a:r>
                        <a:rPr lang="en-US" sz="1000" baseline="0" dirty="0" smtClean="0"/>
                        <a:t> gauges</a:t>
                      </a:r>
                      <a:endParaRPr lang="en-US" sz="1000" dirty="0"/>
                    </a:p>
                  </a:txBody>
                  <a:tcPr/>
                </a:tc>
              </a:tr>
              <a:tr h="221827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RP samples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?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Arc</a:t>
                      </a:r>
                      <a:r>
                        <a:rPr lang="en-US" sz="1000" baseline="0" dirty="0" smtClean="0"/>
                        <a:t> 45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To</a:t>
                      </a:r>
                      <a:r>
                        <a:rPr lang="en-US" sz="1000" baseline="0" dirty="0" smtClean="0"/>
                        <a:t> install in other arcs?</a:t>
                      </a:r>
                      <a:endParaRPr lang="en-US" sz="1000" dirty="0"/>
                    </a:p>
                  </a:txBody>
                  <a:tcPr/>
                </a:tc>
              </a:tr>
              <a:tr h="221827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Interventions</a:t>
                      </a:r>
                      <a:r>
                        <a:rPr lang="en-US" sz="1000" baseline="0" dirty="0" smtClean="0"/>
                        <a:t> on new NCs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15 %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Everywhere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Quick reaction</a:t>
                      </a:r>
                      <a:endParaRPr lang="en-US" sz="1000" dirty="0"/>
                    </a:p>
                  </a:txBody>
                  <a:tcPr/>
                </a:tc>
              </a:tr>
              <a:tr h="221827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Vacuum</a:t>
                      </a:r>
                      <a:r>
                        <a:rPr lang="en-US" sz="1000" baseline="0" dirty="0" smtClean="0"/>
                        <a:t> leaks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11-20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Everywhere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</a:tr>
              <a:tr h="221827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14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Q5L8 replacement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MS</a:t>
                      </a:r>
                      <a:r>
                        <a:rPr lang="en-US" sz="1000" baseline="0" dirty="0" smtClean="0"/>
                        <a:t>L8</a:t>
                      </a:r>
                      <a:endParaRPr lang="en-US" sz="1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</a:tr>
              <a:tr h="221827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Triplet braid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P2 &amp; 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To be confirmed</a:t>
                      </a:r>
                      <a:endParaRPr lang="en-US" sz="1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801720"/>
          </a:xfrm>
        </p:spPr>
        <p:txBody>
          <a:bodyPr/>
          <a:lstStyle/>
          <a:p>
            <a:r>
              <a:rPr lang="en-GB" dirty="0" smtClean="0"/>
              <a:t>Management of the “special activities”</a:t>
            </a:r>
          </a:p>
          <a:p>
            <a:endParaRPr lang="en-GB" dirty="0" smtClean="0"/>
          </a:p>
          <a:p>
            <a:r>
              <a:rPr lang="en-GB" dirty="0" smtClean="0"/>
              <a:t>Interconnections thermal shield modification</a:t>
            </a:r>
          </a:p>
          <a:p>
            <a:pPr lvl="1"/>
            <a:r>
              <a:rPr lang="en-GB" dirty="0" smtClean="0"/>
              <a:t>No more grinding of machine welds</a:t>
            </a:r>
          </a:p>
          <a:p>
            <a:pPr lvl="1"/>
            <a:r>
              <a:rPr lang="en-GB" dirty="0" smtClean="0"/>
              <a:t>Better reliability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LHC Upgrade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t="53210"/>
          <a:stretch>
            <a:fillRect/>
          </a:stretch>
        </p:blipFill>
        <p:spPr bwMode="auto">
          <a:xfrm>
            <a:off x="2114926" y="4077072"/>
            <a:ext cx="5337394" cy="2589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066800"/>
          </a:xfrm>
        </p:spPr>
        <p:txBody>
          <a:bodyPr/>
          <a:lstStyle/>
          <a:p>
            <a:r>
              <a:rPr lang="en-GB" dirty="0" smtClean="0"/>
              <a:t>DS Collimators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801720"/>
          </a:xfrm>
        </p:spPr>
        <p:txBody>
          <a:bodyPr/>
          <a:lstStyle/>
          <a:p>
            <a:r>
              <a:rPr lang="en-GB" dirty="0" smtClean="0"/>
              <a:t>Supervises the design </a:t>
            </a:r>
            <a:r>
              <a:rPr lang="en-GB" dirty="0" smtClean="0"/>
              <a:t>changes</a:t>
            </a:r>
            <a:endParaRPr lang="en-GB" dirty="0" smtClean="0"/>
          </a:p>
          <a:p>
            <a:r>
              <a:rPr lang="en-GB" dirty="0" smtClean="0"/>
              <a:t>Follows-up the integration study for IR3 (both cold and warm)</a:t>
            </a:r>
          </a:p>
          <a:p>
            <a:r>
              <a:rPr lang="en-GB" dirty="0" smtClean="0"/>
              <a:t>Coordinates the execution of the Work Packages</a:t>
            </a:r>
          </a:p>
          <a:p>
            <a:r>
              <a:rPr lang="en-GB" dirty="0" smtClean="0"/>
              <a:t>Coordinates the installation of the equipment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066800"/>
          </a:xfrm>
        </p:spPr>
        <p:txBody>
          <a:bodyPr/>
          <a:lstStyle/>
          <a:p>
            <a:r>
              <a:rPr lang="en-GB" dirty="0" smtClean="0"/>
              <a:t>DS Collimators Integration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801720"/>
          </a:xfrm>
        </p:spPr>
        <p:txBody>
          <a:bodyPr/>
          <a:lstStyle/>
          <a:p>
            <a:r>
              <a:rPr lang="en-GB" dirty="0" smtClean="0"/>
              <a:t>Design of shortened connexion cryostats</a:t>
            </a:r>
          </a:p>
          <a:p>
            <a:pPr lvl="1"/>
            <a:r>
              <a:rPr lang="en-GB" dirty="0" smtClean="0"/>
              <a:t>4,5 m shorter</a:t>
            </a:r>
          </a:p>
          <a:p>
            <a:pPr lvl="1"/>
            <a:r>
              <a:rPr lang="en-GB" dirty="0" smtClean="0"/>
              <a:t>2 support posts</a:t>
            </a:r>
          </a:p>
          <a:p>
            <a:pPr lvl="1"/>
            <a:r>
              <a:rPr lang="en-GB" dirty="0" smtClean="0"/>
              <a:t>Remove lead shielding</a:t>
            </a:r>
          </a:p>
          <a:p>
            <a:pPr lvl="1"/>
            <a:r>
              <a:rPr lang="en-GB" dirty="0" smtClean="0"/>
              <a:t>Displacement of shuffling module</a:t>
            </a:r>
          </a:p>
          <a:p>
            <a:pPr lvl="1"/>
            <a:r>
              <a:rPr lang="en-GB" dirty="0" smtClean="0"/>
              <a:t>Include all ECR</a:t>
            </a:r>
          </a:p>
          <a:p>
            <a:pPr lvl="2"/>
            <a:r>
              <a:rPr lang="en-GB" dirty="0" smtClean="0"/>
              <a:t>Sliding supports</a:t>
            </a:r>
          </a:p>
          <a:p>
            <a:pPr lvl="2"/>
            <a:r>
              <a:rPr lang="en-GB" dirty="0" smtClean="0"/>
              <a:t>Lira insulation</a:t>
            </a:r>
          </a:p>
          <a:p>
            <a:pPr lvl="2"/>
            <a:r>
              <a:rPr lang="en-GB" dirty="0" smtClean="0"/>
              <a:t>Stainless Steel  shield</a:t>
            </a:r>
          </a:p>
          <a:p>
            <a:pPr>
              <a:buNone/>
            </a:pPr>
            <a:endParaRPr lang="en-GB" dirty="0"/>
          </a:p>
        </p:txBody>
      </p:sp>
      <p:pic>
        <p:nvPicPr>
          <p:cNvPr id="5" name="Picture 1" descr="image0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5" y="3960440"/>
            <a:ext cx="3842737" cy="278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Model_Ansys.png"/>
          <p:cNvPicPr>
            <a:picLocks noChangeAspect="1"/>
          </p:cNvPicPr>
          <p:nvPr/>
        </p:nvPicPr>
        <p:blipFill>
          <a:blip r:embed="rId3" cstate="print"/>
          <a:srcRect l="10301" t="16683" r="10430" b="17336"/>
          <a:stretch>
            <a:fillRect/>
          </a:stretch>
        </p:blipFill>
        <p:spPr>
          <a:xfrm>
            <a:off x="5148064" y="4005064"/>
            <a:ext cx="3600400" cy="27476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066800"/>
          </a:xfrm>
        </p:spPr>
        <p:txBody>
          <a:bodyPr/>
          <a:lstStyle/>
          <a:p>
            <a:r>
              <a:rPr lang="en-GB" dirty="0" smtClean="0"/>
              <a:t>New inner triplets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801720"/>
          </a:xfrm>
        </p:spPr>
        <p:txBody>
          <a:bodyPr/>
          <a:lstStyle/>
          <a:p>
            <a:r>
              <a:rPr lang="en-GB" dirty="0" smtClean="0"/>
              <a:t>Cryostat for short test magnet</a:t>
            </a:r>
            <a:endParaRPr lang="en-GB" dirty="0"/>
          </a:p>
        </p:txBody>
      </p:sp>
      <p:pic>
        <p:nvPicPr>
          <p:cNvPr id="6" name="Picture 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996952"/>
            <a:ext cx="3527425" cy="263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 l="23068" t="12376" r="19542" b="11050"/>
          <a:stretch>
            <a:fillRect/>
          </a:stretch>
        </p:blipFill>
        <p:spPr>
          <a:xfrm rot="18971485">
            <a:off x="5268144" y="3073152"/>
            <a:ext cx="3024188" cy="2941638"/>
          </a:xfrm>
          <a:prstGeom prst="rect">
            <a:avLst/>
          </a:prstGeom>
          <a:noFill/>
          <a:ln w="19050" cap="sq">
            <a:solidFill>
              <a:srgbClr val="59AAF2"/>
            </a:solidFill>
          </a:ln>
          <a:effectLst>
            <a:outerShdw dist="38100" dir="2700000" algn="tl" rotWithShape="0">
              <a:srgbClr val="000000">
                <a:alpha val="42999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Other projects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r="21827"/>
          <a:stretch>
            <a:fillRect/>
          </a:stretch>
        </p:blipFill>
        <p:spPr bwMode="auto">
          <a:xfrm>
            <a:off x="5076056" y="2996952"/>
            <a:ext cx="3886200" cy="3733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066800"/>
          </a:xfrm>
        </p:spPr>
        <p:txBody>
          <a:bodyPr/>
          <a:lstStyle/>
          <a:p>
            <a:r>
              <a:rPr lang="en-GB" dirty="0" smtClean="0"/>
              <a:t>HIE </a:t>
            </a:r>
            <a:r>
              <a:rPr lang="en-GB" dirty="0" err="1" smtClean="0"/>
              <a:t>Isolde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801720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Design of vacuum vessel</a:t>
            </a:r>
          </a:p>
          <a:p>
            <a:pPr lvl="1"/>
            <a:r>
              <a:rPr lang="en-GB" dirty="0" smtClean="0"/>
              <a:t>Shape and thickness</a:t>
            </a:r>
          </a:p>
          <a:p>
            <a:pPr lvl="1"/>
            <a:r>
              <a:rPr lang="en-GB" dirty="0" smtClean="0"/>
              <a:t>Opening</a:t>
            </a:r>
          </a:p>
          <a:p>
            <a:pPr lvl="1"/>
            <a:r>
              <a:rPr lang="en-GB" dirty="0" smtClean="0"/>
              <a:t>Selection of seals</a:t>
            </a:r>
          </a:p>
          <a:p>
            <a:endParaRPr lang="en-GB" dirty="0" smtClean="0"/>
          </a:p>
          <a:p>
            <a:r>
              <a:rPr lang="en-GB" dirty="0" smtClean="0"/>
              <a:t>Integration of components</a:t>
            </a:r>
          </a:p>
          <a:p>
            <a:pPr lvl="1"/>
            <a:r>
              <a:rPr lang="en-GB" dirty="0" smtClean="0"/>
              <a:t>Cavities</a:t>
            </a:r>
          </a:p>
          <a:p>
            <a:pPr lvl="1"/>
            <a:r>
              <a:rPr lang="en-GB" dirty="0" smtClean="0"/>
              <a:t>Solenoid</a:t>
            </a:r>
          </a:p>
          <a:p>
            <a:pPr lvl="1"/>
            <a:r>
              <a:rPr lang="en-GB" dirty="0" smtClean="0"/>
              <a:t>Warm </a:t>
            </a:r>
            <a:r>
              <a:rPr lang="en-GB" dirty="0" err="1" smtClean="0"/>
              <a:t>steerer</a:t>
            </a:r>
            <a:endParaRPr lang="en-GB" dirty="0" smtClean="0"/>
          </a:p>
          <a:p>
            <a:pPr lvl="1"/>
            <a:r>
              <a:rPr lang="en-GB" dirty="0" smtClean="0"/>
              <a:t>Thermal shield</a:t>
            </a:r>
          </a:p>
          <a:p>
            <a:pPr lvl="1"/>
            <a:r>
              <a:rPr lang="en-GB" dirty="0" smtClean="0"/>
              <a:t>Cryogenic components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429" t="23360" r="18950" b="10401"/>
          <a:stretch>
            <a:fillRect/>
          </a:stretch>
        </p:blipFill>
        <p:spPr bwMode="auto">
          <a:xfrm>
            <a:off x="3203848" y="3573016"/>
            <a:ext cx="4014179" cy="2787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066800"/>
          </a:xfrm>
        </p:spPr>
        <p:txBody>
          <a:bodyPr/>
          <a:lstStyle/>
          <a:p>
            <a:r>
              <a:rPr lang="en-GB" dirty="0" smtClean="0"/>
              <a:t>HIE </a:t>
            </a:r>
            <a:r>
              <a:rPr lang="en-GB" dirty="0" err="1" smtClean="0"/>
              <a:t>Isolde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801720"/>
          </a:xfrm>
        </p:spPr>
        <p:txBody>
          <a:bodyPr>
            <a:normAutofit/>
          </a:bodyPr>
          <a:lstStyle/>
          <a:p>
            <a:r>
              <a:rPr lang="en-GB" dirty="0" smtClean="0"/>
              <a:t>Assembly procedure</a:t>
            </a:r>
          </a:p>
          <a:p>
            <a:pPr lvl="1"/>
            <a:r>
              <a:rPr lang="en-GB" dirty="0" smtClean="0"/>
              <a:t>Opening of vacuum vessel</a:t>
            </a:r>
          </a:p>
          <a:p>
            <a:pPr lvl="1"/>
            <a:r>
              <a:rPr lang="en-GB" dirty="0" smtClean="0"/>
              <a:t>Insertion in vacuum vessel</a:t>
            </a:r>
          </a:p>
          <a:p>
            <a:endParaRPr lang="en-GB" dirty="0" smtClean="0"/>
          </a:p>
          <a:p>
            <a:r>
              <a:rPr lang="en-GB" dirty="0" smtClean="0"/>
              <a:t>Functional specification written for high energy </a:t>
            </a:r>
            <a:r>
              <a:rPr lang="en-GB" dirty="0" err="1" smtClean="0"/>
              <a:t>cryomodule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Vacuum vessel for testing of B-Cam alignment instrumentation</a:t>
            </a:r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6" name="Picture 3" descr="G:\Support\SurveyingEng\Photogrm\Work\TOUTISOLDE\HIE-ISOLDE\Doc_et_Transp\WG_CryoModule\Pres_07Oct2010\IMG_6667.jpg"/>
          <p:cNvPicPr>
            <a:picLocks noChangeAspect="1" noChangeArrowheads="1"/>
          </p:cNvPicPr>
          <p:nvPr/>
        </p:nvPicPr>
        <p:blipFill>
          <a:blip r:embed="rId2" cstate="print"/>
          <a:srcRect l="11111" t="6587" r="12963" b="4583"/>
          <a:stretch>
            <a:fillRect/>
          </a:stretch>
        </p:blipFill>
        <p:spPr bwMode="auto">
          <a:xfrm>
            <a:off x="5868144" y="1052736"/>
            <a:ext cx="2952328" cy="259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72200" y="1052736"/>
            <a:ext cx="2016224" cy="3599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066800"/>
          </a:xfrm>
        </p:spPr>
        <p:txBody>
          <a:bodyPr/>
          <a:lstStyle/>
          <a:p>
            <a:r>
              <a:rPr lang="en-GB" dirty="0" smtClean="0"/>
              <a:t>SPL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801720"/>
          </a:xfrm>
        </p:spPr>
        <p:txBody>
          <a:bodyPr>
            <a:normAutofit/>
          </a:bodyPr>
          <a:lstStyle/>
          <a:p>
            <a:r>
              <a:rPr lang="en-GB" dirty="0" smtClean="0"/>
              <a:t>Responsible of WG3 : </a:t>
            </a:r>
            <a:r>
              <a:rPr lang="en-US" dirty="0" err="1" smtClean="0"/>
              <a:t>Cryomodule</a:t>
            </a:r>
            <a:r>
              <a:rPr lang="en-US" dirty="0" smtClean="0"/>
              <a:t> design</a:t>
            </a:r>
          </a:p>
          <a:p>
            <a:pPr lvl="1"/>
            <a:r>
              <a:rPr lang="en-US" dirty="0" smtClean="0"/>
              <a:t>Part of the “SPL Study”</a:t>
            </a:r>
          </a:p>
          <a:p>
            <a:pPr lvl="1"/>
            <a:r>
              <a:rPr lang="en-US" dirty="0" smtClean="0"/>
              <a:t>Collaboration with CNRS/CEA</a:t>
            </a:r>
          </a:p>
          <a:p>
            <a:endParaRPr lang="en-US" dirty="0" smtClean="0"/>
          </a:p>
          <a:p>
            <a:r>
              <a:rPr lang="en-US" dirty="0" smtClean="0"/>
              <a:t>Design of a 4 cavities </a:t>
            </a:r>
            <a:r>
              <a:rPr lang="en-US" dirty="0" err="1" smtClean="0"/>
              <a:t>cryo</a:t>
            </a:r>
            <a:r>
              <a:rPr lang="en-US" dirty="0" smtClean="0"/>
              <a:t>-module</a:t>
            </a:r>
          </a:p>
          <a:p>
            <a:pPr lvl="1"/>
            <a:r>
              <a:rPr lang="en-US" dirty="0" smtClean="0"/>
              <a:t>Learning of the critical assembly phases</a:t>
            </a:r>
          </a:p>
          <a:p>
            <a:pPr lvl="1"/>
            <a:r>
              <a:rPr lang="en-US" dirty="0" smtClean="0"/>
              <a:t>Proof of concept of innovative coupler based supporting system</a:t>
            </a:r>
          </a:p>
          <a:p>
            <a:pPr lvl="1"/>
            <a:r>
              <a:rPr lang="en-US" dirty="0" smtClean="0"/>
              <a:t>Explore cryogenic operation issues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GB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1556792"/>
            <a:ext cx="4927088" cy="273630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" name="Image 9" descr="vide_version2_optim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429000"/>
            <a:ext cx="3702050" cy="285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066800"/>
          </a:xfrm>
        </p:spPr>
        <p:txBody>
          <a:bodyPr/>
          <a:lstStyle/>
          <a:p>
            <a:r>
              <a:rPr lang="en-GB" dirty="0" smtClean="0"/>
              <a:t>Summary of main activities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945736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LHC Operation</a:t>
            </a:r>
          </a:p>
          <a:p>
            <a:pPr lvl="1"/>
            <a:r>
              <a:rPr lang="en-US" dirty="0" err="1" smtClean="0"/>
              <a:t>Cryo</a:t>
            </a:r>
            <a:r>
              <a:rPr lang="en-US" dirty="0" smtClean="0"/>
              <a:t>-magnet coordination</a:t>
            </a:r>
          </a:p>
          <a:p>
            <a:pPr lvl="1"/>
            <a:r>
              <a:rPr lang="en-US" dirty="0" smtClean="0"/>
              <a:t>The new storage building</a:t>
            </a:r>
          </a:p>
          <a:p>
            <a:pPr lvl="1"/>
            <a:r>
              <a:rPr lang="en-US" dirty="0" smtClean="0"/>
              <a:t>Components procurement</a:t>
            </a:r>
          </a:p>
          <a:p>
            <a:pPr lvl="1"/>
            <a:r>
              <a:rPr lang="en-US" dirty="0" smtClean="0"/>
              <a:t>Section support to LHC: MP3 and patroller </a:t>
            </a:r>
          </a:p>
          <a:p>
            <a:pPr lvl="1"/>
            <a:r>
              <a:rPr lang="en-US" dirty="0" smtClean="0"/>
              <a:t>X-ray tomography and its mock-up</a:t>
            </a:r>
          </a:p>
          <a:p>
            <a:pPr lvl="1"/>
            <a:r>
              <a:rPr lang="en-US" dirty="0" smtClean="0"/>
              <a:t>Participation to LHC Splices Task Force</a:t>
            </a:r>
          </a:p>
          <a:p>
            <a:pPr lvl="1"/>
            <a:r>
              <a:rPr lang="en-US" dirty="0" smtClean="0"/>
              <a:t>Interventions for future shutdown</a:t>
            </a:r>
          </a:p>
          <a:p>
            <a:endParaRPr lang="en-GB" dirty="0" smtClean="0"/>
          </a:p>
          <a:p>
            <a:r>
              <a:rPr lang="en-GB" dirty="0" smtClean="0"/>
              <a:t>LHC Upgrade</a:t>
            </a:r>
          </a:p>
          <a:p>
            <a:pPr lvl="1"/>
            <a:r>
              <a:rPr lang="en-US" dirty="0" smtClean="0"/>
              <a:t>DS Collimators (HL-LHC)</a:t>
            </a:r>
          </a:p>
          <a:p>
            <a:pPr lvl="1"/>
            <a:r>
              <a:rPr lang="en-US" dirty="0" smtClean="0"/>
              <a:t>New inner triplet</a:t>
            </a:r>
          </a:p>
          <a:p>
            <a:endParaRPr lang="en-GB" dirty="0" smtClean="0"/>
          </a:p>
          <a:p>
            <a:r>
              <a:rPr lang="en-GB" dirty="0" smtClean="0"/>
              <a:t>Other projects and activities</a:t>
            </a:r>
          </a:p>
          <a:p>
            <a:pPr lvl="1"/>
            <a:r>
              <a:rPr lang="en-US" dirty="0" smtClean="0"/>
              <a:t>HIE-ISOLDE</a:t>
            </a:r>
          </a:p>
          <a:p>
            <a:pPr lvl="1"/>
            <a:r>
              <a:rPr lang="en-US" dirty="0" smtClean="0"/>
              <a:t>SPL</a:t>
            </a:r>
          </a:p>
          <a:p>
            <a:pPr lvl="1"/>
            <a:r>
              <a:rPr lang="en-US" dirty="0" smtClean="0"/>
              <a:t>ITER (Plugs, Support posts)</a:t>
            </a:r>
            <a:endParaRPr lang="en-GB" dirty="0" smtClean="0"/>
          </a:p>
          <a:p>
            <a:pPr lvl="1"/>
            <a:r>
              <a:rPr lang="en-GB" dirty="0" smtClean="0"/>
              <a:t>CERN/France collaboration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066800"/>
          </a:xfrm>
        </p:spPr>
        <p:txBody>
          <a:bodyPr/>
          <a:lstStyle/>
          <a:p>
            <a:r>
              <a:rPr lang="en-GB" dirty="0" smtClean="0"/>
              <a:t>SPL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801720"/>
          </a:xfrm>
        </p:spPr>
        <p:txBody>
          <a:bodyPr>
            <a:normAutofit/>
          </a:bodyPr>
          <a:lstStyle/>
          <a:p>
            <a:r>
              <a:rPr lang="en-US" dirty="0" smtClean="0"/>
              <a:t>Integration of components</a:t>
            </a:r>
          </a:p>
          <a:p>
            <a:pPr lvl="1"/>
            <a:r>
              <a:rPr lang="en-US" dirty="0" smtClean="0"/>
              <a:t>Equipped cavities</a:t>
            </a:r>
          </a:p>
          <a:p>
            <a:pPr lvl="1"/>
            <a:r>
              <a:rPr lang="en-US" dirty="0" smtClean="0"/>
              <a:t>Couplers</a:t>
            </a:r>
          </a:p>
          <a:p>
            <a:pPr lvl="1"/>
            <a:r>
              <a:rPr lang="en-US" dirty="0" smtClean="0"/>
              <a:t>Thermal and magnetic shield</a:t>
            </a:r>
          </a:p>
          <a:p>
            <a:pPr lvl="1"/>
            <a:r>
              <a:rPr lang="en-US" dirty="0" smtClean="0"/>
              <a:t>Cryogenic components</a:t>
            </a:r>
          </a:p>
          <a:p>
            <a:endParaRPr lang="en-US" dirty="0" smtClean="0"/>
          </a:p>
          <a:p>
            <a:r>
              <a:rPr lang="en-US" dirty="0" smtClean="0"/>
              <a:t>Design of tooling for </a:t>
            </a:r>
            <a:r>
              <a:rPr lang="en-US" dirty="0" err="1" smtClean="0"/>
              <a:t>cryostating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Engineering specification (for end of 2010)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GB" dirty="0"/>
          </a:p>
        </p:txBody>
      </p:sp>
      <p:pic>
        <p:nvPicPr>
          <p:cNvPr id="6" name="Image 3" descr="01-Cavités alignées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3428999"/>
            <a:ext cx="4912792" cy="2094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1709018"/>
            <a:ext cx="3601899" cy="2800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801720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Design, manufacture and test a prototype plug</a:t>
            </a:r>
          </a:p>
          <a:p>
            <a:pPr lvl="1"/>
            <a:r>
              <a:rPr lang="en-GB" dirty="0" smtClean="0"/>
              <a:t>Tightness requirement less strict than LHC ones</a:t>
            </a:r>
          </a:p>
          <a:p>
            <a:pPr lvl="1"/>
            <a:r>
              <a:rPr lang="en-GB" dirty="0" smtClean="0"/>
              <a:t>All the electrical insulation layers have to be kept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First prototype well within specification</a:t>
            </a:r>
          </a:p>
          <a:p>
            <a:pPr lvl="1"/>
            <a:r>
              <a:rPr lang="en-US" dirty="0" smtClean="0"/>
              <a:t>But only one cable</a:t>
            </a:r>
          </a:p>
          <a:p>
            <a:pPr lvl="1"/>
            <a:r>
              <a:rPr lang="en-US" dirty="0" smtClean="0"/>
              <a:t>The extremities tightness will be important</a:t>
            </a:r>
          </a:p>
          <a:p>
            <a:endParaRPr lang="en-US" dirty="0" smtClean="0"/>
          </a:p>
          <a:p>
            <a:r>
              <a:rPr lang="en-US" dirty="0" smtClean="0"/>
              <a:t>Next prototype (in collaboration with </a:t>
            </a:r>
            <a:r>
              <a:rPr lang="en-US" dirty="0" smtClean="0"/>
              <a:t>MSC-ML</a:t>
            </a:r>
            <a:r>
              <a:rPr lang="en-US" dirty="0" smtClean="0"/>
              <a:t>)</a:t>
            </a:r>
            <a:endParaRPr lang="en-US" dirty="0" smtClean="0"/>
          </a:p>
          <a:p>
            <a:pPr lvl="1"/>
            <a:r>
              <a:rPr lang="en-US" dirty="0" smtClean="0"/>
              <a:t>Based on the acquired technology</a:t>
            </a:r>
          </a:p>
          <a:p>
            <a:pPr lvl="1"/>
            <a:r>
              <a:rPr lang="en-US" dirty="0" smtClean="0"/>
              <a:t>15 crossing cables</a:t>
            </a:r>
          </a:p>
          <a:p>
            <a:pPr lvl="1"/>
            <a:r>
              <a:rPr lang="en-US" dirty="0" smtClean="0"/>
              <a:t>Objective : same results in terms of pressure resistance, </a:t>
            </a:r>
          </a:p>
          <a:p>
            <a:pPr lvl="1">
              <a:buNone/>
            </a:pPr>
            <a:r>
              <a:rPr lang="en-US" dirty="0" smtClean="0"/>
              <a:t>	leak tightness and electrical insulation</a:t>
            </a:r>
          </a:p>
          <a:p>
            <a:pPr lvl="1"/>
            <a:r>
              <a:rPr lang="en-US" dirty="0" smtClean="0"/>
              <a:t>To be available beginning of 2011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066800"/>
          </a:xfrm>
        </p:spPr>
        <p:txBody>
          <a:bodyPr/>
          <a:lstStyle/>
          <a:p>
            <a:r>
              <a:rPr lang="en-GB" dirty="0" smtClean="0"/>
              <a:t>ITER</a:t>
            </a:r>
            <a:endParaRPr lang="en-GB" dirty="0"/>
          </a:p>
        </p:txBody>
      </p:sp>
      <p:pic>
        <p:nvPicPr>
          <p:cNvPr id="6" name="Picture 10" descr="IMG_0476"/>
          <p:cNvPicPr>
            <a:picLocks noChangeAspect="1" noChangeArrowheads="1"/>
          </p:cNvPicPr>
          <p:nvPr/>
        </p:nvPicPr>
        <p:blipFill>
          <a:blip r:embed="rId2" cstate="print"/>
          <a:srcRect l="21829" t="10268" r="8833" b="14383"/>
          <a:stretch>
            <a:fillRect/>
          </a:stretch>
        </p:blipFill>
        <p:spPr bwMode="auto">
          <a:xfrm>
            <a:off x="971600" y="4077071"/>
            <a:ext cx="2952328" cy="2406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" descr="\\cern.ch\dfs\Workspaces\j\JPhTock\ITER\ITERPlugs\Photos\CERNITERPlugs\ForCable2\DSCN9877.JPG"/>
          <p:cNvPicPr>
            <a:picLocks noChangeAspect="1" noChangeArrowheads="1"/>
          </p:cNvPicPr>
          <p:nvPr/>
        </p:nvPicPr>
        <p:blipFill>
          <a:blip r:embed="rId3" cstate="print"/>
          <a:srcRect l="11137" t="11871" r="6452" b="22836"/>
          <a:stretch>
            <a:fillRect/>
          </a:stretch>
        </p:blipFill>
        <p:spPr bwMode="auto">
          <a:xfrm>
            <a:off x="4663647" y="4077071"/>
            <a:ext cx="4012809" cy="2385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\\cern.ch\dfs\Workspaces\j\JPhTock\ITER\ITERPlugs\Photos\Mock-up15Cables\IMG_0304.jpg"/>
          <p:cNvPicPr>
            <a:picLocks noChangeAspect="1" noChangeArrowheads="1"/>
          </p:cNvPicPr>
          <p:nvPr/>
        </p:nvPicPr>
        <p:blipFill>
          <a:blip r:embed="rId4" cstate="print"/>
          <a:srcRect l="14921" t="2487" r="17935" b="3014"/>
          <a:stretch>
            <a:fillRect/>
          </a:stretch>
        </p:blipFill>
        <p:spPr bwMode="auto">
          <a:xfrm>
            <a:off x="6444208" y="1412776"/>
            <a:ext cx="2592288" cy="2736304"/>
          </a:xfrm>
          <a:prstGeom prst="rect">
            <a:avLst/>
          </a:prstGeom>
          <a:noFill/>
        </p:spPr>
      </p:pic>
      <p:pic>
        <p:nvPicPr>
          <p:cNvPr id="9" name="Picture 6" descr="IMG_0102"/>
          <p:cNvPicPr>
            <a:picLocks noChangeAspect="1" noChangeArrowheads="1"/>
          </p:cNvPicPr>
          <p:nvPr/>
        </p:nvPicPr>
        <p:blipFill>
          <a:blip r:embed="rId5" cstate="print"/>
          <a:srcRect l="8529" t="28444" r="7853" b="29996"/>
          <a:stretch>
            <a:fillRect/>
          </a:stretch>
        </p:blipFill>
        <p:spPr bwMode="auto">
          <a:xfrm>
            <a:off x="1259632" y="2276872"/>
            <a:ext cx="4713251" cy="1757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066800"/>
          </a:xfrm>
        </p:spPr>
        <p:txBody>
          <a:bodyPr/>
          <a:lstStyle/>
          <a:p>
            <a:r>
              <a:rPr lang="en-GB" dirty="0" smtClean="0"/>
              <a:t>ITER</a:t>
            </a:r>
            <a:endParaRPr lang="en-GB" dirty="0"/>
          </a:p>
        </p:txBody>
      </p:sp>
      <p:pic>
        <p:nvPicPr>
          <p:cNvPr id="6" name="Picture 4" descr="\\cern.ch\dfs\Users\v\vparma\Documents\Private\future activities\ITER workpackages\test results\pictures\IMG_0897.jpg"/>
          <p:cNvPicPr>
            <a:picLocks noChangeAspect="1" noChangeArrowheads="1"/>
          </p:cNvPicPr>
          <p:nvPr/>
        </p:nvPicPr>
        <p:blipFill>
          <a:blip r:embed="rId2" cstate="print"/>
          <a:srcRect l="7310" t="12336" r="15327" b="12281"/>
          <a:stretch>
            <a:fillRect/>
          </a:stretch>
        </p:blipFill>
        <p:spPr bwMode="auto">
          <a:xfrm>
            <a:off x="5868144" y="2708920"/>
            <a:ext cx="3096344" cy="4022810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14500" t="11333" r="21500" b="13333"/>
          <a:stretch>
            <a:fillRect/>
          </a:stretch>
        </p:blipFill>
        <p:spPr bwMode="auto">
          <a:xfrm>
            <a:off x="1475656" y="3645024"/>
            <a:ext cx="3312368" cy="265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801720"/>
          </a:xfrm>
        </p:spPr>
        <p:txBody>
          <a:bodyPr>
            <a:normAutofit/>
          </a:bodyPr>
          <a:lstStyle/>
          <a:p>
            <a:r>
              <a:rPr lang="en-US" dirty="0" smtClean="0"/>
              <a:t>Cold supports post testing</a:t>
            </a:r>
          </a:p>
          <a:p>
            <a:pPr lvl="1"/>
            <a:r>
              <a:rPr lang="en-US" dirty="0" smtClean="0"/>
              <a:t>Study and build of  a dedicated tests set-up</a:t>
            </a:r>
          </a:p>
          <a:p>
            <a:pPr lvl="1"/>
            <a:r>
              <a:rPr lang="en-US" dirty="0" smtClean="0"/>
              <a:t>Modify the existing test bench</a:t>
            </a:r>
          </a:p>
          <a:p>
            <a:pPr lvl="1"/>
            <a:r>
              <a:rPr lang="en-US" dirty="0" smtClean="0"/>
              <a:t>Execute the tests on 5 columns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Give view on mechanical properties</a:t>
            </a:r>
          </a:p>
          <a:p>
            <a:endParaRPr lang="en-US" dirty="0" smtClean="0"/>
          </a:p>
          <a:p>
            <a:r>
              <a:rPr lang="en-US" dirty="0" smtClean="0"/>
              <a:t>Follows-up of conclusions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GB" dirty="0" err="1" smtClean="0"/>
              <a:t>Protocole</a:t>
            </a:r>
            <a:r>
              <a:rPr lang="en-GB" dirty="0" smtClean="0"/>
              <a:t> de Collaboration K1597/DG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80172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Collaboration CERN-CEA-CNRS/IN2P3</a:t>
            </a:r>
          </a:p>
          <a:p>
            <a:endParaRPr lang="en-US" dirty="0" smtClean="0"/>
          </a:p>
          <a:p>
            <a:r>
              <a:rPr lang="en-US" dirty="0" smtClean="0"/>
              <a:t>Signed in December 2008</a:t>
            </a:r>
          </a:p>
          <a:p>
            <a:endParaRPr lang="en-US" dirty="0" smtClean="0"/>
          </a:p>
          <a:p>
            <a:r>
              <a:rPr lang="en-US" dirty="0" smtClean="0"/>
              <a:t>Value of contribution : 11.258.900 Euros </a:t>
            </a:r>
          </a:p>
          <a:p>
            <a:pPr lvl="1"/>
            <a:r>
              <a:rPr lang="en-US" dirty="0" smtClean="0"/>
              <a:t>7.056.000 Euros in components</a:t>
            </a:r>
          </a:p>
          <a:p>
            <a:pPr lvl="1"/>
            <a:r>
              <a:rPr lang="en-US" dirty="0" smtClean="0"/>
              <a:t>4.202.900 Euros in manpower</a:t>
            </a:r>
          </a:p>
          <a:p>
            <a:endParaRPr lang="en-US" dirty="0" smtClean="0"/>
          </a:p>
          <a:p>
            <a:r>
              <a:rPr lang="en-US" dirty="0" smtClean="0"/>
              <a:t>5 technical accord ongoing </a:t>
            </a:r>
          </a:p>
          <a:p>
            <a:pPr lvl="1"/>
            <a:r>
              <a:rPr lang="en-US" dirty="0" err="1" smtClean="0"/>
              <a:t>Linac</a:t>
            </a:r>
            <a:r>
              <a:rPr lang="en-US" dirty="0" smtClean="0"/>
              <a:t> 4</a:t>
            </a:r>
          </a:p>
          <a:p>
            <a:pPr lvl="1"/>
            <a:r>
              <a:rPr lang="en-US" dirty="0" smtClean="0"/>
              <a:t>SPL</a:t>
            </a:r>
          </a:p>
          <a:p>
            <a:pPr lvl="1"/>
            <a:r>
              <a:rPr lang="en-US" dirty="0" smtClean="0"/>
              <a:t>New superconducting magnets</a:t>
            </a:r>
          </a:p>
          <a:p>
            <a:pPr lvl="1"/>
            <a:r>
              <a:rPr lang="en-US" dirty="0" smtClean="0"/>
              <a:t>CLIC</a:t>
            </a:r>
          </a:p>
          <a:p>
            <a:pPr lvl="1"/>
            <a:r>
              <a:rPr lang="en-US" dirty="0" smtClean="0"/>
              <a:t>Study on accelerators and components supply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Future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066800"/>
          </a:xfrm>
        </p:spPr>
        <p:txBody>
          <a:bodyPr>
            <a:normAutofit/>
          </a:bodyPr>
          <a:lstStyle/>
          <a:p>
            <a:r>
              <a:rPr lang="en-GB" dirty="0" smtClean="0"/>
              <a:t>Work plan for 2011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5112568"/>
          </a:xfrm>
        </p:spPr>
        <p:txBody>
          <a:bodyPr>
            <a:normAutofit/>
          </a:bodyPr>
          <a:lstStyle/>
          <a:p>
            <a:r>
              <a:rPr lang="en-US" dirty="0" smtClean="0"/>
              <a:t>LHC Operation</a:t>
            </a:r>
          </a:p>
          <a:p>
            <a:pPr lvl="1"/>
            <a:r>
              <a:rPr lang="en-US" dirty="0" err="1" smtClean="0"/>
              <a:t>Cryo</a:t>
            </a:r>
            <a:r>
              <a:rPr lang="en-US" dirty="0" smtClean="0"/>
              <a:t>-magnet coordination</a:t>
            </a:r>
          </a:p>
          <a:p>
            <a:pPr lvl="1"/>
            <a:r>
              <a:rPr lang="en-US" dirty="0" smtClean="0"/>
              <a:t>Spares </a:t>
            </a:r>
            <a:r>
              <a:rPr lang="en-US" dirty="0" err="1" smtClean="0"/>
              <a:t>cryostating</a:t>
            </a:r>
            <a:endParaRPr lang="en-US" dirty="0" smtClean="0"/>
          </a:p>
          <a:p>
            <a:pPr lvl="1"/>
            <a:r>
              <a:rPr lang="en-US" dirty="0" smtClean="0"/>
              <a:t>Support during operation : MP3 and Patrols</a:t>
            </a:r>
          </a:p>
          <a:p>
            <a:pPr lvl="1"/>
            <a:r>
              <a:rPr lang="en-US" dirty="0" smtClean="0"/>
              <a:t>Procurement and storage of components</a:t>
            </a:r>
          </a:p>
          <a:p>
            <a:pPr lvl="1"/>
            <a:r>
              <a:rPr lang="en-US" dirty="0" smtClean="0"/>
              <a:t>X-Ray tomography expertise</a:t>
            </a:r>
          </a:p>
          <a:p>
            <a:pPr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066800"/>
          </a:xfrm>
        </p:spPr>
        <p:txBody>
          <a:bodyPr>
            <a:normAutofit/>
          </a:bodyPr>
          <a:lstStyle/>
          <a:p>
            <a:r>
              <a:rPr lang="en-GB" dirty="0" smtClean="0"/>
              <a:t>Work plan for 2011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511256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LHC Consolidation, Upgrade and Maintenance</a:t>
            </a:r>
          </a:p>
          <a:p>
            <a:pPr lvl="1"/>
            <a:r>
              <a:rPr lang="en-US" dirty="0" smtClean="0"/>
              <a:t>DS Collimators</a:t>
            </a:r>
          </a:p>
          <a:p>
            <a:pPr lvl="2"/>
            <a:r>
              <a:rPr lang="en-US" dirty="0" smtClean="0"/>
              <a:t>Shortened connection cryostats</a:t>
            </a:r>
          </a:p>
          <a:p>
            <a:pPr lvl="2"/>
            <a:r>
              <a:rPr lang="en-US" dirty="0" smtClean="0"/>
              <a:t>Technical coordination</a:t>
            </a:r>
          </a:p>
          <a:p>
            <a:pPr lvl="2"/>
            <a:r>
              <a:rPr lang="en-US" dirty="0" smtClean="0"/>
              <a:t>Installation</a:t>
            </a:r>
          </a:p>
          <a:p>
            <a:pPr lvl="1"/>
            <a:r>
              <a:rPr lang="en-US" dirty="0" smtClean="0"/>
              <a:t>Follow-up and support to LHC splices task force</a:t>
            </a:r>
          </a:p>
          <a:p>
            <a:pPr lvl="2"/>
            <a:r>
              <a:rPr lang="en-US" dirty="0" smtClean="0"/>
              <a:t>6 kA splices</a:t>
            </a:r>
          </a:p>
          <a:p>
            <a:pPr lvl="2"/>
            <a:r>
              <a:rPr lang="en-US" dirty="0" smtClean="0"/>
              <a:t>Shunt test in SM18</a:t>
            </a:r>
          </a:p>
          <a:p>
            <a:pPr lvl="2"/>
            <a:r>
              <a:rPr lang="en-US" dirty="0" smtClean="0"/>
              <a:t>General</a:t>
            </a:r>
          </a:p>
          <a:p>
            <a:pPr lvl="1"/>
            <a:r>
              <a:rPr lang="en-US" dirty="0" smtClean="0"/>
              <a:t>Preparation of next long shutdown special activities</a:t>
            </a:r>
          </a:p>
          <a:p>
            <a:pPr lvl="1"/>
            <a:r>
              <a:rPr lang="en-US" dirty="0" smtClean="0"/>
              <a:t>Optimization of Interconnection thermal shield</a:t>
            </a:r>
          </a:p>
          <a:p>
            <a:pPr lvl="1"/>
            <a:r>
              <a:rPr lang="en-US" dirty="0" err="1" smtClean="0"/>
              <a:t>Cryostating</a:t>
            </a:r>
            <a:r>
              <a:rPr lang="en-US" dirty="0" smtClean="0"/>
              <a:t> of MQXC</a:t>
            </a:r>
          </a:p>
          <a:p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066800"/>
          </a:xfrm>
        </p:spPr>
        <p:txBody>
          <a:bodyPr>
            <a:normAutofit/>
          </a:bodyPr>
          <a:lstStyle/>
          <a:p>
            <a:r>
              <a:rPr lang="en-GB" dirty="0" smtClean="0"/>
              <a:t>Work plan for 2011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5112568"/>
          </a:xfrm>
        </p:spPr>
        <p:txBody>
          <a:bodyPr>
            <a:normAutofit/>
          </a:bodyPr>
          <a:lstStyle/>
          <a:p>
            <a:r>
              <a:rPr lang="en-US" dirty="0" smtClean="0"/>
              <a:t>Other projects</a:t>
            </a:r>
          </a:p>
          <a:p>
            <a:pPr lvl="1"/>
            <a:r>
              <a:rPr lang="en-US" dirty="0" smtClean="0"/>
              <a:t>HIE-</a:t>
            </a:r>
            <a:r>
              <a:rPr lang="en-US" dirty="0" err="1" smtClean="0"/>
              <a:t>Isolde</a:t>
            </a:r>
            <a:r>
              <a:rPr lang="en-US" dirty="0" smtClean="0"/>
              <a:t> : </a:t>
            </a:r>
            <a:r>
              <a:rPr lang="en-US" dirty="0" err="1" smtClean="0"/>
              <a:t>Cryomodule</a:t>
            </a:r>
            <a:r>
              <a:rPr lang="en-US" dirty="0" smtClean="0"/>
              <a:t> design</a:t>
            </a:r>
          </a:p>
          <a:p>
            <a:pPr lvl="1"/>
            <a:r>
              <a:rPr lang="en-US" dirty="0" smtClean="0"/>
              <a:t>SPL</a:t>
            </a:r>
          </a:p>
          <a:p>
            <a:pPr lvl="1"/>
            <a:r>
              <a:rPr lang="en-US" dirty="0" smtClean="0"/>
              <a:t>ITER: Plugs and general consultancy</a:t>
            </a:r>
          </a:p>
          <a:p>
            <a:pPr lvl="1"/>
            <a:r>
              <a:rPr lang="en-US" smtClean="0"/>
              <a:t>FRESCA </a:t>
            </a:r>
            <a:r>
              <a:rPr lang="en-US" dirty="0" smtClean="0"/>
              <a:t>2 cryostat</a:t>
            </a:r>
          </a:p>
          <a:p>
            <a:pPr lvl="1"/>
            <a:r>
              <a:rPr lang="en-US" dirty="0" smtClean="0"/>
              <a:t>CERN/France collaboration agreement management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LHC Operation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29600" cy="1066800"/>
          </a:xfrm>
        </p:spPr>
        <p:txBody>
          <a:bodyPr>
            <a:normAutofit/>
          </a:bodyPr>
          <a:lstStyle/>
          <a:p>
            <a:r>
              <a:rPr lang="en-GB" dirty="0" err="1" smtClean="0"/>
              <a:t>Cryomagnet</a:t>
            </a:r>
            <a:r>
              <a:rPr lang="en-GB" dirty="0" smtClean="0"/>
              <a:t> coordination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7544" y="1700808"/>
            <a:ext cx="4038600" cy="4525963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GB" b="1" dirty="0" smtClean="0"/>
              <a:t>Dipoles</a:t>
            </a:r>
          </a:p>
          <a:p>
            <a:r>
              <a:rPr lang="en-GB" dirty="0" smtClean="0"/>
              <a:t>23 cold tested and ok</a:t>
            </a:r>
          </a:p>
          <a:p>
            <a:pPr lvl="1"/>
            <a:r>
              <a:rPr lang="en-GB" dirty="0" smtClean="0"/>
              <a:t>7 without vacuum vessel</a:t>
            </a:r>
          </a:p>
          <a:p>
            <a:r>
              <a:rPr lang="en-GB" dirty="0" smtClean="0"/>
              <a:t>9 ready for cold test</a:t>
            </a:r>
          </a:p>
          <a:p>
            <a:r>
              <a:rPr lang="en-GB" dirty="0" smtClean="0"/>
              <a:t>1 being </a:t>
            </a:r>
            <a:r>
              <a:rPr lang="en-GB" dirty="0" err="1" smtClean="0"/>
              <a:t>cryostated</a:t>
            </a:r>
            <a:endParaRPr lang="en-GB" dirty="0" smtClean="0"/>
          </a:p>
          <a:p>
            <a:r>
              <a:rPr lang="en-GB" dirty="0" smtClean="0"/>
              <a:t>11 being repaired</a:t>
            </a:r>
          </a:p>
          <a:p>
            <a:endParaRPr lang="en-GB" dirty="0" smtClean="0"/>
          </a:p>
          <a:p>
            <a:endParaRPr lang="en-GB" dirty="0" smtClean="0"/>
          </a:p>
          <a:p>
            <a:pPr>
              <a:buNone/>
            </a:pPr>
            <a:r>
              <a:rPr lang="en-GB" b="1" dirty="0" smtClean="0"/>
              <a:t>In total 44 dipoles available</a:t>
            </a:r>
          </a:p>
          <a:p>
            <a:pPr>
              <a:buNone/>
            </a:pPr>
            <a:endParaRPr lang="en-GB" b="1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572000" y="1700808"/>
            <a:ext cx="4038600" cy="4525963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GB" b="1" dirty="0" err="1" smtClean="0"/>
              <a:t>Quadrupoles</a:t>
            </a:r>
            <a:endParaRPr lang="en-GB" b="1" dirty="0" smtClean="0"/>
          </a:p>
          <a:p>
            <a:r>
              <a:rPr lang="en-GB" dirty="0" smtClean="0"/>
              <a:t>3 cold tested and ok</a:t>
            </a:r>
          </a:p>
          <a:p>
            <a:r>
              <a:rPr lang="en-GB" dirty="0" smtClean="0"/>
              <a:t>4 to be tested</a:t>
            </a:r>
          </a:p>
          <a:p>
            <a:r>
              <a:rPr lang="en-GB" dirty="0" smtClean="0"/>
              <a:t>8 to be repaired</a:t>
            </a:r>
          </a:p>
          <a:p>
            <a:endParaRPr lang="en-GB" dirty="0" smtClean="0"/>
          </a:p>
          <a:p>
            <a:pPr>
              <a:buNone/>
            </a:pPr>
            <a:r>
              <a:rPr lang="en-GB" b="1" dirty="0" smtClean="0"/>
              <a:t>Special magnets</a:t>
            </a:r>
          </a:p>
          <a:p>
            <a:r>
              <a:rPr lang="en-GB" dirty="0" smtClean="0"/>
              <a:t>Q8-Q10</a:t>
            </a:r>
          </a:p>
          <a:p>
            <a:pPr lvl="1"/>
            <a:r>
              <a:rPr lang="en-GB" dirty="0" smtClean="0"/>
              <a:t>1 available</a:t>
            </a:r>
          </a:p>
          <a:p>
            <a:r>
              <a:rPr lang="en-GB" sz="2100" dirty="0" smtClean="0">
                <a:solidFill>
                  <a:schemeClr val="tx1"/>
                </a:solidFill>
              </a:rPr>
              <a:t>Q7</a:t>
            </a:r>
            <a:endParaRPr lang="en-GB" dirty="0" smtClean="0"/>
          </a:p>
          <a:p>
            <a:pPr lvl="1"/>
            <a:r>
              <a:rPr lang="en-GB" dirty="0" smtClean="0"/>
              <a:t>1 available</a:t>
            </a:r>
          </a:p>
          <a:p>
            <a:r>
              <a:rPr lang="en-GB" dirty="0" smtClean="0"/>
              <a:t>Q7-Q10</a:t>
            </a:r>
            <a:endParaRPr lang="en-GB" sz="1600" dirty="0" smtClean="0">
              <a:solidFill>
                <a:schemeClr val="accent2"/>
              </a:solidFill>
            </a:endParaRPr>
          </a:p>
          <a:p>
            <a:pPr lvl="1"/>
            <a:r>
              <a:rPr lang="en-US" dirty="0" smtClean="0"/>
              <a:t>1 to be repaired (QH’s)</a:t>
            </a:r>
            <a:endParaRPr lang="en-GB" dirty="0" smtClean="0"/>
          </a:p>
          <a:p>
            <a:r>
              <a:rPr lang="en-GB" dirty="0" smtClean="0"/>
              <a:t>Inner triplets (Q1-Q3)</a:t>
            </a:r>
          </a:p>
          <a:p>
            <a:pPr lvl="1"/>
            <a:r>
              <a:rPr lang="en-GB" dirty="0" smtClean="0"/>
              <a:t>One each available (3) </a:t>
            </a:r>
          </a:p>
          <a:p>
            <a:pPr lvl="1"/>
            <a:r>
              <a:rPr lang="en-GB" dirty="0" smtClean="0"/>
              <a:t>To be tested (tested in US)</a:t>
            </a:r>
          </a:p>
          <a:p>
            <a:r>
              <a:rPr lang="en-GB" dirty="0" smtClean="0"/>
              <a:t>D1-D4</a:t>
            </a:r>
          </a:p>
          <a:p>
            <a:pPr lvl="1"/>
            <a:r>
              <a:rPr lang="en-GB" dirty="0" smtClean="0"/>
              <a:t>One each available (4)</a:t>
            </a:r>
          </a:p>
          <a:p>
            <a:pPr lvl="1"/>
            <a:r>
              <a:rPr lang="en-GB" dirty="0" smtClean="0"/>
              <a:t>To be tested (tested in US)</a:t>
            </a:r>
          </a:p>
          <a:p>
            <a:pPr>
              <a:buNone/>
            </a:pP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827584" y="6237312"/>
            <a:ext cx="1792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December 2010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Building 189</a:t>
            </a:r>
            <a:endParaRPr lang="en-GB" dirty="0"/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467544" y="1196752"/>
            <a:ext cx="8229600" cy="648072"/>
          </a:xfrm>
          <a:prstGeom prst="rect">
            <a:avLst/>
          </a:prstGeom>
        </p:spPr>
        <p:txBody>
          <a:bodyPr vert="horz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j-ea"/>
                <a:cs typeface="+mj-cs"/>
              </a:rPr>
              <a:t>New storage building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827584" y="1916832"/>
            <a:ext cx="1519808" cy="1338808"/>
            <a:chOff x="0" y="838200"/>
            <a:chExt cx="3962399" cy="3200399"/>
          </a:xfrm>
        </p:grpSpPr>
        <p:grpSp>
          <p:nvGrpSpPr>
            <p:cNvPr id="10" name="Group 12"/>
            <p:cNvGrpSpPr/>
            <p:nvPr/>
          </p:nvGrpSpPr>
          <p:grpSpPr>
            <a:xfrm>
              <a:off x="0" y="838200"/>
              <a:ext cx="3962399" cy="3200399"/>
              <a:chOff x="0" y="838200"/>
              <a:chExt cx="6829425" cy="4991101"/>
            </a:xfrm>
          </p:grpSpPr>
          <p:pic>
            <p:nvPicPr>
              <p:cNvPr id="12" name="Picture 2" descr="http://maps.cern.ch/pdf_ws/img/img_20101029_3e260ae2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7244" t="16561"/>
              <a:stretch>
                <a:fillRect/>
              </a:stretch>
            </p:blipFill>
            <p:spPr bwMode="auto">
              <a:xfrm>
                <a:off x="0" y="838200"/>
                <a:ext cx="6829425" cy="4991101"/>
              </a:xfrm>
              <a:prstGeom prst="rect">
                <a:avLst/>
              </a:prstGeom>
              <a:noFill/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2483425" y="4118064"/>
                <a:ext cx="7232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SMI2</a:t>
                </a:r>
                <a:endParaRPr lang="en-US" dirty="0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667000" y="2209800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189</a:t>
              </a:r>
              <a:endParaRPr lang="en-US" dirty="0"/>
            </a:p>
          </p:txBody>
        </p:sp>
      </p:grp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1634300"/>
            <a:ext cx="2880320" cy="2154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4293096"/>
            <a:ext cx="2887673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6065" y="3501008"/>
            <a:ext cx="2627783" cy="3149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5"/>
          <p:cNvSpPr>
            <a:spLocks noChangeArrowheads="1"/>
          </p:cNvSpPr>
          <p:nvPr/>
        </p:nvSpPr>
        <p:spPr bwMode="auto">
          <a:xfrm>
            <a:off x="3528219" y="3429000"/>
            <a:ext cx="2087562" cy="243840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 smtClean="0"/>
              <a:t>375 m</a:t>
            </a:r>
            <a:r>
              <a:rPr lang="en-US" baseline="30000" dirty="0" smtClean="0"/>
              <a:t>2</a:t>
            </a:r>
            <a:r>
              <a:rPr lang="en-US" dirty="0" smtClean="0"/>
              <a:t>  </a:t>
            </a:r>
            <a:endParaRPr lang="en-US" dirty="0"/>
          </a:p>
          <a:p>
            <a:pPr algn="ctr"/>
            <a:r>
              <a:rPr lang="en-US" dirty="0" smtClean="0"/>
              <a:t>Budget &lt;400 </a:t>
            </a:r>
            <a:r>
              <a:rPr lang="en-US" dirty="0" err="1" smtClean="0"/>
              <a:t>kCHF</a:t>
            </a:r>
            <a:endParaRPr lang="en-US" dirty="0" smtClean="0"/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For storage of </a:t>
            </a:r>
          </a:p>
          <a:p>
            <a:pPr algn="ctr"/>
            <a:r>
              <a:rPr lang="en-US" dirty="0" smtClean="0"/>
              <a:t>cryostats and </a:t>
            </a:r>
          </a:p>
          <a:p>
            <a:pPr algn="ctr"/>
            <a:r>
              <a:rPr lang="en-US" dirty="0" smtClean="0"/>
              <a:t>interconnections </a:t>
            </a:r>
          </a:p>
          <a:p>
            <a:pPr algn="ctr"/>
            <a:r>
              <a:rPr lang="en-US" dirty="0" smtClean="0"/>
              <a:t>components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066800"/>
          </a:xfrm>
        </p:spPr>
        <p:txBody>
          <a:bodyPr/>
          <a:lstStyle/>
          <a:p>
            <a:r>
              <a:rPr lang="en-GB" dirty="0" smtClean="0"/>
              <a:t>Components procurement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873728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Cold Support Posts</a:t>
            </a:r>
          </a:p>
          <a:p>
            <a:pPr lvl="1"/>
            <a:r>
              <a:rPr lang="en-GB" dirty="0" smtClean="0"/>
              <a:t>LHC spare</a:t>
            </a:r>
          </a:p>
          <a:p>
            <a:pPr lvl="1"/>
            <a:r>
              <a:rPr lang="en-GB" dirty="0" smtClean="0"/>
              <a:t>Short connection cryostats</a:t>
            </a:r>
          </a:p>
          <a:p>
            <a:pPr lvl="1"/>
            <a:r>
              <a:rPr lang="en-GB" dirty="0" smtClean="0"/>
              <a:t>DS collimators</a:t>
            </a:r>
          </a:p>
          <a:p>
            <a:pPr lvl="1"/>
            <a:r>
              <a:rPr lang="en-GB" dirty="0" smtClean="0"/>
              <a:t>ITER and INFN</a:t>
            </a:r>
          </a:p>
          <a:p>
            <a:endParaRPr lang="en-GB" dirty="0" smtClean="0"/>
          </a:p>
          <a:p>
            <a:r>
              <a:rPr lang="en-GB" dirty="0" smtClean="0"/>
              <a:t>W bellows</a:t>
            </a:r>
          </a:p>
          <a:p>
            <a:pPr lvl="1"/>
            <a:r>
              <a:rPr lang="en-GB" dirty="0" smtClean="0"/>
              <a:t>Firms selected</a:t>
            </a:r>
          </a:p>
          <a:p>
            <a:pPr lvl="1"/>
            <a:r>
              <a:rPr lang="en-GB" dirty="0" smtClean="0"/>
              <a:t>Tender document under preparation</a:t>
            </a:r>
          </a:p>
          <a:p>
            <a:endParaRPr lang="en-GB" dirty="0" smtClean="0"/>
          </a:p>
          <a:p>
            <a:r>
              <a:rPr lang="en-GB" dirty="0" smtClean="0"/>
              <a:t>Vacuum vessels</a:t>
            </a:r>
          </a:p>
          <a:p>
            <a:pPr lvl="1"/>
            <a:r>
              <a:rPr lang="en-GB" dirty="0" smtClean="0"/>
              <a:t>Some units procured by French Collaboration (CNRS)</a:t>
            </a:r>
          </a:p>
          <a:p>
            <a:pPr lvl="1"/>
            <a:r>
              <a:rPr lang="en-GB" dirty="0" smtClean="0"/>
              <a:t>Call for tender to launch for the other ones</a:t>
            </a:r>
          </a:p>
          <a:p>
            <a:pPr lvl="1"/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066800"/>
          </a:xfrm>
        </p:spPr>
        <p:txBody>
          <a:bodyPr/>
          <a:lstStyle/>
          <a:p>
            <a:r>
              <a:rPr lang="en-GB" dirty="0" smtClean="0"/>
              <a:t>Section support to LHC operation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801720"/>
          </a:xfrm>
        </p:spPr>
        <p:txBody>
          <a:bodyPr/>
          <a:lstStyle/>
          <a:p>
            <a:endParaRPr lang="en-GB" dirty="0" smtClean="0"/>
          </a:p>
          <a:p>
            <a:r>
              <a:rPr lang="en-GB" dirty="0" smtClean="0"/>
              <a:t>MP3 shifts and stand-by</a:t>
            </a:r>
          </a:p>
          <a:p>
            <a:endParaRPr lang="en-GB" dirty="0" smtClean="0"/>
          </a:p>
          <a:p>
            <a:r>
              <a:rPr lang="en-GB" dirty="0" smtClean="0"/>
              <a:t>Help for patrols</a:t>
            </a:r>
            <a:endParaRPr lang="en-GB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23222" y="2780928"/>
            <a:ext cx="5885345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\\cern.ch\dfs\Workspaces\j\JPhTock\LHC\CryoCollimator\Integration\VisitDSL3_20101020\IMG_0987.jpg"/>
          <p:cNvPicPr>
            <a:picLocks noChangeAspect="1" noChangeArrowheads="1"/>
          </p:cNvPicPr>
          <p:nvPr/>
        </p:nvPicPr>
        <p:blipFill>
          <a:blip r:embed="rId3" cstate="print"/>
          <a:srcRect l="48355" t="20388" r="17106"/>
          <a:stretch>
            <a:fillRect/>
          </a:stretch>
        </p:blipFill>
        <p:spPr bwMode="auto">
          <a:xfrm>
            <a:off x="5508104" y="3212976"/>
            <a:ext cx="1860548" cy="32162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066800"/>
          </a:xfrm>
        </p:spPr>
        <p:txBody>
          <a:bodyPr/>
          <a:lstStyle/>
          <a:p>
            <a:r>
              <a:rPr lang="en-GB" dirty="0" smtClean="0"/>
              <a:t>X-Ray </a:t>
            </a:r>
            <a:r>
              <a:rPr lang="en-GB" dirty="0" err="1" smtClean="0"/>
              <a:t>tomograph</a:t>
            </a:r>
            <a:endParaRPr lang="en-GB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 t="11470" r="-3305" b="13832"/>
          <a:stretch>
            <a:fillRect/>
          </a:stretch>
        </p:blipFill>
        <p:spPr bwMode="auto">
          <a:xfrm>
            <a:off x="4788024" y="2711696"/>
            <a:ext cx="4104456" cy="3957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191494"/>
            <a:ext cx="4716016" cy="3693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l="62092" t="17082" r="7863" b="17697"/>
          <a:stretch>
            <a:fillRect/>
          </a:stretch>
        </p:blipFill>
        <p:spPr bwMode="auto">
          <a:xfrm rot="5400000">
            <a:off x="848158" y="4574319"/>
            <a:ext cx="1903068" cy="2664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 descr="\\cern.ch\dfs\Workspaces\j\JPhTock\LHC\XRayTomograph\PIM-defect.jpg"/>
          <p:cNvPicPr>
            <a:picLocks noChangeAspect="1" noChangeArrowheads="1"/>
          </p:cNvPicPr>
          <p:nvPr/>
        </p:nvPicPr>
        <p:blipFill>
          <a:blip r:embed="rId5" cstate="print"/>
          <a:srcRect l="8188" t="7049" r="49232" b="8362"/>
          <a:stretch>
            <a:fillRect/>
          </a:stretch>
        </p:blipFill>
        <p:spPr bwMode="auto">
          <a:xfrm>
            <a:off x="6012160" y="3717032"/>
            <a:ext cx="3042338" cy="2808312"/>
          </a:xfrm>
          <a:prstGeom prst="rect">
            <a:avLst/>
          </a:prstGeom>
          <a:noFill/>
        </p:spPr>
      </p:pic>
      <p:pic>
        <p:nvPicPr>
          <p:cNvPr id="8" name="Picture 2" descr="\\cern.ch\dfs\Workspaces\j\JPhTock\LHC\XRayTomograph\PhotosTransport\TOMOGRAPHE 030 (Medium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2996952"/>
            <a:ext cx="4320480" cy="3240360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801720"/>
          </a:xfrm>
        </p:spPr>
        <p:txBody>
          <a:bodyPr/>
          <a:lstStyle/>
          <a:p>
            <a:r>
              <a:rPr lang="en-GB" dirty="0" smtClean="0"/>
              <a:t>Mock-up manufacturing and maintenance</a:t>
            </a:r>
          </a:p>
          <a:p>
            <a:endParaRPr lang="en-GB" dirty="0" smtClean="0"/>
          </a:p>
          <a:p>
            <a:r>
              <a:rPr lang="en-GB" dirty="0" smtClean="0"/>
              <a:t>Simulation to assess safety of transport with </a:t>
            </a:r>
            <a:r>
              <a:rPr lang="en-GB" dirty="0" err="1" smtClean="0"/>
              <a:t>LHe</a:t>
            </a:r>
            <a:r>
              <a:rPr lang="en-GB" dirty="0" smtClean="0"/>
              <a:t> in cold masses</a:t>
            </a:r>
          </a:p>
          <a:p>
            <a:pPr lvl="1">
              <a:buNone/>
            </a:pPr>
            <a:r>
              <a:rPr lang="en-GB" dirty="0" smtClean="0">
                <a:sym typeface="Wingdings" pitchFamily="2" charset="2"/>
              </a:rPr>
              <a:t> </a:t>
            </a:r>
            <a:r>
              <a:rPr lang="en-GB" dirty="0" smtClean="0"/>
              <a:t>Authorization given</a:t>
            </a:r>
          </a:p>
          <a:p>
            <a:endParaRPr lang="en-GB" dirty="0" smtClean="0"/>
          </a:p>
          <a:p>
            <a:r>
              <a:rPr lang="en-GB" dirty="0" smtClean="0"/>
              <a:t>Optimization of image quality</a:t>
            </a:r>
            <a:endParaRPr lang="en-GB" dirty="0"/>
          </a:p>
        </p:txBody>
      </p:sp>
      <p:pic>
        <p:nvPicPr>
          <p:cNvPr id="9" name="Content Placeholder 5" descr="qbbi11l8M2-brazing.jpg"/>
          <p:cNvPicPr>
            <a:picLocks noChangeAspect="1"/>
          </p:cNvPicPr>
          <p:nvPr/>
        </p:nvPicPr>
        <p:blipFill>
          <a:blip r:embed="rId7" cstate="print"/>
          <a:srcRect t="6852" r="50000" b="51403"/>
          <a:stretch>
            <a:fillRect/>
          </a:stretch>
        </p:blipFill>
        <p:spPr>
          <a:xfrm>
            <a:off x="3419872" y="4993530"/>
            <a:ext cx="2448272" cy="18644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801720"/>
          </a:xfrm>
        </p:spPr>
        <p:txBody>
          <a:bodyPr>
            <a:normAutofit/>
          </a:bodyPr>
          <a:lstStyle/>
          <a:p>
            <a:r>
              <a:rPr lang="en-GB" dirty="0" smtClean="0"/>
              <a:t>Inventory and synthesis schemes of the 94 6kA circuits</a:t>
            </a:r>
          </a:p>
          <a:p>
            <a:endParaRPr lang="en-GB" dirty="0" smtClean="0"/>
          </a:p>
          <a:p>
            <a:r>
              <a:rPr lang="en-GB" dirty="0" smtClean="0"/>
              <a:t>Setup for a performance and validation test</a:t>
            </a:r>
          </a:p>
          <a:p>
            <a:pPr lvl="1"/>
            <a:r>
              <a:rPr lang="en-GB" dirty="0" smtClean="0"/>
              <a:t>Voltage taps on in and out cables</a:t>
            </a:r>
          </a:p>
          <a:p>
            <a:pPr lvl="1"/>
            <a:r>
              <a:rPr lang="en-GB" dirty="0" smtClean="0"/>
              <a:t>3 connections in series</a:t>
            </a:r>
          </a:p>
          <a:p>
            <a:pPr lvl="1"/>
            <a:r>
              <a:rPr lang="en-GB" dirty="0" smtClean="0"/>
              <a:t>Design validated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2996952"/>
            <a:ext cx="5105399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066800"/>
          </a:xfrm>
        </p:spPr>
        <p:txBody>
          <a:bodyPr/>
          <a:lstStyle/>
          <a:p>
            <a:r>
              <a:rPr lang="en-GB" dirty="0" smtClean="0"/>
              <a:t>Splice task force</a:t>
            </a:r>
            <a:endParaRPr lang="en-GB" dirty="0"/>
          </a:p>
        </p:txBody>
      </p:sp>
      <p:pic>
        <p:nvPicPr>
          <p:cNvPr id="5" name="Picture 4" descr="IMG_0128"/>
          <p:cNvPicPr>
            <a:picLocks noChangeAspect="1" noChangeArrowheads="1"/>
          </p:cNvPicPr>
          <p:nvPr/>
        </p:nvPicPr>
        <p:blipFill>
          <a:blip r:embed="rId3" cstate="print"/>
          <a:srcRect l="6650" t="9589" r="11815" b="5951"/>
          <a:stretch>
            <a:fillRect/>
          </a:stretch>
        </p:blipFill>
        <p:spPr bwMode="auto">
          <a:xfrm>
            <a:off x="6660232" y="3554388"/>
            <a:ext cx="2411760" cy="3330996"/>
          </a:xfrm>
          <a:prstGeom prst="rect">
            <a:avLst/>
          </a:prstGeom>
          <a:noFill/>
        </p:spPr>
      </p:pic>
      <p:pic>
        <p:nvPicPr>
          <p:cNvPr id="10" name="Picture 5" descr="IMG_0133"/>
          <p:cNvPicPr>
            <a:picLocks noChangeAspect="1" noChangeArrowheads="1"/>
          </p:cNvPicPr>
          <p:nvPr/>
        </p:nvPicPr>
        <p:blipFill>
          <a:blip r:embed="rId4" cstate="print"/>
          <a:srcRect l="9970" t="7500" r="42906" b="6531"/>
          <a:stretch>
            <a:fillRect/>
          </a:stretch>
        </p:blipFill>
        <p:spPr bwMode="auto">
          <a:xfrm rot="5400000">
            <a:off x="1741050" y="4459752"/>
            <a:ext cx="1345286" cy="31722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7865</TotalTime>
  <Words>934</Words>
  <Application>Microsoft Office PowerPoint</Application>
  <PresentationFormat>On-screen Show (4:3)</PresentationFormat>
  <Paragraphs>338</Paragraphs>
  <Slides>27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Urban</vt:lpstr>
      <vt:lpstr>TE-MSC-CI Section</vt:lpstr>
      <vt:lpstr>Summary of main activities</vt:lpstr>
      <vt:lpstr>LHC Operation</vt:lpstr>
      <vt:lpstr>Cryomagnet coordination</vt:lpstr>
      <vt:lpstr>Building 189</vt:lpstr>
      <vt:lpstr>Components procurement</vt:lpstr>
      <vt:lpstr>Section support to LHC operation</vt:lpstr>
      <vt:lpstr>X-Ray tomograph</vt:lpstr>
      <vt:lpstr>Splice task force</vt:lpstr>
      <vt:lpstr>Splice task force</vt:lpstr>
      <vt:lpstr>Interventions during long shutdown</vt:lpstr>
      <vt:lpstr>LHC Upgrade</vt:lpstr>
      <vt:lpstr>DS Collimators</vt:lpstr>
      <vt:lpstr>DS Collimators Integration</vt:lpstr>
      <vt:lpstr>New inner triplets</vt:lpstr>
      <vt:lpstr>Other projects</vt:lpstr>
      <vt:lpstr>HIE Isolde</vt:lpstr>
      <vt:lpstr>HIE Isolde</vt:lpstr>
      <vt:lpstr>SPL</vt:lpstr>
      <vt:lpstr>SPL</vt:lpstr>
      <vt:lpstr>ITER</vt:lpstr>
      <vt:lpstr>ITER</vt:lpstr>
      <vt:lpstr>Protocole de Collaboration K1597/DG</vt:lpstr>
      <vt:lpstr>Future</vt:lpstr>
      <vt:lpstr>Work plan for 2011</vt:lpstr>
      <vt:lpstr>Work plan for 2011</vt:lpstr>
      <vt:lpstr>Work plan for 2011</vt:lpstr>
    </vt:vector>
  </TitlesOfParts>
  <Company>CERN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TE-MSC-CI</dc:title>
  <dc:creator>avandecr</dc:creator>
  <cp:lastModifiedBy>avandecr</cp:lastModifiedBy>
  <cp:revision>779</cp:revision>
  <dcterms:created xsi:type="dcterms:W3CDTF">2010-12-02T14:03:54Z</dcterms:created>
  <dcterms:modified xsi:type="dcterms:W3CDTF">2010-12-09T14:53:17Z</dcterms:modified>
</cp:coreProperties>
</file>