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62" r:id="rId4"/>
    <p:sldId id="278" r:id="rId5"/>
    <p:sldId id="279" r:id="rId6"/>
    <p:sldId id="258" r:id="rId7"/>
    <p:sldId id="281" r:id="rId8"/>
    <p:sldId id="282" r:id="rId9"/>
    <p:sldId id="318" r:id="rId10"/>
    <p:sldId id="292" r:id="rId11"/>
    <p:sldId id="283" r:id="rId12"/>
    <p:sldId id="284" r:id="rId13"/>
    <p:sldId id="291" r:id="rId14"/>
    <p:sldId id="293" r:id="rId15"/>
    <p:sldId id="287" r:id="rId16"/>
    <p:sldId id="294" r:id="rId17"/>
    <p:sldId id="295" r:id="rId18"/>
    <p:sldId id="296" r:id="rId19"/>
    <p:sldId id="290" r:id="rId20"/>
    <p:sldId id="299" r:id="rId21"/>
    <p:sldId id="302" r:id="rId22"/>
    <p:sldId id="303" r:id="rId23"/>
    <p:sldId id="305" r:id="rId24"/>
    <p:sldId id="306" r:id="rId25"/>
    <p:sldId id="307" r:id="rId26"/>
    <p:sldId id="308" r:id="rId27"/>
    <p:sldId id="317" r:id="rId28"/>
    <p:sldId id="311" r:id="rId29"/>
    <p:sldId id="310" r:id="rId30"/>
    <p:sldId id="319" r:id="rId31"/>
    <p:sldId id="316" r:id="rId32"/>
    <p:sldId id="320" r:id="rId33"/>
    <p:sldId id="32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028" y="-7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10515-250D-427C-909D-9ECED3A31525}" type="datetimeFigureOut">
              <a:rPr lang="en-GB" smtClean="0"/>
              <a:t>05/02/2013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AD4E2-FCD3-4B32-94CA-8F2AE2CC5D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07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CAD4E2-FCD3-4B32-94CA-8F2AE2CC5D6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022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591885B-CEE2-46E1-9289-517FAF2FF222}" type="datetimeFigureOut">
              <a:rPr lang="en-GB" smtClean="0"/>
              <a:t>05/02/2013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AB984683-1826-467B-AB47-45328010C64D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885B-CEE2-46E1-9289-517FAF2FF222}" type="datetimeFigureOut">
              <a:rPr lang="en-GB" smtClean="0"/>
              <a:t>05/02/2013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4683-1826-467B-AB47-45328010C64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885B-CEE2-46E1-9289-517FAF2FF222}" type="datetimeFigureOut">
              <a:rPr lang="en-GB" smtClean="0"/>
              <a:t>05/02/2013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4683-1826-467B-AB47-45328010C64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934200" y="65341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07F68D2-F5DB-44C9-A894-8D27DB5A43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07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885B-CEE2-46E1-9289-517FAF2FF222}" type="datetimeFigureOut">
              <a:rPr lang="en-GB" smtClean="0"/>
              <a:t>05/02/2013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4683-1826-467B-AB47-45328010C64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591885B-CEE2-46E1-9289-517FAF2FF222}" type="datetimeFigureOut">
              <a:rPr lang="en-GB" smtClean="0"/>
              <a:t>05/02/2013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AB984683-1826-467B-AB47-45328010C64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885B-CEE2-46E1-9289-517FAF2FF222}" type="datetimeFigureOut">
              <a:rPr lang="en-GB" smtClean="0"/>
              <a:t>05/02/2013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4683-1826-467B-AB47-45328010C64D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885B-CEE2-46E1-9289-517FAF2FF222}" type="datetimeFigureOut">
              <a:rPr lang="en-GB" smtClean="0"/>
              <a:t>05/02/2013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4683-1826-467B-AB47-45328010C64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885B-CEE2-46E1-9289-517FAF2FF222}" type="datetimeFigureOut">
              <a:rPr lang="en-GB" smtClean="0"/>
              <a:t>05/02/2013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4683-1826-467B-AB47-45328010C64D}" type="slidenum">
              <a:rPr lang="en-GB" smtClean="0"/>
              <a:t>‹#›</a:t>
            </a:fld>
            <a:endParaRPr lang="en-GB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885B-CEE2-46E1-9289-517FAF2FF222}" type="datetimeFigureOut">
              <a:rPr lang="en-GB" smtClean="0"/>
              <a:t>05/02/2013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4683-1826-467B-AB47-45328010C64D}" type="slidenum">
              <a:rPr lang="en-GB" smtClean="0"/>
              <a:t>‹#›</a:t>
            </a:fld>
            <a:endParaRPr lang="en-GB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885B-CEE2-46E1-9289-517FAF2FF222}" type="datetimeFigureOut">
              <a:rPr lang="en-GB" smtClean="0"/>
              <a:t>05/02/2013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4683-1826-467B-AB47-45328010C64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885B-CEE2-46E1-9289-517FAF2FF222}" type="datetimeFigureOut">
              <a:rPr lang="en-GB" smtClean="0"/>
              <a:t>05/02/2013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4683-1826-467B-AB47-45328010C64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591885B-CEE2-46E1-9289-517FAF2FF222}" type="datetimeFigureOut">
              <a:rPr lang="en-GB" smtClean="0"/>
              <a:t>05/02/2013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B984683-1826-467B-AB47-45328010C64D}" type="slidenum">
              <a:rPr lang="en-GB" smtClean="0"/>
              <a:t>‹#›</a:t>
            </a:fld>
            <a:endParaRPr lang="en-GB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10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microsoft.com/office/2007/relationships/hdphoto" Target="../media/hdphoto20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HIE-</a:t>
            </a:r>
            <a:r>
              <a:rPr lang="en-GB" dirty="0" err="1" smtClean="0"/>
              <a:t>Isolde</a:t>
            </a:r>
            <a:r>
              <a:rPr lang="en-GB" dirty="0" smtClean="0"/>
              <a:t> </a:t>
            </a:r>
            <a:r>
              <a:rPr lang="en-GB" dirty="0" err="1" smtClean="0"/>
              <a:t>Cryo</a:t>
            </a:r>
            <a:r>
              <a:rPr lang="en-GB" dirty="0" smtClean="0"/>
              <a:t>-module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CMI section meeting Feb. 2013</a:t>
            </a:r>
            <a:endParaRPr lang="en-GB" dirty="0"/>
          </a:p>
        </p:txBody>
      </p:sp>
      <p:pic>
        <p:nvPicPr>
          <p:cNvPr id="10" name="Picture 2" descr="G:\Projects\HIE-ISOLDE-CRYOMOD\Enceinte Hie Isolde + Top Plate equipees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-26020"/>
            <a:ext cx="3096344" cy="363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1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Cryomodule</a:t>
            </a:r>
            <a:r>
              <a:rPr lang="en-GB" dirty="0" smtClean="0"/>
              <a:t> life cycle: </a:t>
            </a:r>
            <a:endParaRPr lang="en-GB" dirty="0"/>
          </a:p>
        </p:txBody>
      </p:sp>
      <p:sp>
        <p:nvSpPr>
          <p:cNvPr id="10" name="Circular Arrow 9"/>
          <p:cNvSpPr/>
          <p:nvPr/>
        </p:nvSpPr>
        <p:spPr>
          <a:xfrm rot="10800000">
            <a:off x="2236113" y="1782687"/>
            <a:ext cx="5429407" cy="3950568"/>
          </a:xfrm>
          <a:prstGeom prst="circularArrow">
            <a:avLst>
              <a:gd name="adj1" fmla="val 2824"/>
              <a:gd name="adj2" fmla="val 378131"/>
              <a:gd name="adj3" fmla="val 20491375"/>
              <a:gd name="adj4" fmla="val 846387"/>
              <a:gd name="adj5" fmla="val 5022"/>
            </a:avLst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0"/>
          </a:gradFill>
          <a:ln w="635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9252" y="2215022"/>
            <a:ext cx="17525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C00000"/>
                </a:solidFill>
              </a:rPr>
              <a:t>Clean room assembly</a:t>
            </a:r>
          </a:p>
        </p:txBody>
      </p:sp>
      <p:sp>
        <p:nvSpPr>
          <p:cNvPr id="6" name="Rectangle 5"/>
          <p:cNvSpPr/>
          <p:nvPr/>
        </p:nvSpPr>
        <p:spPr>
          <a:xfrm>
            <a:off x="2061057" y="1758823"/>
            <a:ext cx="1978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Transport under vacuum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79828" y="1393030"/>
            <a:ext cx="19368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err="1" smtClean="0"/>
              <a:t>Cryomodule</a:t>
            </a:r>
            <a:r>
              <a:rPr lang="en-GB" sz="1400" dirty="0" smtClean="0"/>
              <a:t> installation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4044" y="1592534"/>
            <a:ext cx="18020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Interfaces connection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53372" y="2041103"/>
            <a:ext cx="2355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Alignment onto the beam line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24244" y="2564904"/>
            <a:ext cx="16709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Vacuum pump down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39899" y="3429000"/>
            <a:ext cx="1008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7030A0"/>
                </a:solidFill>
              </a:rPr>
              <a:t>Cool down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131603" y="4784047"/>
            <a:ext cx="9444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Operation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8140" y="5301208"/>
            <a:ext cx="8840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7030A0"/>
                </a:solidFill>
              </a:rPr>
              <a:t>Warm-up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75601" y="5641503"/>
            <a:ext cx="19527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Interfaces disconnection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375572" y="5065439"/>
            <a:ext cx="19529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C00000"/>
                </a:solidFill>
              </a:rPr>
              <a:t>Clean room disassembly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91796" y="5569495"/>
            <a:ext cx="8999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Transport</a:t>
            </a:r>
          </a:p>
        </p:txBody>
      </p:sp>
      <p:sp>
        <p:nvSpPr>
          <p:cNvPr id="8" name="Oval 7"/>
          <p:cNvSpPr/>
          <p:nvPr/>
        </p:nvSpPr>
        <p:spPr>
          <a:xfrm>
            <a:off x="3019554" y="2408686"/>
            <a:ext cx="228226" cy="22822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811642" y="2048646"/>
            <a:ext cx="228226" cy="22822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2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59948" y="1844824"/>
            <a:ext cx="228226" cy="22822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3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5768060" y="1976638"/>
            <a:ext cx="228226" cy="22822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4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560148" y="2348880"/>
            <a:ext cx="228226" cy="22822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5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052002" y="2768726"/>
            <a:ext cx="228226" cy="22822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6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317322" y="3436543"/>
            <a:ext cx="228226" cy="22822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7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776172" y="4777407"/>
            <a:ext cx="228226" cy="22822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9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128100" y="5147605"/>
            <a:ext cx="228226" cy="22822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10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119988" y="5433022"/>
            <a:ext cx="228226" cy="22822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11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816389" y="5261718"/>
            <a:ext cx="228226" cy="22822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12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882468" y="4757767"/>
            <a:ext cx="228226" cy="22822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13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446956" y="4201343"/>
            <a:ext cx="10967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C00000"/>
                </a:solidFill>
              </a:rPr>
              <a:t>Adjustments</a:t>
            </a:r>
          </a:p>
        </p:txBody>
      </p:sp>
      <p:sp>
        <p:nvSpPr>
          <p:cNvPr id="33" name="Oval 32"/>
          <p:cNvSpPr/>
          <p:nvPr/>
        </p:nvSpPr>
        <p:spPr>
          <a:xfrm>
            <a:off x="7208220" y="4195821"/>
            <a:ext cx="228226" cy="22822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8</a:t>
            </a: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34" name="Picture 2" descr="G:\Projects\HIE-ISOLDE-CRYOMOD\Enceinte Hie Isolde + Top Plate equipees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12" y="2242195"/>
            <a:ext cx="2608784" cy="306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8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8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:\Projects\HIE-ISOLDE-CRYOMOD\Top Plate + Tank Helium + Cavites + Chassis ISO3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72" y="692696"/>
            <a:ext cx="4860032" cy="575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Projects\HIE-ISOLDE-CRYOMOD\Top Plate + Tank Helium + Cavites +Ecran thermique + Chassis ISO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616" y="557088"/>
            <a:ext cx="5054600" cy="6086996"/>
          </a:xfrm>
          <a:prstGeom prst="snip2SameRect">
            <a:avLst>
              <a:gd name="adj1" fmla="val 29069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Projects\HIE-ISOLDE-CRYOMOD\Enceinte Hie Isolde + Top Plate equipees ISO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461" y="694882"/>
            <a:ext cx="5076056" cy="6190502"/>
          </a:xfrm>
          <a:prstGeom prst="snipRoundRect">
            <a:avLst>
              <a:gd name="adj1" fmla="val 50000"/>
              <a:gd name="adj2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 12"/>
          <p:cNvSpPr/>
          <p:nvPr/>
        </p:nvSpPr>
        <p:spPr>
          <a:xfrm>
            <a:off x="6604000" y="4178300"/>
            <a:ext cx="800100" cy="895350"/>
          </a:xfrm>
          <a:custGeom>
            <a:avLst/>
            <a:gdLst>
              <a:gd name="connsiteX0" fmla="*/ 482600 w 800100"/>
              <a:gd name="connsiteY0" fmla="*/ 0 h 895350"/>
              <a:gd name="connsiteX1" fmla="*/ 0 w 800100"/>
              <a:gd name="connsiteY1" fmla="*/ 285750 h 895350"/>
              <a:gd name="connsiteX2" fmla="*/ 12700 w 800100"/>
              <a:gd name="connsiteY2" fmla="*/ 615950 h 895350"/>
              <a:gd name="connsiteX3" fmla="*/ 177800 w 800100"/>
              <a:gd name="connsiteY3" fmla="*/ 895350 h 895350"/>
              <a:gd name="connsiteX4" fmla="*/ 800100 w 800100"/>
              <a:gd name="connsiteY4" fmla="*/ 565150 h 895350"/>
              <a:gd name="connsiteX5" fmla="*/ 723900 w 800100"/>
              <a:gd name="connsiteY5" fmla="*/ 203200 h 895350"/>
              <a:gd name="connsiteX6" fmla="*/ 482600 w 800100"/>
              <a:gd name="connsiteY6" fmla="*/ 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0100" h="895350">
                <a:moveTo>
                  <a:pt x="482600" y="0"/>
                </a:moveTo>
                <a:lnTo>
                  <a:pt x="0" y="285750"/>
                </a:lnTo>
                <a:lnTo>
                  <a:pt x="12700" y="615950"/>
                </a:lnTo>
                <a:lnTo>
                  <a:pt x="177800" y="895350"/>
                </a:lnTo>
                <a:lnTo>
                  <a:pt x="800100" y="565150"/>
                </a:lnTo>
                <a:lnTo>
                  <a:pt x="723900" y="203200"/>
                </a:lnTo>
                <a:lnTo>
                  <a:pt x="482600" y="0"/>
                </a:lnTo>
                <a:close/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5176838" y="2673350"/>
            <a:ext cx="3097212" cy="3260725"/>
            <a:chOff x="5176838" y="2673350"/>
            <a:chExt cx="3097212" cy="3260725"/>
          </a:xfrm>
        </p:grpSpPr>
        <p:sp>
          <p:nvSpPr>
            <p:cNvPr id="10" name="Freeform 9"/>
            <p:cNvSpPr/>
            <p:nvPr/>
          </p:nvSpPr>
          <p:spPr>
            <a:xfrm>
              <a:off x="5176838" y="3581400"/>
              <a:ext cx="1576387" cy="2352675"/>
            </a:xfrm>
            <a:custGeom>
              <a:avLst/>
              <a:gdLst>
                <a:gd name="connsiteX0" fmla="*/ 9525 w 1576387"/>
                <a:gd name="connsiteY0" fmla="*/ 2152650 h 2352675"/>
                <a:gd name="connsiteX1" fmla="*/ 0 w 1576387"/>
                <a:gd name="connsiteY1" fmla="*/ 800100 h 2352675"/>
                <a:gd name="connsiteX2" fmla="*/ 142875 w 1576387"/>
                <a:gd name="connsiteY2" fmla="*/ 604838 h 2352675"/>
                <a:gd name="connsiteX3" fmla="*/ 1323975 w 1576387"/>
                <a:gd name="connsiteY3" fmla="*/ 0 h 2352675"/>
                <a:gd name="connsiteX4" fmla="*/ 1557337 w 1576387"/>
                <a:gd name="connsiteY4" fmla="*/ 247650 h 2352675"/>
                <a:gd name="connsiteX5" fmla="*/ 1566862 w 1576387"/>
                <a:gd name="connsiteY5" fmla="*/ 1123950 h 2352675"/>
                <a:gd name="connsiteX6" fmla="*/ 1576387 w 1576387"/>
                <a:gd name="connsiteY6" fmla="*/ 1652588 h 2352675"/>
                <a:gd name="connsiteX7" fmla="*/ 900112 w 1576387"/>
                <a:gd name="connsiteY7" fmla="*/ 2071688 h 2352675"/>
                <a:gd name="connsiteX8" fmla="*/ 361950 w 1576387"/>
                <a:gd name="connsiteY8" fmla="*/ 2352675 h 2352675"/>
                <a:gd name="connsiteX9" fmla="*/ 152400 w 1576387"/>
                <a:gd name="connsiteY9" fmla="*/ 2286000 h 2352675"/>
                <a:gd name="connsiteX10" fmla="*/ 9525 w 1576387"/>
                <a:gd name="connsiteY10" fmla="*/ 2152650 h 23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6387" h="2352675">
                  <a:moveTo>
                    <a:pt x="9525" y="2152650"/>
                  </a:moveTo>
                  <a:lnTo>
                    <a:pt x="0" y="800100"/>
                  </a:lnTo>
                  <a:lnTo>
                    <a:pt x="142875" y="604838"/>
                  </a:lnTo>
                  <a:lnTo>
                    <a:pt x="1323975" y="0"/>
                  </a:lnTo>
                  <a:lnTo>
                    <a:pt x="1557337" y="247650"/>
                  </a:lnTo>
                  <a:lnTo>
                    <a:pt x="1566862" y="1123950"/>
                  </a:lnTo>
                  <a:lnTo>
                    <a:pt x="1576387" y="1652588"/>
                  </a:lnTo>
                  <a:lnTo>
                    <a:pt x="900112" y="2071688"/>
                  </a:lnTo>
                  <a:lnTo>
                    <a:pt x="361950" y="2352675"/>
                  </a:lnTo>
                  <a:lnTo>
                    <a:pt x="152400" y="2286000"/>
                  </a:lnTo>
                  <a:lnTo>
                    <a:pt x="9525" y="215265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7150100" y="2673350"/>
              <a:ext cx="1123950" cy="2152650"/>
            </a:xfrm>
            <a:custGeom>
              <a:avLst/>
              <a:gdLst>
                <a:gd name="connsiteX0" fmla="*/ 12700 w 1123950"/>
                <a:gd name="connsiteY0" fmla="*/ 546100 h 2152650"/>
                <a:gd name="connsiteX1" fmla="*/ 901700 w 1123950"/>
                <a:gd name="connsiteY1" fmla="*/ 0 h 2152650"/>
                <a:gd name="connsiteX2" fmla="*/ 1123950 w 1123950"/>
                <a:gd name="connsiteY2" fmla="*/ 311150 h 2152650"/>
                <a:gd name="connsiteX3" fmla="*/ 1123950 w 1123950"/>
                <a:gd name="connsiteY3" fmla="*/ 1701800 h 2152650"/>
                <a:gd name="connsiteX4" fmla="*/ 342900 w 1123950"/>
                <a:gd name="connsiteY4" fmla="*/ 2152650 h 2152650"/>
                <a:gd name="connsiteX5" fmla="*/ 101600 w 1123950"/>
                <a:gd name="connsiteY5" fmla="*/ 2025650 h 2152650"/>
                <a:gd name="connsiteX6" fmla="*/ 0 w 1123950"/>
                <a:gd name="connsiteY6" fmla="*/ 1638300 h 2152650"/>
                <a:gd name="connsiteX7" fmla="*/ 12700 w 1123950"/>
                <a:gd name="connsiteY7" fmla="*/ 546100 h 2152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3950" h="2152650">
                  <a:moveTo>
                    <a:pt x="12700" y="546100"/>
                  </a:moveTo>
                  <a:lnTo>
                    <a:pt x="901700" y="0"/>
                  </a:lnTo>
                  <a:lnTo>
                    <a:pt x="1123950" y="311150"/>
                  </a:lnTo>
                  <a:lnTo>
                    <a:pt x="1123950" y="1701800"/>
                  </a:lnTo>
                  <a:lnTo>
                    <a:pt x="342900" y="2152650"/>
                  </a:lnTo>
                  <a:lnTo>
                    <a:pt x="101600" y="2025650"/>
                  </a:lnTo>
                  <a:lnTo>
                    <a:pt x="0" y="1638300"/>
                  </a:lnTo>
                  <a:lnTo>
                    <a:pt x="12700" y="5461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high-B </a:t>
            </a:r>
            <a:r>
              <a:rPr lang="en-GB" dirty="0" err="1" smtClean="0"/>
              <a:t>cryomodule</a:t>
            </a:r>
            <a:endParaRPr lang="en-GB" dirty="0"/>
          </a:p>
        </p:txBody>
      </p:sp>
      <p:pic>
        <p:nvPicPr>
          <p:cNvPr id="1033" name="Picture 9" descr="G:\Projects\HIE-ISOLDE-CRYOMOD\Pictures\CATIA\20121008\Tank ISO-1-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984" y="1295615"/>
            <a:ext cx="2187541" cy="138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:\Projects\HIE-ISOLDE-CRYOMOD\Top Plate Seule 2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077" y="1196752"/>
            <a:ext cx="2800193" cy="1728192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11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762872" cy="516212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5 </a:t>
            </a:r>
            <a:r>
              <a:rPr lang="en-GB" dirty="0">
                <a:solidFill>
                  <a:srgbClr val="FF0000"/>
                </a:solidFill>
              </a:rPr>
              <a:t>QWR </a:t>
            </a:r>
            <a:r>
              <a:rPr lang="en-GB" dirty="0" smtClean="0">
                <a:solidFill>
                  <a:srgbClr val="FF0000"/>
                </a:solidFill>
              </a:rPr>
              <a:t>cavities </a:t>
            </a:r>
            <a:endParaRPr lang="en-GB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dirty="0" smtClean="0">
                <a:solidFill>
                  <a:srgbClr val="FFC000"/>
                </a:solidFill>
              </a:rPr>
              <a:t>1 solenoid </a:t>
            </a:r>
            <a:endParaRPr lang="en-GB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dirty="0" smtClean="0">
                <a:solidFill>
                  <a:srgbClr val="7030A0"/>
                </a:solidFill>
              </a:rPr>
              <a:t>Supporting frame assembly</a:t>
            </a:r>
          </a:p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Helium reservoir</a:t>
            </a:r>
          </a:p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Top plate</a:t>
            </a:r>
          </a:p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Thermal shield</a:t>
            </a:r>
          </a:p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Vacuum vessel</a:t>
            </a:r>
          </a:p>
          <a:p>
            <a:endParaRPr lang="en-GB" dirty="0"/>
          </a:p>
        </p:txBody>
      </p:sp>
      <p:grpSp>
        <p:nvGrpSpPr>
          <p:cNvPr id="35" name="Group 34"/>
          <p:cNvGrpSpPr/>
          <p:nvPr/>
        </p:nvGrpSpPr>
        <p:grpSpPr>
          <a:xfrm>
            <a:off x="4905375" y="869950"/>
            <a:ext cx="3627065" cy="4984750"/>
            <a:chOff x="4905375" y="869950"/>
            <a:chExt cx="3627065" cy="4984750"/>
          </a:xfrm>
        </p:grpSpPr>
        <p:sp>
          <p:nvSpPr>
            <p:cNvPr id="14" name="Freeform 13"/>
            <p:cNvSpPr/>
            <p:nvPr/>
          </p:nvSpPr>
          <p:spPr>
            <a:xfrm>
              <a:off x="4997450" y="3175000"/>
              <a:ext cx="3422650" cy="2679700"/>
            </a:xfrm>
            <a:custGeom>
              <a:avLst/>
              <a:gdLst>
                <a:gd name="connsiteX0" fmla="*/ 0 w 3422650"/>
                <a:gd name="connsiteY0" fmla="*/ 2368550 h 2679700"/>
                <a:gd name="connsiteX1" fmla="*/ 0 w 3422650"/>
                <a:gd name="connsiteY1" fmla="*/ 2368550 h 2679700"/>
                <a:gd name="connsiteX2" fmla="*/ 19050 w 3422650"/>
                <a:gd name="connsiteY2" fmla="*/ 1466850 h 2679700"/>
                <a:gd name="connsiteX3" fmla="*/ 533400 w 3422650"/>
                <a:gd name="connsiteY3" fmla="*/ 1733550 h 2679700"/>
                <a:gd name="connsiteX4" fmla="*/ 520700 w 3422650"/>
                <a:gd name="connsiteY4" fmla="*/ 2235200 h 2679700"/>
                <a:gd name="connsiteX5" fmla="*/ 3302000 w 3422650"/>
                <a:gd name="connsiteY5" fmla="*/ 628650 h 2679700"/>
                <a:gd name="connsiteX6" fmla="*/ 3282950 w 3422650"/>
                <a:gd name="connsiteY6" fmla="*/ 0 h 2679700"/>
                <a:gd name="connsiteX7" fmla="*/ 3409950 w 3422650"/>
                <a:gd name="connsiteY7" fmla="*/ 76200 h 2679700"/>
                <a:gd name="connsiteX8" fmla="*/ 3422650 w 3422650"/>
                <a:gd name="connsiteY8" fmla="*/ 1028700 h 2679700"/>
                <a:gd name="connsiteX9" fmla="*/ 546100 w 3422650"/>
                <a:gd name="connsiteY9" fmla="*/ 2679700 h 2679700"/>
                <a:gd name="connsiteX10" fmla="*/ 0 w 3422650"/>
                <a:gd name="connsiteY10" fmla="*/ 2368550 h 267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2650" h="2679700">
                  <a:moveTo>
                    <a:pt x="0" y="2368550"/>
                  </a:moveTo>
                  <a:lnTo>
                    <a:pt x="0" y="2368550"/>
                  </a:lnTo>
                  <a:lnTo>
                    <a:pt x="19050" y="1466850"/>
                  </a:lnTo>
                  <a:lnTo>
                    <a:pt x="533400" y="1733550"/>
                  </a:lnTo>
                  <a:lnTo>
                    <a:pt x="520700" y="2235200"/>
                  </a:lnTo>
                  <a:lnTo>
                    <a:pt x="3302000" y="628650"/>
                  </a:lnTo>
                  <a:lnTo>
                    <a:pt x="3282950" y="0"/>
                  </a:lnTo>
                  <a:lnTo>
                    <a:pt x="3409950" y="76200"/>
                  </a:lnTo>
                  <a:lnTo>
                    <a:pt x="3422650" y="1028700"/>
                  </a:lnTo>
                  <a:lnTo>
                    <a:pt x="546100" y="2679700"/>
                  </a:lnTo>
                  <a:lnTo>
                    <a:pt x="0" y="2368550"/>
                  </a:lnTo>
                  <a:close/>
                </a:path>
              </a:pathLst>
            </a:custGeom>
            <a:noFill/>
            <a:ln w="38100">
              <a:solidFill>
                <a:srgbClr val="893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" name="Straight Connector 5"/>
            <p:cNvCxnSpPr>
              <a:stCxn id="14" idx="3"/>
            </p:cNvCxnSpPr>
            <p:nvPr/>
          </p:nvCxnSpPr>
          <p:spPr>
            <a:xfrm flipV="1">
              <a:off x="5530850" y="3669506"/>
              <a:ext cx="69850" cy="1239044"/>
            </a:xfrm>
            <a:prstGeom prst="line">
              <a:avLst/>
            </a:prstGeom>
            <a:ln w="38100">
              <a:solidFill>
                <a:srgbClr val="893B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4" idx="2"/>
            </p:cNvCxnSpPr>
            <p:nvPr/>
          </p:nvCxnSpPr>
          <p:spPr>
            <a:xfrm flipH="1" flipV="1">
              <a:off x="4905375" y="3267075"/>
              <a:ext cx="111125" cy="1374775"/>
            </a:xfrm>
            <a:prstGeom prst="line">
              <a:avLst/>
            </a:prstGeom>
            <a:ln w="38100">
              <a:solidFill>
                <a:srgbClr val="893B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4905375" y="3284985"/>
              <a:ext cx="695325" cy="384521"/>
            </a:xfrm>
            <a:prstGeom prst="line">
              <a:avLst/>
            </a:prstGeom>
            <a:ln w="38100">
              <a:solidFill>
                <a:srgbClr val="893B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4908550" y="2422525"/>
              <a:ext cx="892175" cy="990600"/>
            </a:xfrm>
            <a:custGeom>
              <a:avLst/>
              <a:gdLst>
                <a:gd name="connsiteX0" fmla="*/ 0 w 892175"/>
                <a:gd name="connsiteY0" fmla="*/ 647700 h 990600"/>
                <a:gd name="connsiteX1" fmla="*/ 92075 w 892175"/>
                <a:gd name="connsiteY1" fmla="*/ 438150 h 990600"/>
                <a:gd name="connsiteX2" fmla="*/ 88900 w 892175"/>
                <a:gd name="connsiteY2" fmla="*/ 142875 h 990600"/>
                <a:gd name="connsiteX3" fmla="*/ 346075 w 892175"/>
                <a:gd name="connsiteY3" fmla="*/ 0 h 990600"/>
                <a:gd name="connsiteX4" fmla="*/ 892175 w 892175"/>
                <a:gd name="connsiteY4" fmla="*/ 317500 h 990600"/>
                <a:gd name="connsiteX5" fmla="*/ 892175 w 892175"/>
                <a:gd name="connsiteY5" fmla="*/ 793750 h 990600"/>
                <a:gd name="connsiteX6" fmla="*/ 555625 w 892175"/>
                <a:gd name="connsiteY6" fmla="*/ 990600 h 990600"/>
                <a:gd name="connsiteX7" fmla="*/ 0 w 892175"/>
                <a:gd name="connsiteY7" fmla="*/ 64770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175" h="990600">
                  <a:moveTo>
                    <a:pt x="0" y="647700"/>
                  </a:moveTo>
                  <a:lnTo>
                    <a:pt x="92075" y="438150"/>
                  </a:lnTo>
                  <a:cubicBezTo>
                    <a:pt x="91017" y="339725"/>
                    <a:pt x="89958" y="241300"/>
                    <a:pt x="88900" y="142875"/>
                  </a:cubicBezTo>
                  <a:lnTo>
                    <a:pt x="346075" y="0"/>
                  </a:lnTo>
                  <a:lnTo>
                    <a:pt x="892175" y="317500"/>
                  </a:lnTo>
                  <a:lnTo>
                    <a:pt x="892175" y="793750"/>
                  </a:lnTo>
                  <a:lnTo>
                    <a:pt x="555625" y="990600"/>
                  </a:lnTo>
                  <a:lnTo>
                    <a:pt x="0" y="647700"/>
                  </a:lnTo>
                  <a:close/>
                </a:path>
              </a:pathLst>
            </a:custGeom>
            <a:noFill/>
            <a:ln w="38100">
              <a:solidFill>
                <a:srgbClr val="893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5253037" y="3140969"/>
              <a:ext cx="0" cy="340468"/>
            </a:xfrm>
            <a:prstGeom prst="line">
              <a:avLst/>
            </a:prstGeom>
            <a:ln w="38100">
              <a:solidFill>
                <a:srgbClr val="893B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5600700" y="3669506"/>
              <a:ext cx="1347564" cy="911622"/>
            </a:xfrm>
            <a:prstGeom prst="line">
              <a:avLst/>
            </a:prstGeom>
            <a:ln w="38100">
              <a:solidFill>
                <a:srgbClr val="893B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6948264" y="1916832"/>
              <a:ext cx="1584176" cy="2664296"/>
            </a:xfrm>
            <a:prstGeom prst="line">
              <a:avLst/>
            </a:prstGeom>
            <a:ln w="38100">
              <a:solidFill>
                <a:srgbClr val="893B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4" idx="7"/>
            </p:cNvCxnSpPr>
            <p:nvPr/>
          </p:nvCxnSpPr>
          <p:spPr>
            <a:xfrm flipV="1">
              <a:off x="8407400" y="1916832"/>
              <a:ext cx="125040" cy="1334368"/>
            </a:xfrm>
            <a:prstGeom prst="line">
              <a:avLst/>
            </a:prstGeom>
            <a:ln w="38100">
              <a:solidFill>
                <a:srgbClr val="893B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reeform 32"/>
            <p:cNvSpPr/>
            <p:nvPr/>
          </p:nvSpPr>
          <p:spPr>
            <a:xfrm>
              <a:off x="7613650" y="869950"/>
              <a:ext cx="908050" cy="977900"/>
            </a:xfrm>
            <a:custGeom>
              <a:avLst/>
              <a:gdLst>
                <a:gd name="connsiteX0" fmla="*/ 336550 w 908050"/>
                <a:gd name="connsiteY0" fmla="*/ 0 h 977900"/>
                <a:gd name="connsiteX1" fmla="*/ 0 w 908050"/>
                <a:gd name="connsiteY1" fmla="*/ 196850 h 977900"/>
                <a:gd name="connsiteX2" fmla="*/ 0 w 908050"/>
                <a:gd name="connsiteY2" fmla="*/ 692150 h 977900"/>
                <a:gd name="connsiteX3" fmla="*/ 546100 w 908050"/>
                <a:gd name="connsiteY3" fmla="*/ 977900 h 977900"/>
                <a:gd name="connsiteX4" fmla="*/ 908050 w 908050"/>
                <a:gd name="connsiteY4" fmla="*/ 781050 h 977900"/>
                <a:gd name="connsiteX5" fmla="*/ 806450 w 908050"/>
                <a:gd name="connsiteY5" fmla="*/ 628650 h 977900"/>
                <a:gd name="connsiteX6" fmla="*/ 812800 w 908050"/>
                <a:gd name="connsiteY6" fmla="*/ 254000 h 977900"/>
                <a:gd name="connsiteX7" fmla="*/ 336550 w 908050"/>
                <a:gd name="connsiteY7" fmla="*/ 0 h 977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050" h="977900">
                  <a:moveTo>
                    <a:pt x="336550" y="0"/>
                  </a:moveTo>
                  <a:lnTo>
                    <a:pt x="0" y="196850"/>
                  </a:lnTo>
                  <a:lnTo>
                    <a:pt x="0" y="692150"/>
                  </a:lnTo>
                  <a:lnTo>
                    <a:pt x="546100" y="977900"/>
                  </a:lnTo>
                  <a:lnTo>
                    <a:pt x="908050" y="781050"/>
                  </a:lnTo>
                  <a:lnTo>
                    <a:pt x="806450" y="628650"/>
                  </a:lnTo>
                  <a:lnTo>
                    <a:pt x="812800" y="254000"/>
                  </a:lnTo>
                  <a:lnTo>
                    <a:pt x="336550" y="0"/>
                  </a:lnTo>
                  <a:close/>
                </a:path>
              </a:pathLst>
            </a:custGeom>
            <a:noFill/>
            <a:ln w="38100">
              <a:solidFill>
                <a:srgbClr val="893B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6" name="Picture 2" descr="http://hie-isolde.web.cern.ch/hie-isolde/PhotosCavities/Q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32" y="2865534"/>
            <a:ext cx="1915511" cy="329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62" y="3633345"/>
            <a:ext cx="3019053" cy="303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79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839396" y="3490288"/>
            <a:ext cx="6912317" cy="2117269"/>
            <a:chOff x="1839396" y="3490288"/>
            <a:chExt cx="6912317" cy="2117269"/>
          </a:xfrm>
        </p:grpSpPr>
        <p:grpSp>
          <p:nvGrpSpPr>
            <p:cNvPr id="31" name="Group 30"/>
            <p:cNvGrpSpPr/>
            <p:nvPr/>
          </p:nvGrpSpPr>
          <p:grpSpPr>
            <a:xfrm>
              <a:off x="1839396" y="3859620"/>
              <a:ext cx="6912317" cy="1747937"/>
              <a:chOff x="1839396" y="3859620"/>
              <a:chExt cx="6912317" cy="1747937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303441" y="3859620"/>
                <a:ext cx="2448272" cy="1747937"/>
                <a:chOff x="-2916832" y="-891480"/>
                <a:chExt cx="2448272" cy="1747937"/>
              </a:xfrm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-1188640" y="-819472"/>
                  <a:ext cx="720080" cy="1656184"/>
                </a:xfrm>
                <a:prstGeom prst="rect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 anchorCtr="0"/>
                <a:lstStyle/>
                <a:p>
                  <a:pPr algn="r"/>
                  <a:r>
                    <a:rPr lang="en-GB" sz="1400" dirty="0" smtClean="0"/>
                    <a:t>Cavity   </a:t>
                  </a:r>
                  <a:endParaRPr lang="en-GB" sz="1400" dirty="0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-1188640" y="188640"/>
                  <a:ext cx="720080" cy="43204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sz="1400" dirty="0" smtClean="0">
                      <a:solidFill>
                        <a:schemeClr val="tx1"/>
                      </a:solidFill>
                    </a:rPr>
                    <a:t>Frame</a:t>
                  </a: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-1908720" y="-891480"/>
                  <a:ext cx="216024" cy="1728192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GB" sz="1400" dirty="0" smtClean="0">
                      <a:solidFill>
                        <a:schemeClr val="tx1"/>
                      </a:solidFill>
                    </a:rPr>
                    <a:t>Thermal shield</a:t>
                  </a:r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-2196752" y="-891480"/>
                  <a:ext cx="288032" cy="1728192"/>
                </a:xfrm>
                <a:prstGeom prst="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GB" sz="1400" dirty="0" smtClean="0">
                      <a:solidFill>
                        <a:schemeClr val="tx1"/>
                      </a:solidFill>
                    </a:rPr>
                    <a:t>(Multi Layers)</a:t>
                  </a:r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-2916832" y="-891480"/>
                  <a:ext cx="216024" cy="172819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en-GB" sz="1400" dirty="0" smtClean="0">
                      <a:solidFill>
                        <a:schemeClr val="tx1"/>
                      </a:solidFill>
                    </a:rPr>
                    <a:t>Vacuum Vessel</a:t>
                  </a:r>
                  <a:endParaRPr lang="en-GB" sz="14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9" name="Straight Arrow Connector 18"/>
                <p:cNvCxnSpPr/>
                <p:nvPr/>
              </p:nvCxnSpPr>
              <p:spPr>
                <a:xfrm>
                  <a:off x="-1692696" y="404664"/>
                  <a:ext cx="504056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/>
                <p:cNvSpPr txBox="1"/>
                <p:nvPr/>
              </p:nvSpPr>
              <p:spPr>
                <a:xfrm>
                  <a:off x="-1787164" y="548680"/>
                  <a:ext cx="639919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>
                      <a:solidFill>
                        <a:srgbClr val="FF0000"/>
                      </a:solidFill>
                    </a:rPr>
                    <a:t>10mm</a:t>
                  </a:r>
                  <a:endParaRPr lang="en-GB" sz="14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-2700808" y="404664"/>
                  <a:ext cx="504056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-2764663" y="548680"/>
                  <a:ext cx="639919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>
                      <a:solidFill>
                        <a:srgbClr val="FF0000"/>
                      </a:solidFill>
                    </a:rPr>
                    <a:t>10mm</a:t>
                  </a:r>
                  <a:endParaRPr lang="en-GB" sz="1400" dirty="0">
                    <a:solidFill>
                      <a:srgbClr val="FF0000"/>
                    </a:solidFill>
                  </a:endParaRPr>
                </a:p>
              </p:txBody>
            </p:sp>
          </p:grpSp>
          <p:pic>
            <p:nvPicPr>
              <p:cNvPr id="38" name="Picture 2" descr="C:\Users\yleclerc\AppData\Local\Microsoft\Windows\Temporary Internet Files\Content.Outlook\G2M7AL2Q\Longitudinal_spacing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839396" y="3859620"/>
                <a:ext cx="2741466" cy="16794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6657907" y="3490288"/>
              <a:ext cx="1691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Dimensions at warm</a:t>
              </a:r>
              <a:endParaRPr lang="en-GB" sz="1400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395536" y="3490288"/>
            <a:ext cx="8640960" cy="2791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Main specifications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2627-F645-4CC2-8585-FFB08EE4B806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62128"/>
          </a:xfrm>
        </p:spPr>
        <p:txBody>
          <a:bodyPr>
            <a:normAutofit/>
          </a:bodyPr>
          <a:lstStyle/>
          <a:p>
            <a:r>
              <a:rPr lang="en-GB" dirty="0" smtClean="0">
                <a:sym typeface="Wingdings" pitchFamily="2" charset="2"/>
              </a:rPr>
              <a:t>Alignment</a:t>
            </a:r>
          </a:p>
          <a:p>
            <a:pPr lvl="3"/>
            <a:r>
              <a:rPr lang="en-GB" dirty="0" smtClean="0">
                <a:sym typeface="Wingdings" pitchFamily="2" charset="2"/>
              </a:rPr>
              <a:t>Cavities in Ø 0.6 mm</a:t>
            </a:r>
          </a:p>
          <a:p>
            <a:pPr lvl="3"/>
            <a:r>
              <a:rPr lang="en-GB" dirty="0" smtClean="0">
                <a:sym typeface="Wingdings" pitchFamily="2" charset="2"/>
              </a:rPr>
              <a:t>Solenoid </a:t>
            </a:r>
            <a:r>
              <a:rPr lang="en-GB" dirty="0">
                <a:sym typeface="Wingdings" pitchFamily="2" charset="2"/>
              </a:rPr>
              <a:t>in Ø </a:t>
            </a:r>
            <a:r>
              <a:rPr lang="en-GB" dirty="0" smtClean="0">
                <a:sym typeface="Wingdings" pitchFamily="2" charset="2"/>
              </a:rPr>
              <a:t>0.3 mm</a:t>
            </a:r>
          </a:p>
          <a:p>
            <a:r>
              <a:rPr lang="en-GB" dirty="0" smtClean="0">
                <a:sym typeface="Wingdings" pitchFamily="2" charset="2"/>
              </a:rPr>
              <a:t>Vacuum</a:t>
            </a:r>
          </a:p>
          <a:p>
            <a:pPr lvl="3"/>
            <a:r>
              <a:rPr lang="en-GB" dirty="0" smtClean="0">
                <a:sym typeface="Wingdings" pitchFamily="2" charset="2"/>
              </a:rPr>
              <a:t>Beam vacuum</a:t>
            </a:r>
          </a:p>
          <a:p>
            <a:pPr lvl="3"/>
            <a:r>
              <a:rPr lang="en-GB" dirty="0" smtClean="0">
                <a:sym typeface="Wingdings" pitchFamily="2" charset="2"/>
              </a:rPr>
              <a:t>5.10-8 mbar</a:t>
            </a:r>
          </a:p>
          <a:p>
            <a:r>
              <a:rPr lang="en-GB" dirty="0" smtClean="0">
                <a:sym typeface="Wingdings" pitchFamily="2" charset="2"/>
              </a:rPr>
              <a:t>Cryogenics</a:t>
            </a:r>
          </a:p>
          <a:p>
            <a:pPr lvl="3"/>
            <a:r>
              <a:rPr lang="en-GB" dirty="0" smtClean="0">
                <a:sym typeface="Wingdings" pitchFamily="2" charset="2"/>
              </a:rPr>
              <a:t>Superconductive components</a:t>
            </a:r>
          </a:p>
          <a:p>
            <a:pPr lvl="3"/>
            <a:r>
              <a:rPr lang="en-GB" dirty="0" smtClean="0">
                <a:sym typeface="Wingdings" pitchFamily="2" charset="2"/>
              </a:rPr>
              <a:t>Liquid-Gas Helium 4.5K</a:t>
            </a:r>
          </a:p>
          <a:p>
            <a:r>
              <a:rPr lang="en-GB" dirty="0" smtClean="0">
                <a:sym typeface="Wingdings" pitchFamily="2" charset="2"/>
              </a:rPr>
              <a:t>Cleanliness</a:t>
            </a:r>
          </a:p>
          <a:p>
            <a:pPr lvl="2"/>
            <a:r>
              <a:rPr lang="en-GB" dirty="0" smtClean="0">
                <a:sym typeface="Wingdings" pitchFamily="2" charset="2"/>
              </a:rPr>
              <a:t>Cavity sensitivity</a:t>
            </a:r>
          </a:p>
          <a:p>
            <a:pPr lvl="2"/>
            <a:r>
              <a:rPr lang="en-GB" dirty="0" smtClean="0">
                <a:sym typeface="Wingdings" pitchFamily="2" charset="2"/>
              </a:rPr>
              <a:t>Clean room compatibility</a:t>
            </a:r>
          </a:p>
          <a:p>
            <a:endParaRPr lang="en-GB" dirty="0" smtClean="0">
              <a:sym typeface="Wingdings" pitchFamily="2" charset="2"/>
            </a:endParaRPr>
          </a:p>
          <a:p>
            <a:pPr lvl="1"/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3454985" y="800060"/>
            <a:ext cx="3460927" cy="2589720"/>
            <a:chOff x="5297268" y="3212976"/>
            <a:chExt cx="4040819" cy="3023638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30230" y="3212976"/>
              <a:ext cx="2890242" cy="3023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Straight Connector 8"/>
            <p:cNvCxnSpPr>
              <a:endCxn id="44" idx="3"/>
            </p:cNvCxnSpPr>
            <p:nvPr/>
          </p:nvCxnSpPr>
          <p:spPr>
            <a:xfrm flipV="1">
              <a:off x="7410450" y="4743678"/>
              <a:ext cx="508704" cy="321241"/>
            </a:xfrm>
            <a:prstGeom prst="line">
              <a:avLst/>
            </a:prstGeom>
            <a:ln w="28575">
              <a:solidFill>
                <a:srgbClr val="E25C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84168" y="5660357"/>
              <a:ext cx="438547" cy="13334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586215" y="5265098"/>
              <a:ext cx="353541" cy="30768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016750" y="5062296"/>
              <a:ext cx="326851" cy="27170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937500" y="4487992"/>
              <a:ext cx="396549" cy="287208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8327699" y="4314305"/>
              <a:ext cx="449718" cy="9636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n 31"/>
            <p:cNvSpPr/>
            <p:nvPr/>
          </p:nvSpPr>
          <p:spPr>
            <a:xfrm rot="14388067">
              <a:off x="7227766" y="3078636"/>
              <a:ext cx="179823" cy="4040819"/>
            </a:xfrm>
            <a:prstGeom prst="can">
              <a:avLst>
                <a:gd name="adj" fmla="val 69156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Can 43"/>
            <p:cNvSpPr/>
            <p:nvPr/>
          </p:nvSpPr>
          <p:spPr>
            <a:xfrm rot="14388067">
              <a:off x="7595839" y="4587302"/>
              <a:ext cx="102752" cy="629282"/>
            </a:xfrm>
            <a:prstGeom prst="can">
              <a:avLst>
                <a:gd name="adj" fmla="val 69156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8" name="Picture 4" descr="G:\Projects\HIE-ISOLDE-CRYOMOD\Pictures\cavity\IMG_19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0523" y="2770594"/>
            <a:ext cx="2918377" cy="389104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71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Alignment Procedure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2627-F645-4CC2-8585-FFB08EE4B806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219200"/>
            <a:ext cx="8640960" cy="4937760"/>
          </a:xfrm>
        </p:spPr>
        <p:txBody>
          <a:bodyPr>
            <a:normAutofit/>
          </a:bodyPr>
          <a:lstStyle/>
          <a:p>
            <a:pPr lvl="2"/>
            <a:r>
              <a:rPr lang="en-GB" dirty="0" smtClean="0"/>
              <a:t>Alignment of cavities and solenoid </a:t>
            </a:r>
            <a:r>
              <a:rPr lang="en-GB" dirty="0"/>
              <a:t>o</a:t>
            </a:r>
            <a:r>
              <a:rPr lang="en-GB" dirty="0" smtClean="0"/>
              <a:t>nto a common axis within the frame </a:t>
            </a:r>
          </a:p>
          <a:p>
            <a:pPr lvl="2"/>
            <a:r>
              <a:rPr lang="en-GB" dirty="0" smtClean="0"/>
              <a:t>Alignment of the frame, cavity and solenoid assembly under top plate </a:t>
            </a:r>
            <a:r>
              <a:rPr lang="en-GB" sz="1500" dirty="0" smtClean="0"/>
              <a:t>(ref: vertical plane through top plate longitudinal axis)</a:t>
            </a:r>
          </a:p>
          <a:p>
            <a:pPr lvl="2"/>
            <a:r>
              <a:rPr lang="en-GB" dirty="0" smtClean="0"/>
              <a:t>Alignment of the </a:t>
            </a:r>
            <a:r>
              <a:rPr lang="en-GB" dirty="0" err="1" smtClean="0"/>
              <a:t>cryomodule</a:t>
            </a:r>
            <a:r>
              <a:rPr lang="en-GB" dirty="0" smtClean="0"/>
              <a:t> onto beam line </a:t>
            </a:r>
            <a:r>
              <a:rPr lang="en-GB" sz="1500" dirty="0" smtClean="0"/>
              <a:t>(via survey targets on the top plate)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2"/>
            <a:r>
              <a:rPr lang="en-GB" dirty="0" smtClean="0"/>
              <a:t>Adjustment of the frame, cavity and solenoid assembly onto the beam line</a:t>
            </a:r>
          </a:p>
          <a:p>
            <a:pPr lvl="2"/>
            <a:r>
              <a:rPr lang="en-GB" dirty="0" smtClean="0"/>
              <a:t>Independent fine adjustment of the solenoid onto the beam line</a:t>
            </a:r>
          </a:p>
          <a:p>
            <a:pPr marL="594360" lvl="2" indent="0">
              <a:buNone/>
            </a:pPr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97929" y="1530099"/>
            <a:ext cx="1135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C00000"/>
                </a:solidFill>
              </a:rPr>
              <a:t>Warm </a:t>
            </a:r>
          </a:p>
          <a:p>
            <a:pPr algn="ctr"/>
            <a:r>
              <a:rPr lang="en-GB" dirty="0" smtClean="0">
                <a:solidFill>
                  <a:srgbClr val="C00000"/>
                </a:solidFill>
              </a:rPr>
              <a:t>Alignment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64453" y="3407790"/>
            <a:ext cx="126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Cold </a:t>
            </a:r>
          </a:p>
          <a:p>
            <a:pPr algn="ctr"/>
            <a:r>
              <a:rPr lang="en-GB" dirty="0" smtClean="0">
                <a:solidFill>
                  <a:srgbClr val="0070C0"/>
                </a:solidFill>
              </a:rPr>
              <a:t>Adjustment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9218" name="Picture 2" descr="G:\Projects\HIE-ISOLDE-CRYOMOD\Pictures\CATIA\20120413\D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7164288" y="4141542"/>
            <a:ext cx="1728192" cy="209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4452368"/>
            <a:ext cx="1512168" cy="158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9752" y="4552230"/>
            <a:ext cx="1872208" cy="168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4112243"/>
            <a:ext cx="2016224" cy="224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763688" y="5517232"/>
            <a:ext cx="432048" cy="0"/>
          </a:xfrm>
          <a:prstGeom prst="straightConnector1">
            <a:avLst/>
          </a:prstGeom>
          <a:ln w="25400" cmpd="dbl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427984" y="5517232"/>
            <a:ext cx="432048" cy="0"/>
          </a:xfrm>
          <a:prstGeom prst="straightConnector1">
            <a:avLst/>
          </a:prstGeom>
          <a:ln w="25400" cmpd="dbl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660232" y="5517232"/>
            <a:ext cx="432048" cy="0"/>
          </a:xfrm>
          <a:prstGeom prst="straightConnector1">
            <a:avLst/>
          </a:prstGeom>
          <a:ln w="25400" cmpd="dbl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46919" y="2812286"/>
            <a:ext cx="2441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893BC3"/>
                </a:solidFill>
              </a:rPr>
              <a:t>Pump and cool down</a:t>
            </a:r>
            <a:endParaRPr lang="en-GB" b="1" dirty="0">
              <a:solidFill>
                <a:srgbClr val="893B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29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Alignment : components/frame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86808" cy="5090120"/>
          </a:xfrm>
        </p:spPr>
        <p:txBody>
          <a:bodyPr>
            <a:normAutofit/>
          </a:bodyPr>
          <a:lstStyle/>
          <a:p>
            <a:r>
              <a:rPr lang="en-GB" dirty="0" smtClean="0"/>
              <a:t>Requirements</a:t>
            </a:r>
          </a:p>
          <a:p>
            <a:pPr lvl="1"/>
            <a:r>
              <a:rPr lang="en-GB" dirty="0" smtClean="0"/>
              <a:t>Align beam ports axis</a:t>
            </a:r>
          </a:p>
          <a:p>
            <a:pPr lvl="1"/>
            <a:r>
              <a:rPr lang="en-GB" dirty="0" smtClean="0"/>
              <a:t>Vacuum compatible</a:t>
            </a:r>
          </a:p>
          <a:p>
            <a:r>
              <a:rPr lang="en-GB" dirty="0" smtClean="0"/>
              <a:t>Technical solutions</a:t>
            </a:r>
          </a:p>
          <a:p>
            <a:pPr lvl="1"/>
            <a:r>
              <a:rPr lang="en-GB" dirty="0" smtClean="0"/>
              <a:t>Adjust beam ports position</a:t>
            </a:r>
          </a:p>
          <a:p>
            <a:pPr lvl="1"/>
            <a:r>
              <a:rPr lang="en-GB" dirty="0" smtClean="0"/>
              <a:t>4 DOF adjustment system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4791" y="31353"/>
            <a:ext cx="2663713" cy="483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91880" y="3681153"/>
            <a:ext cx="2808312" cy="190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G:\Projects\HIE-ISOLDE-CRYOMOD\Pictures\TEST_BENCH\IMG_17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7014" y="4902970"/>
            <a:ext cx="2399926" cy="179994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14</a:t>
            </a:fld>
            <a:endParaRPr lang="en-GB"/>
          </a:p>
        </p:txBody>
      </p:sp>
      <p:pic>
        <p:nvPicPr>
          <p:cNvPr id="29" name="Picture 30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0" r="35805" b="50000"/>
          <a:stretch/>
        </p:blipFill>
        <p:spPr bwMode="auto">
          <a:xfrm flipH="1">
            <a:off x="4914970" y="1416727"/>
            <a:ext cx="1484689" cy="1053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00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Video Cavity-Frame Interface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2627-F645-4CC2-8585-FFB08EE4B806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Kinematics of the cavity pre-alignment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6381328"/>
            <a:ext cx="846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Alignment / Adjustment Mechanisms / Cavities-Frame Interface / Video</a:t>
            </a:r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694" y="0"/>
            <a:ext cx="92330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avity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Alignment : frame/</a:t>
            </a:r>
            <a:r>
              <a:rPr lang="en-GB" dirty="0" err="1" smtClean="0"/>
              <a:t>cryomodule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1" y="1219200"/>
            <a:ext cx="5050903" cy="58102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Frame position adjustment under the top plate</a:t>
            </a:r>
          </a:p>
          <a:p>
            <a:pPr lvl="2"/>
            <a:r>
              <a:rPr lang="en-GB" dirty="0" smtClean="0"/>
              <a:t>Specific 4 DOF adjustment system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marL="274320" lvl="1" indent="0">
              <a:buNone/>
            </a:pPr>
            <a:endParaRPr lang="en-GB" dirty="0" smtClean="0"/>
          </a:p>
          <a:p>
            <a:pPr marL="274320" lvl="1" indent="0">
              <a:buNone/>
            </a:pPr>
            <a:endParaRPr lang="en-GB" dirty="0"/>
          </a:p>
          <a:p>
            <a:pPr marL="274320" lvl="1" indent="0">
              <a:buNone/>
            </a:pPr>
            <a:endParaRPr lang="en-GB" dirty="0" smtClean="0"/>
          </a:p>
          <a:p>
            <a:r>
              <a:rPr lang="en-GB" dirty="0" err="1" smtClean="0"/>
              <a:t>Cryomodule</a:t>
            </a:r>
            <a:r>
              <a:rPr lang="en-GB" dirty="0" smtClean="0"/>
              <a:t> positioning onto the beam line</a:t>
            </a:r>
          </a:p>
          <a:p>
            <a:pPr lvl="1"/>
            <a:r>
              <a:rPr lang="en-GB" dirty="0" smtClean="0"/>
              <a:t>Classic 3 points support solution</a:t>
            </a:r>
          </a:p>
          <a:p>
            <a:pPr lvl="1"/>
            <a:r>
              <a:rPr lang="en-GB" dirty="0" smtClean="0"/>
              <a:t>Linac4 type jacks : SPLHAJ_0001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299" y="2408516"/>
            <a:ext cx="1758921" cy="166760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G:\Projects\HIE-ISOLDE-CRYOMOD\Top Plate + Tank Helium + Cavites + Chassis ISO3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367" y="390387"/>
            <a:ext cx="3113633" cy="368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Projects\HIE-ISOLDE-CRYOMOD\Top Plate - Baillonette 2.pn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760" y="5242730"/>
            <a:ext cx="3962240" cy="161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D8D8D8"/>
              </a:clrFrom>
              <a:clrTo>
                <a:srgbClr val="D8D8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131914"/>
            <a:ext cx="1118999" cy="1385318"/>
          </a:xfrm>
          <a:prstGeom prst="roundRect">
            <a:avLst>
              <a:gd name="adj" fmla="val 3690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07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Alignment : survey </a:t>
            </a:r>
            <a:r>
              <a:rPr lang="en-GB" sz="2000" dirty="0" smtClean="0"/>
              <a:t>(BE/ABP)</a:t>
            </a:r>
            <a:endParaRPr lang="en-GB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690472" cy="4937760"/>
          </a:xfrm>
        </p:spPr>
        <p:txBody>
          <a:bodyPr>
            <a:normAutofit/>
          </a:bodyPr>
          <a:lstStyle/>
          <a:p>
            <a:r>
              <a:rPr lang="en-GB" dirty="0" smtClean="0"/>
              <a:t>Monitor beam ports locations</a:t>
            </a:r>
          </a:p>
          <a:p>
            <a:pPr lvl="1"/>
            <a:r>
              <a:rPr lang="en-GB" dirty="0" smtClean="0"/>
              <a:t>Permanent monitoring</a:t>
            </a:r>
          </a:p>
          <a:p>
            <a:pPr lvl="1"/>
            <a:r>
              <a:rPr lang="en-GB" dirty="0" smtClean="0"/>
              <a:t>Optical method using BCAM devices</a:t>
            </a:r>
          </a:p>
          <a:p>
            <a:r>
              <a:rPr lang="en-GB" dirty="0" smtClean="0"/>
              <a:t>Technical solutions</a:t>
            </a:r>
          </a:p>
          <a:p>
            <a:pPr lvl="1"/>
            <a:r>
              <a:rPr lang="en-GB" dirty="0" smtClean="0"/>
              <a:t>Targets linked to beam ports</a:t>
            </a:r>
          </a:p>
          <a:p>
            <a:pPr lvl="1"/>
            <a:r>
              <a:rPr lang="en-GB" dirty="0" smtClean="0"/>
              <a:t>Extrapolated positions via reconstruction software (BE/ABP)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0538" y="116632"/>
            <a:ext cx="318796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672" y="2420888"/>
            <a:ext cx="2977599" cy="1955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17</a:t>
            </a:fld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6664047" y="4293096"/>
            <a:ext cx="2452724" cy="2529061"/>
            <a:chOff x="6521683" y="4240553"/>
            <a:chExt cx="2750905" cy="2836522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46" r="9316"/>
            <a:stretch/>
          </p:blipFill>
          <p:spPr bwMode="auto">
            <a:xfrm>
              <a:off x="6876256" y="4630439"/>
              <a:ext cx="2104008" cy="19669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1683" y="4240553"/>
              <a:ext cx="2750905" cy="283652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369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Vacuum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834880" cy="5306144"/>
          </a:xfrm>
        </p:spPr>
        <p:txBody>
          <a:bodyPr>
            <a:normAutofit/>
          </a:bodyPr>
          <a:lstStyle/>
          <a:p>
            <a:r>
              <a:rPr lang="en-GB" dirty="0" smtClean="0"/>
              <a:t>Requirements : 5.10-8 mbar</a:t>
            </a:r>
          </a:p>
          <a:p>
            <a:r>
              <a:rPr lang="en-GB" dirty="0" smtClean="0"/>
              <a:t>Technical solutions</a:t>
            </a:r>
          </a:p>
          <a:p>
            <a:pPr lvl="1"/>
            <a:r>
              <a:rPr lang="en-GB" dirty="0" smtClean="0">
                <a:solidFill>
                  <a:srgbClr val="893BC3"/>
                </a:solidFill>
              </a:rPr>
              <a:t>Common insulation and beam vacuum</a:t>
            </a:r>
          </a:p>
          <a:p>
            <a:pPr lvl="1"/>
            <a:r>
              <a:rPr lang="en-GB" dirty="0" smtClean="0"/>
              <a:t>Externally controlled</a:t>
            </a:r>
          </a:p>
          <a:p>
            <a:pPr lvl="1"/>
            <a:r>
              <a:rPr lang="en-GB" dirty="0" smtClean="0"/>
              <a:t>Procedure</a:t>
            </a:r>
          </a:p>
          <a:p>
            <a:pPr lvl="2"/>
            <a:r>
              <a:rPr lang="en-GB" dirty="0" smtClean="0"/>
              <a:t>1.10-6 mbar via turbo-pumps</a:t>
            </a:r>
          </a:p>
          <a:p>
            <a:pPr lvl="2"/>
            <a:r>
              <a:rPr lang="en-GB" dirty="0" smtClean="0"/>
              <a:t>5.10-8 mbar via </a:t>
            </a:r>
            <a:r>
              <a:rPr lang="en-GB" dirty="0" err="1" smtClean="0"/>
              <a:t>cryo</a:t>
            </a:r>
            <a:r>
              <a:rPr lang="en-GB" dirty="0" smtClean="0"/>
              <a:t>-pumping</a:t>
            </a:r>
          </a:p>
          <a:p>
            <a:pPr lvl="1"/>
            <a:endParaRPr lang="en-GB" dirty="0"/>
          </a:p>
        </p:txBody>
      </p:sp>
      <p:pic>
        <p:nvPicPr>
          <p:cNvPr id="6" name="Picture 2" descr="G:\Projects\HIE-ISOLDE-CRYOMOD\Cryomudule Hie Isolde Complet - Coupe frontale AV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D8D8D8"/>
              </a:clrFrom>
              <a:clrTo>
                <a:srgbClr val="D8D8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18"/>
          <a:stretch/>
        </p:blipFill>
        <p:spPr bwMode="auto">
          <a:xfrm>
            <a:off x="5322912" y="1556792"/>
            <a:ext cx="3360415" cy="420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18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889032" y="5454728"/>
            <a:ext cx="2228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Pumping ports, venting, He cond.</a:t>
            </a:r>
            <a:endParaRPr lang="en-GB" sz="12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322912" y="2276872"/>
            <a:ext cx="113184" cy="216024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26022" y="1916832"/>
            <a:ext cx="1282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Double Viton seal</a:t>
            </a:r>
            <a:endParaRPr lang="en-GB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535826" y="1754720"/>
            <a:ext cx="113184" cy="216024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03173" y="1477721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/>
              <a:t>Helicoflex</a:t>
            </a:r>
            <a:r>
              <a:rPr lang="en-GB" sz="1200" dirty="0" smtClean="0">
                <a:latin typeface="Calibri"/>
              </a:rPr>
              <a:t>®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380312" y="1464950"/>
            <a:ext cx="1172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CF + Cu gasket</a:t>
            </a:r>
          </a:p>
          <a:p>
            <a:r>
              <a:rPr lang="en-GB" sz="1200" dirty="0" smtClean="0"/>
              <a:t>Pressure gauges</a:t>
            </a:r>
            <a:endParaRPr lang="en-GB" sz="12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301741" y="4262988"/>
            <a:ext cx="113184" cy="216024"/>
          </a:xfrm>
          <a:prstGeom prst="straightConnector1">
            <a:avLst/>
          </a:prstGeom>
          <a:ln w="1905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49834" y="4005064"/>
            <a:ext cx="565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Valves</a:t>
            </a:r>
            <a:endParaRPr lang="en-GB" sz="12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004048" y="4549090"/>
            <a:ext cx="3960440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2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1" y="1219200"/>
            <a:ext cx="5419327" cy="4937760"/>
          </a:xfrm>
        </p:spPr>
        <p:txBody>
          <a:bodyPr>
            <a:normAutofit/>
          </a:bodyPr>
          <a:lstStyle/>
          <a:p>
            <a:pPr lvl="1"/>
            <a:r>
              <a:rPr lang="en-GB" dirty="0" err="1" smtClean="0"/>
              <a:t>GHe</a:t>
            </a:r>
            <a:r>
              <a:rPr lang="en-GB" dirty="0" smtClean="0"/>
              <a:t> 50-75K Circuits : Thermal Shield</a:t>
            </a:r>
          </a:p>
          <a:p>
            <a:pPr lvl="2"/>
            <a:r>
              <a:rPr lang="en-GB" dirty="0" smtClean="0"/>
              <a:t>13 bar nominal</a:t>
            </a:r>
          </a:p>
          <a:p>
            <a:pPr lvl="2"/>
            <a:r>
              <a:rPr lang="en-GB" dirty="0" smtClean="0"/>
              <a:t>CF + Cu gasket interfaces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r>
              <a:rPr lang="en-GB" dirty="0" err="1" smtClean="0"/>
              <a:t>LHe</a:t>
            </a:r>
            <a:r>
              <a:rPr lang="en-GB" dirty="0" smtClean="0"/>
              <a:t> – </a:t>
            </a:r>
            <a:r>
              <a:rPr lang="en-GB" dirty="0" err="1" smtClean="0"/>
              <a:t>Ghe</a:t>
            </a:r>
            <a:r>
              <a:rPr lang="en-GB" dirty="0" smtClean="0"/>
              <a:t> 4.5K</a:t>
            </a:r>
          </a:p>
          <a:p>
            <a:pPr lvl="2"/>
            <a:r>
              <a:rPr lang="en-GB" dirty="0" smtClean="0"/>
              <a:t>1.3 bar nominal</a:t>
            </a:r>
          </a:p>
          <a:p>
            <a:pPr lvl="2"/>
            <a:r>
              <a:rPr lang="en-GB" dirty="0" smtClean="0"/>
              <a:t>150 l of liquid Helium</a:t>
            </a:r>
          </a:p>
          <a:p>
            <a:pPr lvl="1"/>
            <a:r>
              <a:rPr lang="en-GB" dirty="0" smtClean="0"/>
              <a:t>No valves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Cryogenics : 50-75 K </a:t>
            </a:r>
            <a:r>
              <a:rPr lang="en-GB" dirty="0" smtClean="0"/>
              <a:t>/ 4.5K circuits</a:t>
            </a:r>
            <a:endParaRPr lang="en-GB" dirty="0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2627-F645-4CC2-8585-FFB08EE4B806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7170" name="Picture 2" descr="G:\Projects\HIE-ISOLDE-CRYOMOD\Cryomudule Hie Isolde Complet - Coupe frontale AV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t="2778" r="20984" b="28750"/>
          <a:stretch/>
        </p:blipFill>
        <p:spPr bwMode="auto">
          <a:xfrm>
            <a:off x="4788024" y="1973535"/>
            <a:ext cx="4219575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88024" y="1973535"/>
            <a:ext cx="4219575" cy="469582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183" name="Group 7182"/>
          <p:cNvGrpSpPr/>
          <p:nvPr/>
        </p:nvGrpSpPr>
        <p:grpSpPr>
          <a:xfrm>
            <a:off x="5051296" y="1757511"/>
            <a:ext cx="3710940" cy="4354036"/>
            <a:chOff x="4907280" y="1124744"/>
            <a:chExt cx="3710940" cy="4354036"/>
          </a:xfrm>
        </p:grpSpPr>
        <p:cxnSp>
          <p:nvCxnSpPr>
            <p:cNvPr id="18" name="Straight Connector 17"/>
            <p:cNvCxnSpPr/>
            <p:nvPr/>
          </p:nvCxnSpPr>
          <p:spPr>
            <a:xfrm flipV="1">
              <a:off x="7668344" y="1700808"/>
              <a:ext cx="0" cy="8640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7524328" y="1700808"/>
              <a:ext cx="0" cy="8640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81" name="Group 7180"/>
            <p:cNvGrpSpPr/>
            <p:nvPr/>
          </p:nvGrpSpPr>
          <p:grpSpPr>
            <a:xfrm>
              <a:off x="4907280" y="1124744"/>
              <a:ext cx="3710940" cy="4354036"/>
              <a:chOff x="4907280" y="1124744"/>
              <a:chExt cx="3710940" cy="4354036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4907280" y="2247900"/>
                <a:ext cx="3710940" cy="3230880"/>
              </a:xfrm>
              <a:custGeom>
                <a:avLst/>
                <a:gdLst>
                  <a:gd name="connsiteX0" fmla="*/ 1554480 w 3710940"/>
                  <a:gd name="connsiteY0" fmla="*/ 15240 h 3230880"/>
                  <a:gd name="connsiteX1" fmla="*/ 1493520 w 3710940"/>
                  <a:gd name="connsiteY1" fmla="*/ 7620 h 3230880"/>
                  <a:gd name="connsiteX2" fmla="*/ 1493520 w 3710940"/>
                  <a:gd name="connsiteY2" fmla="*/ 327660 h 3230880"/>
                  <a:gd name="connsiteX3" fmla="*/ 0 w 3710940"/>
                  <a:gd name="connsiteY3" fmla="*/ 327660 h 3230880"/>
                  <a:gd name="connsiteX4" fmla="*/ 7620 w 3710940"/>
                  <a:gd name="connsiteY4" fmla="*/ 3215640 h 3230880"/>
                  <a:gd name="connsiteX5" fmla="*/ 3710940 w 3710940"/>
                  <a:gd name="connsiteY5" fmla="*/ 3230880 h 3230880"/>
                  <a:gd name="connsiteX6" fmla="*/ 3710940 w 3710940"/>
                  <a:gd name="connsiteY6" fmla="*/ 350520 h 3230880"/>
                  <a:gd name="connsiteX7" fmla="*/ 2209800 w 3710940"/>
                  <a:gd name="connsiteY7" fmla="*/ 335280 h 3230880"/>
                  <a:gd name="connsiteX8" fmla="*/ 2209800 w 3710940"/>
                  <a:gd name="connsiteY8" fmla="*/ 0 h 3230880"/>
                  <a:gd name="connsiteX9" fmla="*/ 2156460 w 3710940"/>
                  <a:gd name="connsiteY9" fmla="*/ 0 h 3230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10940" h="3230880">
                    <a:moveTo>
                      <a:pt x="1554480" y="15240"/>
                    </a:moveTo>
                    <a:lnTo>
                      <a:pt x="1493520" y="7620"/>
                    </a:lnTo>
                    <a:lnTo>
                      <a:pt x="1493520" y="327660"/>
                    </a:lnTo>
                    <a:lnTo>
                      <a:pt x="0" y="327660"/>
                    </a:lnTo>
                    <a:lnTo>
                      <a:pt x="7620" y="3215640"/>
                    </a:lnTo>
                    <a:lnTo>
                      <a:pt x="3710940" y="3230880"/>
                    </a:lnTo>
                    <a:lnTo>
                      <a:pt x="3710940" y="350520"/>
                    </a:lnTo>
                    <a:lnTo>
                      <a:pt x="2209800" y="335280"/>
                    </a:lnTo>
                    <a:lnTo>
                      <a:pt x="2209800" y="0"/>
                    </a:lnTo>
                    <a:lnTo>
                      <a:pt x="2156460" y="0"/>
                    </a:lnTo>
                  </a:path>
                </a:pathLst>
              </a:cu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 flipV="1">
                <a:off x="7519332" y="1124744"/>
                <a:ext cx="0" cy="504056"/>
              </a:xfrm>
              <a:prstGeom prst="line">
                <a:avLst/>
              </a:prstGeom>
              <a:ln w="28575">
                <a:solidFill>
                  <a:srgbClr val="7030A0"/>
                </a:solidFill>
                <a:headEnd type="triangl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7668344" y="1124744"/>
                <a:ext cx="3388" cy="504056"/>
              </a:xfrm>
              <a:prstGeom prst="line">
                <a:avLst/>
              </a:prstGeom>
              <a:ln w="28575">
                <a:solidFill>
                  <a:srgbClr val="7030A0"/>
                </a:solidFill>
                <a:headEnd type="triangl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Oval 27"/>
          <p:cNvSpPr/>
          <p:nvPr/>
        </p:nvSpPr>
        <p:spPr>
          <a:xfrm>
            <a:off x="9367961" y="1659815"/>
            <a:ext cx="72008" cy="72008"/>
          </a:xfrm>
          <a:prstGeom prst="ellipse">
            <a:avLst/>
          </a:prstGeom>
          <a:solidFill>
            <a:srgbClr val="B889DB"/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5148065" y="2492896"/>
            <a:ext cx="3528392" cy="1080120"/>
            <a:chOff x="5148065" y="2492896"/>
            <a:chExt cx="3528392" cy="1080120"/>
          </a:xfrm>
        </p:grpSpPr>
        <p:sp>
          <p:nvSpPr>
            <p:cNvPr id="5" name="Rectangle 4"/>
            <p:cNvSpPr/>
            <p:nvPr/>
          </p:nvSpPr>
          <p:spPr>
            <a:xfrm>
              <a:off x="6579840" y="2492896"/>
              <a:ext cx="635471" cy="850456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148065" y="3343352"/>
              <a:ext cx="3528392" cy="229664"/>
            </a:xfrm>
            <a:prstGeom prst="rect">
              <a:avLst/>
            </a:prstGeom>
            <a:solidFill>
              <a:srgbClr val="00B0F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148064" y="3573016"/>
            <a:ext cx="3528392" cy="2191990"/>
            <a:chOff x="5148064" y="3573016"/>
            <a:chExt cx="3528392" cy="2191990"/>
          </a:xfrm>
          <a:solidFill>
            <a:srgbClr val="00B0F0"/>
          </a:solidFill>
        </p:grpSpPr>
        <p:sp>
          <p:nvSpPr>
            <p:cNvPr id="17" name="Rounded Rectangle 16"/>
            <p:cNvSpPr/>
            <p:nvPr/>
          </p:nvSpPr>
          <p:spPr>
            <a:xfrm>
              <a:off x="5148064" y="3573016"/>
              <a:ext cx="3528392" cy="35238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300464" y="3925402"/>
              <a:ext cx="135632" cy="14478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876528" y="3925403"/>
              <a:ext cx="135632" cy="14478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444208" y="3925403"/>
              <a:ext cx="135632" cy="14478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820744" y="3925403"/>
              <a:ext cx="135632" cy="14478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8396808" y="3925403"/>
              <a:ext cx="135632" cy="14478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122319" y="3925402"/>
              <a:ext cx="185985" cy="137287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897811" y="5301208"/>
              <a:ext cx="626517" cy="46379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057314" y="1484784"/>
            <a:ext cx="3691150" cy="4248472"/>
            <a:chOff x="5057314" y="1484784"/>
            <a:chExt cx="3691150" cy="4248472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8748464" y="2333575"/>
              <a:ext cx="0" cy="3183657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8743468" y="1757511"/>
              <a:ext cx="0" cy="504056"/>
            </a:xfrm>
            <a:prstGeom prst="line">
              <a:avLst/>
            </a:prstGeom>
            <a:ln w="28575">
              <a:solidFill>
                <a:srgbClr val="002060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944876" y="2060848"/>
              <a:ext cx="0" cy="86409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6800860" y="2060848"/>
              <a:ext cx="0" cy="144016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6795864" y="1484784"/>
              <a:ext cx="0" cy="504056"/>
            </a:xfrm>
            <a:prstGeom prst="line">
              <a:avLst/>
            </a:prstGeom>
            <a:ln w="28575">
              <a:solidFill>
                <a:srgbClr val="002060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944876" y="1484784"/>
              <a:ext cx="3388" cy="504056"/>
            </a:xfrm>
            <a:prstGeom prst="line">
              <a:avLst/>
            </a:prstGeom>
            <a:ln w="28575">
              <a:solidFill>
                <a:srgbClr val="002060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7092280" y="2060848"/>
              <a:ext cx="0" cy="86409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7087284" y="1484784"/>
              <a:ext cx="0" cy="504056"/>
            </a:xfrm>
            <a:prstGeom prst="line">
              <a:avLst/>
            </a:prstGeom>
            <a:ln w="28575">
              <a:solidFill>
                <a:srgbClr val="002060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364088" y="3501008"/>
              <a:ext cx="3096344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5364088" y="3501008"/>
              <a:ext cx="0" cy="144016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5974105" y="3501008"/>
              <a:ext cx="0" cy="144016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6516216" y="3501008"/>
              <a:ext cx="0" cy="144016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7884368" y="3501008"/>
              <a:ext cx="0" cy="144016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8460432" y="3501008"/>
              <a:ext cx="0" cy="144016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7236296" y="3501008"/>
              <a:ext cx="0" cy="223224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5057314" y="3413694"/>
              <a:ext cx="0" cy="210353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5057314" y="3413694"/>
              <a:ext cx="288032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5057314" y="5517232"/>
              <a:ext cx="3686154" cy="1"/>
            </a:xfrm>
            <a:prstGeom prst="line">
              <a:avLst/>
            </a:prstGeom>
            <a:ln w="28575">
              <a:solidFill>
                <a:srgbClr val="00206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Oval 49"/>
          <p:cNvSpPr/>
          <p:nvPr/>
        </p:nvSpPr>
        <p:spPr>
          <a:xfrm>
            <a:off x="9252520" y="2420888"/>
            <a:ext cx="144016" cy="14401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9"/>
          <a:stretch/>
        </p:blipFill>
        <p:spPr bwMode="auto">
          <a:xfrm>
            <a:off x="971600" y="2891439"/>
            <a:ext cx="2376264" cy="276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Oval 51"/>
          <p:cNvSpPr/>
          <p:nvPr/>
        </p:nvSpPr>
        <p:spPr>
          <a:xfrm>
            <a:off x="9520361" y="3043839"/>
            <a:ext cx="72008" cy="72008"/>
          </a:xfrm>
          <a:prstGeom prst="ellipse">
            <a:avLst/>
          </a:prstGeom>
          <a:solidFill>
            <a:srgbClr val="B889DB"/>
          </a:solidFill>
          <a:ln>
            <a:solidFill>
              <a:srgbClr val="893B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674" name="Picture 2" descr="G:\Projects\HIE-ISOLDE-CRYOMOD\Pictures\Cryomudule Hie Isolde Complet - Coupe ISO 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0" t="7083" r="28270" b="52735"/>
          <a:stretch/>
        </p:blipFill>
        <p:spPr bwMode="auto">
          <a:xfrm>
            <a:off x="395536" y="1295449"/>
            <a:ext cx="3916340" cy="32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81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9011 0.09213 L -0.18924 0.22223 L -0.23264 0.21991 L -0.23264 0.17107 L -0.31355 0.17107 L -0.31355 0.21875 L -0.47674 0.21991 L -0.47518 0.64005 L -0.06771 0.64213 L -0.06928 0.22107 L -0.17344 0.21991 L -0.17344 0.09445 " pathEditMode="relative" ptsTypes="AAAAAAAAAAAA">
                                      <p:cBhvr>
                                        <p:cTn id="6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73039 -0.01527 L -0.73455 0.05973 L -0.69289 0.09306 L -0.69393 0.15556 L -0.73143 0.13195 L -0.73455 0.19167 L -0.74184 0.20834 L -0.71268 0.23612 L -0.72101 0.26667 L -0.75747 0.26806 L -0.79914 0.25417 L -0.83455 0.2625 L -0.82934 0.30139 L -0.81789 0.32917 L -0.82726 0.3375 L -0.84289 0.34306 L -0.69809 0.22362 L -0.71164 0.1875 L -0.83143 0.26945 L -0.82622 0.21667 L -0.70018 0.11667 L -0.70955 0.07084 L -0.83559 0.16528 L -0.83247 0.14167 L -0.90955 0.12639 L -0.90747 0.19445 L -0.86789 0.23056 L -0.86789 0.29167 L -0.9033 0.26667 L -0.90955 0.32917 L -0.89497 0.28334 L -0.76997 0.19306 L -0.76476 0.14028 L -0.8908 0.21945 L -0.88872 0.16945 L -0.80226 0.10139 L -0.76372 0.04862 L -0.77518 0.025 L -0.90122 0.11112 L -0.90122 0.06389 " pathEditMode="relative" ptsTypes="AAAAAAAAAAAAAAAAAAAAAAAAAAAAAAAAAAAAAAAA">
                                      <p:cBhvr>
                                        <p:cTn id="8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33 -0.02428 L -0.06233 0.44136 L -0.46528 0.44021 L -0.46528 0.13486 L -0.43507 0.13625 L -0.38559 0.19686 L -0.34097 0.16841 L -0.28663 0.19825 L -0.26233 0.15938 L -0.19045 0.20079 L -0.24879 0.12839 L -0.26528 0.11034 L -0.24688 0.08582 L -0.26042 0.06246 L -0.26042 -0.06176 " pathEditMode="relative" ptsTypes="AAAAAAAAAAAAAAA">
                                      <p:cBhvr>
                                        <p:cTn id="16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0" grpId="0" animBg="1"/>
      <p:bldP spid="5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85095"/>
            <a:ext cx="6191703" cy="4272905"/>
            <a:chOff x="0" y="2585095"/>
            <a:chExt cx="6191703" cy="4272905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85095"/>
              <a:ext cx="6191703" cy="4272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779912" y="4077072"/>
              <a:ext cx="1584176" cy="13681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Isolde</a:t>
            </a:r>
            <a:r>
              <a:rPr lang="en-GB" dirty="0" smtClean="0"/>
              <a:t> : B170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291855" y="1628800"/>
            <a:ext cx="5852145" cy="4386189"/>
            <a:chOff x="3291855" y="1628800"/>
            <a:chExt cx="5852145" cy="4386189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855" y="1628800"/>
              <a:ext cx="5852145" cy="4386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3563888" y="3212976"/>
              <a:ext cx="1584176" cy="13681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5651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Cryogenics : procedure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970784" cy="5234136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Initial status</a:t>
            </a:r>
          </a:p>
          <a:p>
            <a:pPr lvl="1"/>
            <a:r>
              <a:rPr lang="en-GB" dirty="0" smtClean="0"/>
              <a:t>300K structures</a:t>
            </a:r>
          </a:p>
          <a:p>
            <a:pPr lvl="1"/>
            <a:r>
              <a:rPr lang="en-GB" dirty="0" smtClean="0"/>
              <a:t>1.10-6 mbar vacuum</a:t>
            </a:r>
          </a:p>
          <a:p>
            <a:r>
              <a:rPr lang="en-GB" dirty="0" smtClean="0"/>
              <a:t>Shield cool down</a:t>
            </a:r>
          </a:p>
          <a:p>
            <a:pPr lvl="1"/>
            <a:r>
              <a:rPr lang="en-GB" dirty="0" smtClean="0"/>
              <a:t>13 bar</a:t>
            </a:r>
          </a:p>
          <a:p>
            <a:pPr lvl="1"/>
            <a:r>
              <a:rPr lang="en-GB" dirty="0" smtClean="0"/>
              <a:t>Mix of 300K and 50K </a:t>
            </a:r>
            <a:r>
              <a:rPr lang="en-GB" dirty="0" err="1" smtClean="0"/>
              <a:t>GHe</a:t>
            </a:r>
            <a:endParaRPr lang="en-GB" dirty="0" smtClean="0"/>
          </a:p>
          <a:p>
            <a:r>
              <a:rPr lang="en-GB" dirty="0" smtClean="0"/>
              <a:t>Reservoir + frame cool down</a:t>
            </a:r>
          </a:p>
          <a:p>
            <a:pPr lvl="1"/>
            <a:r>
              <a:rPr lang="en-GB" dirty="0" smtClean="0"/>
              <a:t>2.5 bar</a:t>
            </a:r>
          </a:p>
          <a:p>
            <a:pPr lvl="1"/>
            <a:r>
              <a:rPr lang="en-GB" dirty="0" smtClean="0"/>
              <a:t>4.5K Helium</a:t>
            </a:r>
          </a:p>
          <a:p>
            <a:r>
              <a:rPr lang="en-GB" dirty="0" smtClean="0"/>
              <a:t>Cavities + solenoid cool down</a:t>
            </a:r>
          </a:p>
          <a:p>
            <a:pPr lvl="1"/>
            <a:r>
              <a:rPr lang="en-GB" dirty="0" smtClean="0"/>
              <a:t>2.5 bar</a:t>
            </a:r>
          </a:p>
          <a:p>
            <a:pPr lvl="1"/>
            <a:r>
              <a:rPr lang="en-GB" dirty="0" smtClean="0"/>
              <a:t>4.5K Helium</a:t>
            </a:r>
          </a:p>
          <a:p>
            <a:r>
              <a:rPr lang="en-GB" dirty="0" smtClean="0"/>
              <a:t>Steady-state</a:t>
            </a:r>
          </a:p>
          <a:p>
            <a:pPr lvl="1"/>
            <a:r>
              <a:rPr lang="en-GB" dirty="0" smtClean="0"/>
              <a:t>Thermal shield circuit : 13barg, 50-75K</a:t>
            </a:r>
          </a:p>
          <a:p>
            <a:pPr lvl="1"/>
            <a:r>
              <a:rPr lang="en-GB" dirty="0" smtClean="0"/>
              <a:t>Cold mass circuits: 1.3 </a:t>
            </a:r>
            <a:r>
              <a:rPr lang="en-GB" dirty="0" err="1" smtClean="0"/>
              <a:t>barg</a:t>
            </a:r>
            <a:r>
              <a:rPr lang="en-GB" dirty="0" smtClean="0"/>
              <a:t>, 4.5K</a:t>
            </a:r>
          </a:p>
          <a:p>
            <a:r>
              <a:rPr lang="en-GB" dirty="0" smtClean="0"/>
              <a:t>Cavities + solenoid warm-up</a:t>
            </a:r>
          </a:p>
          <a:p>
            <a:pPr lvl="1"/>
            <a:r>
              <a:rPr lang="en-GB" dirty="0" smtClean="0"/>
              <a:t>In series with 50-75K circuit</a:t>
            </a:r>
          </a:p>
          <a:p>
            <a:pPr lvl="1"/>
            <a:r>
              <a:rPr lang="en-GB" dirty="0" smtClean="0"/>
              <a:t>1.3 </a:t>
            </a:r>
            <a:r>
              <a:rPr lang="en-GB" dirty="0" err="1" smtClean="0"/>
              <a:t>barg</a:t>
            </a:r>
            <a:endParaRPr lang="en-GB" dirty="0" smtClean="0"/>
          </a:p>
          <a:p>
            <a:r>
              <a:rPr lang="en-GB" dirty="0" smtClean="0"/>
              <a:t>Total warm-up</a:t>
            </a:r>
          </a:p>
          <a:p>
            <a:pPr lvl="1"/>
            <a:r>
              <a:rPr lang="en-GB" dirty="0" smtClean="0"/>
              <a:t>In series with 50-75K circuit</a:t>
            </a:r>
          </a:p>
          <a:p>
            <a:pPr lvl="1"/>
            <a:r>
              <a:rPr lang="en-GB" dirty="0" smtClean="0"/>
              <a:t>1.3 </a:t>
            </a:r>
            <a:r>
              <a:rPr lang="en-GB" dirty="0" err="1" smtClean="0"/>
              <a:t>barg</a:t>
            </a:r>
            <a:endParaRPr lang="en-GB" dirty="0"/>
          </a:p>
        </p:txBody>
      </p:sp>
      <p:grpSp>
        <p:nvGrpSpPr>
          <p:cNvPr id="112" name="Group 111"/>
          <p:cNvGrpSpPr/>
          <p:nvPr/>
        </p:nvGrpSpPr>
        <p:grpSpPr>
          <a:xfrm>
            <a:off x="8028384" y="5427220"/>
            <a:ext cx="1075046" cy="954107"/>
            <a:chOff x="3203848" y="5427221"/>
            <a:chExt cx="1075046" cy="954107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203848" y="5589240"/>
              <a:ext cx="504056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3203848" y="6021288"/>
              <a:ext cx="504056" cy="0"/>
            </a:xfrm>
            <a:prstGeom prst="line">
              <a:avLst/>
            </a:prstGeom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203848" y="6237312"/>
              <a:ext cx="504056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707904" y="5427221"/>
              <a:ext cx="57099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4.5K</a:t>
              </a:r>
            </a:p>
            <a:p>
              <a:r>
                <a:rPr lang="en-GB" sz="1400" dirty="0" smtClean="0"/>
                <a:t>20K</a:t>
              </a:r>
            </a:p>
            <a:p>
              <a:r>
                <a:rPr lang="en-GB" sz="1400" dirty="0" smtClean="0"/>
                <a:t>75K</a:t>
              </a:r>
            </a:p>
            <a:p>
              <a:r>
                <a:rPr lang="en-GB" sz="1400" dirty="0" smtClean="0"/>
                <a:t>300K</a:t>
              </a:r>
              <a:endParaRPr lang="en-GB" sz="1400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3203848" y="5805264"/>
              <a:ext cx="504056" cy="0"/>
            </a:xfrm>
            <a:prstGeom prst="line">
              <a:avLst/>
            </a:prstGeom>
            <a:ln w="571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20</a:t>
            </a:fld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4499992" y="1628800"/>
            <a:ext cx="3816424" cy="3312368"/>
            <a:chOff x="4499992" y="1628800"/>
            <a:chExt cx="3816424" cy="3312368"/>
          </a:xfrm>
        </p:grpSpPr>
        <p:sp>
          <p:nvSpPr>
            <p:cNvPr id="23" name="Rectangle 22"/>
            <p:cNvSpPr/>
            <p:nvPr/>
          </p:nvSpPr>
          <p:spPr>
            <a:xfrm>
              <a:off x="4716016" y="1844824"/>
              <a:ext cx="3456384" cy="2736304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860032" y="1988840"/>
              <a:ext cx="3168352" cy="576064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60032" y="2863133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364088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868144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092280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668344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444208" y="3861048"/>
              <a:ext cx="576064" cy="57606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499992" y="1628800"/>
              <a:ext cx="3816424" cy="331236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60032" y="4066039"/>
              <a:ext cx="3240360" cy="26235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4499992" y="1628800"/>
            <a:ext cx="3816424" cy="3312368"/>
            <a:chOff x="4499992" y="1628800"/>
            <a:chExt cx="3816424" cy="3312368"/>
          </a:xfrm>
        </p:grpSpPr>
        <p:sp>
          <p:nvSpPr>
            <p:cNvPr id="115" name="Rectangle 114"/>
            <p:cNvSpPr/>
            <p:nvPr/>
          </p:nvSpPr>
          <p:spPr>
            <a:xfrm>
              <a:off x="4716016" y="1844824"/>
              <a:ext cx="3456384" cy="2736304"/>
            </a:xfrm>
            <a:prstGeom prst="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4860032" y="1988840"/>
              <a:ext cx="3168352" cy="576064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4860032" y="2863133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5364088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5868144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092280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7668344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444208" y="3861048"/>
              <a:ext cx="576064" cy="57606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499992" y="1628800"/>
              <a:ext cx="3816424" cy="331236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860032" y="4066039"/>
              <a:ext cx="3240360" cy="26235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499992" y="1628800"/>
            <a:ext cx="3816424" cy="3312368"/>
            <a:chOff x="4499992" y="1628800"/>
            <a:chExt cx="3816424" cy="3312368"/>
          </a:xfrm>
        </p:grpSpPr>
        <p:sp>
          <p:nvSpPr>
            <p:cNvPr id="137" name="Rectangle 136"/>
            <p:cNvSpPr/>
            <p:nvPr/>
          </p:nvSpPr>
          <p:spPr>
            <a:xfrm>
              <a:off x="4716016" y="1844824"/>
              <a:ext cx="3456384" cy="2736304"/>
            </a:xfrm>
            <a:prstGeom prst="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4860032" y="1988840"/>
              <a:ext cx="3168352" cy="576064"/>
            </a:xfrm>
            <a:prstGeom prst="round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860032" y="2863133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5364088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5868144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7092280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7668344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6444208" y="3861048"/>
              <a:ext cx="576064" cy="57606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4499992" y="1628800"/>
              <a:ext cx="3816424" cy="331236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4860032" y="4066039"/>
              <a:ext cx="3240360" cy="26235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4499992" y="1628800"/>
            <a:ext cx="3816424" cy="3312368"/>
            <a:chOff x="4499992" y="1628800"/>
            <a:chExt cx="3816424" cy="3312368"/>
          </a:xfrm>
        </p:grpSpPr>
        <p:sp>
          <p:nvSpPr>
            <p:cNvPr id="148" name="Rectangle 147"/>
            <p:cNvSpPr/>
            <p:nvPr/>
          </p:nvSpPr>
          <p:spPr>
            <a:xfrm>
              <a:off x="4716016" y="1844824"/>
              <a:ext cx="3456384" cy="2736304"/>
            </a:xfrm>
            <a:prstGeom prst="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Rounded Rectangle 148"/>
            <p:cNvSpPr/>
            <p:nvPr/>
          </p:nvSpPr>
          <p:spPr>
            <a:xfrm>
              <a:off x="4860032" y="1988840"/>
              <a:ext cx="3168352" cy="576064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860032" y="2863133"/>
              <a:ext cx="432048" cy="158417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5364088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868144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7092280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7668344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6444208" y="3861048"/>
              <a:ext cx="576064" cy="576064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4499992" y="1628800"/>
              <a:ext cx="3816424" cy="331236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4860032" y="4066039"/>
              <a:ext cx="3240360" cy="26235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4499992" y="1628800"/>
            <a:ext cx="3816424" cy="3312368"/>
            <a:chOff x="4499992" y="1628800"/>
            <a:chExt cx="3816424" cy="3312368"/>
          </a:xfrm>
        </p:grpSpPr>
        <p:sp>
          <p:nvSpPr>
            <p:cNvPr id="159" name="Rectangle 158"/>
            <p:cNvSpPr/>
            <p:nvPr/>
          </p:nvSpPr>
          <p:spPr>
            <a:xfrm>
              <a:off x="4716016" y="1844824"/>
              <a:ext cx="3456384" cy="2736304"/>
            </a:xfrm>
            <a:prstGeom prst="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4860032" y="1988840"/>
              <a:ext cx="3168352" cy="576064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60032" y="2863133"/>
              <a:ext cx="432048" cy="158417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364088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868144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7092280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7668344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444208" y="3861048"/>
              <a:ext cx="576064" cy="576064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4499992" y="1628800"/>
              <a:ext cx="3816424" cy="331236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860032" y="4066039"/>
              <a:ext cx="3240360" cy="26235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4499992" y="1628800"/>
            <a:ext cx="3816424" cy="3312368"/>
            <a:chOff x="4499992" y="1628800"/>
            <a:chExt cx="3816424" cy="3312368"/>
          </a:xfrm>
        </p:grpSpPr>
        <p:sp>
          <p:nvSpPr>
            <p:cNvPr id="170" name="Rectangle 169"/>
            <p:cNvSpPr/>
            <p:nvPr/>
          </p:nvSpPr>
          <p:spPr>
            <a:xfrm>
              <a:off x="4716016" y="1844824"/>
              <a:ext cx="3456384" cy="2736304"/>
            </a:xfrm>
            <a:prstGeom prst="rect">
              <a:avLst/>
            </a:prstGeom>
            <a:noFill/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4860032" y="1988840"/>
              <a:ext cx="3168352" cy="576064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4860032" y="2863133"/>
              <a:ext cx="432048" cy="1584176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64088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868144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7092280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7668344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444208" y="3861048"/>
              <a:ext cx="576064" cy="576064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499992" y="1628800"/>
              <a:ext cx="3816424" cy="331236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860032" y="4066039"/>
              <a:ext cx="3240360" cy="26235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4499992" y="1628800"/>
            <a:ext cx="3816424" cy="3312368"/>
            <a:chOff x="4499992" y="1628800"/>
            <a:chExt cx="3816424" cy="3312368"/>
          </a:xfrm>
        </p:grpSpPr>
        <p:sp>
          <p:nvSpPr>
            <p:cNvPr id="181" name="Rectangle 180"/>
            <p:cNvSpPr/>
            <p:nvPr/>
          </p:nvSpPr>
          <p:spPr>
            <a:xfrm>
              <a:off x="4716016" y="1844824"/>
              <a:ext cx="3456384" cy="2736304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Rounded Rectangle 181"/>
            <p:cNvSpPr/>
            <p:nvPr/>
          </p:nvSpPr>
          <p:spPr>
            <a:xfrm>
              <a:off x="4860032" y="1988840"/>
              <a:ext cx="3168352" cy="576064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4860032" y="2863133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364088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68144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7092280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7668344" y="2852936"/>
              <a:ext cx="432048" cy="158417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6444208" y="3861048"/>
              <a:ext cx="576064" cy="576064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499992" y="1628800"/>
              <a:ext cx="3816424" cy="3312368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860032" y="4066039"/>
              <a:ext cx="3240360" cy="26235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43072" y="2124492"/>
            <a:ext cx="3406058" cy="3099191"/>
            <a:chOff x="4943072" y="2124492"/>
            <a:chExt cx="3406058" cy="3099191"/>
          </a:xfrm>
        </p:grpSpPr>
        <p:sp>
          <p:nvSpPr>
            <p:cNvPr id="21" name="TextBox 20"/>
            <p:cNvSpPr txBox="1"/>
            <p:nvPr/>
          </p:nvSpPr>
          <p:spPr>
            <a:xfrm>
              <a:off x="7267872" y="4946684"/>
              <a:ext cx="1081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Vacuum vessel</a:t>
              </a:r>
              <a:endParaRPr lang="en-GB" sz="12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127715" y="4581128"/>
              <a:ext cx="11063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Thermal shield</a:t>
              </a:r>
              <a:endParaRPr lang="en-GB" sz="1200" dirty="0"/>
            </a:p>
          </p:txBody>
        </p:sp>
        <p:sp>
          <p:nvSpPr>
            <p:cNvPr id="105" name="TextBox 104"/>
            <p:cNvSpPr txBox="1"/>
            <p:nvPr/>
          </p:nvSpPr>
          <p:spPr>
            <a:xfrm rot="16200000">
              <a:off x="7569700" y="3474372"/>
              <a:ext cx="640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Cav. #1</a:t>
              </a:r>
              <a:endParaRPr lang="en-GB" sz="1200" dirty="0"/>
            </a:p>
          </p:txBody>
        </p:sp>
        <p:sp>
          <p:nvSpPr>
            <p:cNvPr id="106" name="TextBox 105"/>
            <p:cNvSpPr txBox="1"/>
            <p:nvPr/>
          </p:nvSpPr>
          <p:spPr>
            <a:xfrm rot="16200000">
              <a:off x="6982604" y="3474372"/>
              <a:ext cx="640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Cav. #2</a:t>
              </a:r>
              <a:endParaRPr lang="en-GB" sz="1200" dirty="0"/>
            </a:p>
          </p:txBody>
        </p:sp>
        <p:sp>
          <p:nvSpPr>
            <p:cNvPr id="107" name="TextBox 106"/>
            <p:cNvSpPr txBox="1"/>
            <p:nvPr/>
          </p:nvSpPr>
          <p:spPr>
            <a:xfrm rot="16200000">
              <a:off x="5758468" y="3466669"/>
              <a:ext cx="640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Cav. #3</a:t>
              </a:r>
              <a:endParaRPr lang="en-GB" sz="1200" dirty="0"/>
            </a:p>
          </p:txBody>
        </p:sp>
        <p:sp>
          <p:nvSpPr>
            <p:cNvPr id="108" name="TextBox 107"/>
            <p:cNvSpPr txBox="1"/>
            <p:nvPr/>
          </p:nvSpPr>
          <p:spPr>
            <a:xfrm rot="16200000">
              <a:off x="5254412" y="3466669"/>
              <a:ext cx="640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Cav. #4</a:t>
              </a:r>
              <a:endParaRPr lang="en-GB" sz="1200" dirty="0"/>
            </a:p>
          </p:txBody>
        </p:sp>
        <p:sp>
          <p:nvSpPr>
            <p:cNvPr id="109" name="TextBox 108"/>
            <p:cNvSpPr txBox="1"/>
            <p:nvPr/>
          </p:nvSpPr>
          <p:spPr>
            <a:xfrm rot="16200000">
              <a:off x="4761388" y="3466669"/>
              <a:ext cx="640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Cav. #5</a:t>
              </a:r>
              <a:endParaRPr lang="en-GB" sz="1200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156176" y="2124492"/>
              <a:ext cx="793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Reservoir</a:t>
              </a:r>
              <a:endParaRPr lang="en-GB" sz="1200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372200" y="3800073"/>
              <a:ext cx="721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Solenoid</a:t>
              </a:r>
              <a:endParaRPr lang="en-GB" sz="120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156176" y="4051393"/>
              <a:ext cx="5757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Frame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6004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Cryogenics : </a:t>
            </a:r>
            <a:r>
              <a:rPr lang="en-GB" dirty="0" smtClean="0"/>
              <a:t>figures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21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579296" cy="2126968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Pressure-Temperature table status</a:t>
            </a:r>
          </a:p>
          <a:p>
            <a:pPr lvl="2"/>
            <a:r>
              <a:rPr lang="en-GB" b="1" dirty="0" smtClean="0"/>
              <a:t>Done</a:t>
            </a:r>
            <a:r>
              <a:rPr lang="en-GB" dirty="0" smtClean="0"/>
              <a:t>: identification of P&amp;T values in all circuits for each step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"/>
          </p:nvPr>
        </p:nvSpPr>
        <p:spPr>
          <a:xfrm>
            <a:off x="0" y="2204864"/>
            <a:ext cx="3415939" cy="3960440"/>
          </a:xfrm>
        </p:spPr>
        <p:txBody>
          <a:bodyPr>
            <a:normAutofit fontScale="92500"/>
          </a:bodyPr>
          <a:lstStyle/>
          <a:p>
            <a:pPr lvl="1"/>
            <a:r>
              <a:rPr lang="en-GB" dirty="0" smtClean="0"/>
              <a:t>400W static @50-75K</a:t>
            </a:r>
          </a:p>
          <a:p>
            <a:pPr lvl="2"/>
            <a:r>
              <a:rPr lang="en-GB" dirty="0" smtClean="0"/>
              <a:t>300W from radiation</a:t>
            </a:r>
          </a:p>
          <a:p>
            <a:pPr lvl="2"/>
            <a:r>
              <a:rPr lang="en-GB" dirty="0" smtClean="0"/>
              <a:t>100W from </a:t>
            </a:r>
            <a:r>
              <a:rPr lang="en-GB" dirty="0" err="1" smtClean="0"/>
              <a:t>thermalizations</a:t>
            </a:r>
            <a:endParaRPr lang="en-GB" dirty="0" smtClean="0"/>
          </a:p>
          <a:p>
            <a:pPr lvl="1"/>
            <a:r>
              <a:rPr lang="en-GB" dirty="0" smtClean="0"/>
              <a:t>15W static @4.5K</a:t>
            </a:r>
          </a:p>
          <a:p>
            <a:pPr lvl="2"/>
            <a:r>
              <a:rPr lang="en-GB" dirty="0" err="1" smtClean="0"/>
              <a:t>Cryo</a:t>
            </a:r>
            <a:r>
              <a:rPr lang="en-GB" dirty="0" smtClean="0"/>
              <a:t> supplies : 6W (x2)</a:t>
            </a:r>
          </a:p>
          <a:p>
            <a:pPr lvl="2"/>
            <a:r>
              <a:rPr lang="en-GB" dirty="0" smtClean="0"/>
              <a:t>He vessel : 6W</a:t>
            </a:r>
          </a:p>
          <a:p>
            <a:pPr lvl="1"/>
            <a:r>
              <a:rPr lang="en-GB" dirty="0" smtClean="0"/>
              <a:t>65W </a:t>
            </a:r>
            <a:r>
              <a:rPr lang="en-GB" dirty="0" err="1" smtClean="0"/>
              <a:t>static+dyn</a:t>
            </a:r>
            <a:r>
              <a:rPr lang="en-GB" dirty="0" smtClean="0"/>
              <a:t>. @4.5K</a:t>
            </a:r>
          </a:p>
          <a:p>
            <a:pPr lvl="2"/>
            <a:r>
              <a:rPr lang="en-GB" dirty="0" smtClean="0"/>
              <a:t>10W / cavity</a:t>
            </a:r>
          </a:p>
          <a:p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" t="-1661" r="-319" b="205"/>
          <a:stretch/>
        </p:blipFill>
        <p:spPr bwMode="auto">
          <a:xfrm>
            <a:off x="3415939" y="2204864"/>
            <a:ext cx="5692565" cy="346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64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1" y="3881534"/>
            <a:ext cx="2213913" cy="228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45327"/>
            <a:ext cx="2090229" cy="215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Safety aspects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834880" cy="3026875"/>
          </a:xfrm>
        </p:spPr>
        <p:txBody>
          <a:bodyPr>
            <a:normAutofit/>
          </a:bodyPr>
          <a:lstStyle/>
          <a:p>
            <a:r>
              <a:rPr lang="en-GB" dirty="0" smtClean="0"/>
              <a:t>Norms </a:t>
            </a:r>
          </a:p>
          <a:p>
            <a:pPr lvl="1"/>
            <a:r>
              <a:rPr lang="en-GB" dirty="0"/>
              <a:t>European directive </a:t>
            </a:r>
            <a:r>
              <a:rPr lang="en-GB" dirty="0" smtClean="0"/>
              <a:t>97/23/EC</a:t>
            </a:r>
          </a:p>
          <a:p>
            <a:pPr lvl="1"/>
            <a:r>
              <a:rPr lang="en-GB" dirty="0" err="1" smtClean="0"/>
              <a:t>Cern</a:t>
            </a:r>
            <a:r>
              <a:rPr lang="en-GB" dirty="0" smtClean="0"/>
              <a:t> rule IS_47_E_6.6 </a:t>
            </a:r>
            <a:r>
              <a:rPr lang="en-GB" dirty="0" smtClean="0">
                <a:sym typeface="Wingdings" pitchFamily="2" charset="2"/>
              </a:rPr>
              <a:t> </a:t>
            </a:r>
            <a:r>
              <a:rPr lang="en-GB" dirty="0" smtClean="0"/>
              <a:t>2 devices</a:t>
            </a:r>
            <a:endParaRPr lang="en-GB" dirty="0"/>
          </a:p>
          <a:p>
            <a:pPr lvl="1"/>
            <a:r>
              <a:rPr lang="en-GB" dirty="0" smtClean="0"/>
              <a:t>Remote control via motorization</a:t>
            </a:r>
          </a:p>
          <a:p>
            <a:r>
              <a:rPr lang="en-GB" dirty="0" smtClean="0"/>
              <a:t>Calculations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22</a:t>
            </a:fld>
            <a:endParaRPr lang="en-GB"/>
          </a:p>
        </p:txBody>
      </p:sp>
      <p:grpSp>
        <p:nvGrpSpPr>
          <p:cNvPr id="19" name="Group 18"/>
          <p:cNvGrpSpPr/>
          <p:nvPr/>
        </p:nvGrpSpPr>
        <p:grpSpPr>
          <a:xfrm>
            <a:off x="5292080" y="116632"/>
            <a:ext cx="3683276" cy="4752528"/>
            <a:chOff x="5292080" y="116632"/>
            <a:chExt cx="3683276" cy="4752528"/>
          </a:xfrm>
        </p:grpSpPr>
        <p:grpSp>
          <p:nvGrpSpPr>
            <p:cNvPr id="47" name="Group 46"/>
            <p:cNvGrpSpPr/>
            <p:nvPr/>
          </p:nvGrpSpPr>
          <p:grpSpPr>
            <a:xfrm>
              <a:off x="5292080" y="188640"/>
              <a:ext cx="3683276" cy="4680520"/>
              <a:chOff x="5292080" y="188640"/>
              <a:chExt cx="3683276" cy="4680520"/>
            </a:xfrm>
          </p:grpSpPr>
          <p:pic>
            <p:nvPicPr>
              <p:cNvPr id="1027" name="Picture 3" descr="G:\Projects\HIE-ISOLDE-CRYOMOD\Cryomudule Hie Isolde Complet - Coupe frontale AV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B0B0B0"/>
                  </a:clrFrom>
                  <a:clrTo>
                    <a:srgbClr val="B0B0B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292080" y="548680"/>
                <a:ext cx="3496320" cy="3917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5292080" y="188640"/>
                <a:ext cx="3683276" cy="4680520"/>
              </a:xfrm>
              <a:prstGeom prst="rect">
                <a:avLst/>
              </a:prstGeom>
              <a:solidFill>
                <a:srgbClr val="FFFFFF">
                  <a:alpha val="4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5619750" y="971550"/>
                <a:ext cx="2914650" cy="2733675"/>
              </a:xfrm>
              <a:custGeom>
                <a:avLst/>
                <a:gdLst>
                  <a:gd name="connsiteX0" fmla="*/ 1209675 w 2914650"/>
                  <a:gd name="connsiteY0" fmla="*/ 0 h 2733675"/>
                  <a:gd name="connsiteX1" fmla="*/ 1209675 w 2914650"/>
                  <a:gd name="connsiteY1" fmla="*/ 719138 h 2733675"/>
                  <a:gd name="connsiteX2" fmla="*/ 0 w 2914650"/>
                  <a:gd name="connsiteY2" fmla="*/ 719138 h 2733675"/>
                  <a:gd name="connsiteX3" fmla="*/ 0 w 2914650"/>
                  <a:gd name="connsiteY3" fmla="*/ 1204913 h 2733675"/>
                  <a:gd name="connsiteX4" fmla="*/ 138113 w 2914650"/>
                  <a:gd name="connsiteY4" fmla="*/ 1204913 h 2733675"/>
                  <a:gd name="connsiteX5" fmla="*/ 138113 w 2914650"/>
                  <a:gd name="connsiteY5" fmla="*/ 2476500 h 2733675"/>
                  <a:gd name="connsiteX6" fmla="*/ 204788 w 2914650"/>
                  <a:gd name="connsiteY6" fmla="*/ 2476500 h 2733675"/>
                  <a:gd name="connsiteX7" fmla="*/ 204788 w 2914650"/>
                  <a:gd name="connsiteY7" fmla="*/ 1195388 h 2733675"/>
                  <a:gd name="connsiteX8" fmla="*/ 633413 w 2914650"/>
                  <a:gd name="connsiteY8" fmla="*/ 1195388 h 2733675"/>
                  <a:gd name="connsiteX9" fmla="*/ 633413 w 2914650"/>
                  <a:gd name="connsiteY9" fmla="*/ 2462213 h 2733675"/>
                  <a:gd name="connsiteX10" fmla="*/ 695325 w 2914650"/>
                  <a:gd name="connsiteY10" fmla="*/ 2462213 h 2733675"/>
                  <a:gd name="connsiteX11" fmla="*/ 695325 w 2914650"/>
                  <a:gd name="connsiteY11" fmla="*/ 1204913 h 2733675"/>
                  <a:gd name="connsiteX12" fmla="*/ 1109663 w 2914650"/>
                  <a:gd name="connsiteY12" fmla="*/ 1204913 h 2733675"/>
                  <a:gd name="connsiteX13" fmla="*/ 1109663 w 2914650"/>
                  <a:gd name="connsiteY13" fmla="*/ 2457450 h 2733675"/>
                  <a:gd name="connsiteX14" fmla="*/ 1171575 w 2914650"/>
                  <a:gd name="connsiteY14" fmla="*/ 2457450 h 2733675"/>
                  <a:gd name="connsiteX15" fmla="*/ 1171575 w 2914650"/>
                  <a:gd name="connsiteY15" fmla="*/ 1204913 h 2733675"/>
                  <a:gd name="connsiteX16" fmla="*/ 1609725 w 2914650"/>
                  <a:gd name="connsiteY16" fmla="*/ 1204913 h 2733675"/>
                  <a:gd name="connsiteX17" fmla="*/ 1609725 w 2914650"/>
                  <a:gd name="connsiteY17" fmla="*/ 2366963 h 2733675"/>
                  <a:gd name="connsiteX18" fmla="*/ 1433513 w 2914650"/>
                  <a:gd name="connsiteY18" fmla="*/ 2366963 h 2733675"/>
                  <a:gd name="connsiteX19" fmla="*/ 1433513 w 2914650"/>
                  <a:gd name="connsiteY19" fmla="*/ 2733675 h 2733675"/>
                  <a:gd name="connsiteX20" fmla="*/ 1943100 w 2914650"/>
                  <a:gd name="connsiteY20" fmla="*/ 2733675 h 2733675"/>
                  <a:gd name="connsiteX21" fmla="*/ 1943100 w 2914650"/>
                  <a:gd name="connsiteY21" fmla="*/ 2371725 h 2733675"/>
                  <a:gd name="connsiteX22" fmla="*/ 1766888 w 2914650"/>
                  <a:gd name="connsiteY22" fmla="*/ 2371725 h 2733675"/>
                  <a:gd name="connsiteX23" fmla="*/ 1766888 w 2914650"/>
                  <a:gd name="connsiteY23" fmla="*/ 1204913 h 2733675"/>
                  <a:gd name="connsiteX24" fmla="*/ 2205038 w 2914650"/>
                  <a:gd name="connsiteY24" fmla="*/ 1204913 h 2733675"/>
                  <a:gd name="connsiteX25" fmla="*/ 2205038 w 2914650"/>
                  <a:gd name="connsiteY25" fmla="*/ 2424113 h 2733675"/>
                  <a:gd name="connsiteX26" fmla="*/ 2290763 w 2914650"/>
                  <a:gd name="connsiteY26" fmla="*/ 2424113 h 2733675"/>
                  <a:gd name="connsiteX27" fmla="*/ 2290763 w 2914650"/>
                  <a:gd name="connsiteY27" fmla="*/ 1214438 h 2733675"/>
                  <a:gd name="connsiteX28" fmla="*/ 2695575 w 2914650"/>
                  <a:gd name="connsiteY28" fmla="*/ 1214438 h 2733675"/>
                  <a:gd name="connsiteX29" fmla="*/ 2695575 w 2914650"/>
                  <a:gd name="connsiteY29" fmla="*/ 2428875 h 2733675"/>
                  <a:gd name="connsiteX30" fmla="*/ 2786063 w 2914650"/>
                  <a:gd name="connsiteY30" fmla="*/ 2428875 h 2733675"/>
                  <a:gd name="connsiteX31" fmla="*/ 2786063 w 2914650"/>
                  <a:gd name="connsiteY31" fmla="*/ 1209675 h 2733675"/>
                  <a:gd name="connsiteX32" fmla="*/ 2914650 w 2914650"/>
                  <a:gd name="connsiteY32" fmla="*/ 1209675 h 2733675"/>
                  <a:gd name="connsiteX33" fmla="*/ 2914650 w 2914650"/>
                  <a:gd name="connsiteY33" fmla="*/ 733425 h 2733675"/>
                  <a:gd name="connsiteX34" fmla="*/ 1700213 w 2914650"/>
                  <a:gd name="connsiteY34" fmla="*/ 733425 h 2733675"/>
                  <a:gd name="connsiteX35" fmla="*/ 1700213 w 2914650"/>
                  <a:gd name="connsiteY35" fmla="*/ 14288 h 2733675"/>
                  <a:gd name="connsiteX36" fmla="*/ 1209675 w 2914650"/>
                  <a:gd name="connsiteY36" fmla="*/ 0 h 2733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914650" h="2733675">
                    <a:moveTo>
                      <a:pt x="1209675" y="0"/>
                    </a:moveTo>
                    <a:lnTo>
                      <a:pt x="1209675" y="719138"/>
                    </a:lnTo>
                    <a:lnTo>
                      <a:pt x="0" y="719138"/>
                    </a:lnTo>
                    <a:lnTo>
                      <a:pt x="0" y="1204913"/>
                    </a:lnTo>
                    <a:lnTo>
                      <a:pt x="138113" y="1204913"/>
                    </a:lnTo>
                    <a:lnTo>
                      <a:pt x="138113" y="2476500"/>
                    </a:lnTo>
                    <a:lnTo>
                      <a:pt x="204788" y="2476500"/>
                    </a:lnTo>
                    <a:lnTo>
                      <a:pt x="204788" y="1195388"/>
                    </a:lnTo>
                    <a:lnTo>
                      <a:pt x="633413" y="1195388"/>
                    </a:lnTo>
                    <a:lnTo>
                      <a:pt x="633413" y="2462213"/>
                    </a:lnTo>
                    <a:lnTo>
                      <a:pt x="695325" y="2462213"/>
                    </a:lnTo>
                    <a:lnTo>
                      <a:pt x="695325" y="1204913"/>
                    </a:lnTo>
                    <a:lnTo>
                      <a:pt x="1109663" y="1204913"/>
                    </a:lnTo>
                    <a:lnTo>
                      <a:pt x="1109663" y="2457450"/>
                    </a:lnTo>
                    <a:lnTo>
                      <a:pt x="1171575" y="2457450"/>
                    </a:lnTo>
                    <a:lnTo>
                      <a:pt x="1171575" y="1204913"/>
                    </a:lnTo>
                    <a:lnTo>
                      <a:pt x="1609725" y="1204913"/>
                    </a:lnTo>
                    <a:lnTo>
                      <a:pt x="1609725" y="2366963"/>
                    </a:lnTo>
                    <a:lnTo>
                      <a:pt x="1433513" y="2366963"/>
                    </a:lnTo>
                    <a:lnTo>
                      <a:pt x="1433513" y="2733675"/>
                    </a:lnTo>
                    <a:lnTo>
                      <a:pt x="1943100" y="2733675"/>
                    </a:lnTo>
                    <a:lnTo>
                      <a:pt x="1943100" y="2371725"/>
                    </a:lnTo>
                    <a:lnTo>
                      <a:pt x="1766888" y="2371725"/>
                    </a:lnTo>
                    <a:lnTo>
                      <a:pt x="1766888" y="1204913"/>
                    </a:lnTo>
                    <a:lnTo>
                      <a:pt x="2205038" y="1204913"/>
                    </a:lnTo>
                    <a:lnTo>
                      <a:pt x="2205038" y="2424113"/>
                    </a:lnTo>
                    <a:lnTo>
                      <a:pt x="2290763" y="2424113"/>
                    </a:lnTo>
                    <a:lnTo>
                      <a:pt x="2290763" y="1214438"/>
                    </a:lnTo>
                    <a:lnTo>
                      <a:pt x="2695575" y="1214438"/>
                    </a:lnTo>
                    <a:lnTo>
                      <a:pt x="2695575" y="2428875"/>
                    </a:lnTo>
                    <a:lnTo>
                      <a:pt x="2786063" y="2428875"/>
                    </a:lnTo>
                    <a:lnTo>
                      <a:pt x="2786063" y="1209675"/>
                    </a:lnTo>
                    <a:lnTo>
                      <a:pt x="2914650" y="1209675"/>
                    </a:lnTo>
                    <a:lnTo>
                      <a:pt x="2914650" y="733425"/>
                    </a:lnTo>
                    <a:lnTo>
                      <a:pt x="1700213" y="733425"/>
                    </a:lnTo>
                    <a:lnTo>
                      <a:pt x="1700213" y="14288"/>
                    </a:lnTo>
                    <a:lnTo>
                      <a:pt x="1209675" y="0"/>
                    </a:lnTo>
                    <a:close/>
                  </a:path>
                </a:pathLst>
              </a:custGeom>
              <a:solidFill>
                <a:srgbClr val="0070C0">
                  <a:alpha val="50000"/>
                </a:srgb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 rot="10800000">
                <a:off x="6363330" y="340104"/>
                <a:ext cx="322064" cy="281952"/>
                <a:chOff x="3995936" y="1772816"/>
                <a:chExt cx="493514" cy="432048"/>
              </a:xfrm>
            </p:grpSpPr>
            <p:sp>
              <p:nvSpPr>
                <p:cNvPr id="9" name="Isosceles Triangle 8"/>
                <p:cNvSpPr/>
                <p:nvPr/>
              </p:nvSpPr>
              <p:spPr>
                <a:xfrm>
                  <a:off x="3995936" y="1988840"/>
                  <a:ext cx="288032" cy="216024"/>
                </a:xfrm>
                <a:prstGeom prst="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Isosceles Triangle 11"/>
                <p:cNvSpPr/>
                <p:nvPr/>
              </p:nvSpPr>
              <p:spPr>
                <a:xfrm rot="10800000">
                  <a:off x="3995936" y="1772816"/>
                  <a:ext cx="288032" cy="216024"/>
                </a:xfrm>
                <a:prstGeom prst="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>
                  <a:off x="4146550" y="1879600"/>
                  <a:ext cx="342900" cy="120650"/>
                </a:xfrm>
                <a:custGeom>
                  <a:avLst/>
                  <a:gdLst>
                    <a:gd name="connsiteX0" fmla="*/ 0 w 342900"/>
                    <a:gd name="connsiteY0" fmla="*/ 101600 h 120650"/>
                    <a:gd name="connsiteX1" fmla="*/ 152400 w 342900"/>
                    <a:gd name="connsiteY1" fmla="*/ 0 h 120650"/>
                    <a:gd name="connsiteX2" fmla="*/ 190500 w 342900"/>
                    <a:gd name="connsiteY2" fmla="*/ 120650 h 120650"/>
                    <a:gd name="connsiteX3" fmla="*/ 247650 w 342900"/>
                    <a:gd name="connsiteY3" fmla="*/ 0 h 120650"/>
                    <a:gd name="connsiteX4" fmla="*/ 298450 w 342900"/>
                    <a:gd name="connsiteY4" fmla="*/ 120650 h 120650"/>
                    <a:gd name="connsiteX5" fmla="*/ 342900 w 342900"/>
                    <a:gd name="connsiteY5" fmla="*/ 6350 h 12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2900" h="120650">
                      <a:moveTo>
                        <a:pt x="0" y="101600"/>
                      </a:moveTo>
                      <a:lnTo>
                        <a:pt x="152400" y="0"/>
                      </a:lnTo>
                      <a:lnTo>
                        <a:pt x="190500" y="120650"/>
                      </a:lnTo>
                      <a:lnTo>
                        <a:pt x="247650" y="0"/>
                      </a:lnTo>
                      <a:lnTo>
                        <a:pt x="298450" y="120650"/>
                      </a:lnTo>
                      <a:lnTo>
                        <a:pt x="342900" y="635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 rot="10800000">
                <a:off x="6665550" y="332657"/>
                <a:ext cx="322064" cy="281952"/>
                <a:chOff x="3995936" y="1772816"/>
                <a:chExt cx="493514" cy="432048"/>
              </a:xfrm>
            </p:grpSpPr>
            <p:sp>
              <p:nvSpPr>
                <p:cNvPr id="16" name="Isosceles Triangle 15"/>
                <p:cNvSpPr/>
                <p:nvPr/>
              </p:nvSpPr>
              <p:spPr>
                <a:xfrm>
                  <a:off x="3995936" y="1988840"/>
                  <a:ext cx="288032" cy="216024"/>
                </a:xfrm>
                <a:prstGeom prst="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Isosceles Triangle 16"/>
                <p:cNvSpPr/>
                <p:nvPr/>
              </p:nvSpPr>
              <p:spPr>
                <a:xfrm rot="10800000">
                  <a:off x="3995936" y="1772816"/>
                  <a:ext cx="288032" cy="216024"/>
                </a:xfrm>
                <a:prstGeom prst="triangl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Freeform 17"/>
                <p:cNvSpPr/>
                <p:nvPr/>
              </p:nvSpPr>
              <p:spPr>
                <a:xfrm>
                  <a:off x="4146550" y="1879600"/>
                  <a:ext cx="342900" cy="120650"/>
                </a:xfrm>
                <a:custGeom>
                  <a:avLst/>
                  <a:gdLst>
                    <a:gd name="connsiteX0" fmla="*/ 0 w 342900"/>
                    <a:gd name="connsiteY0" fmla="*/ 101600 h 120650"/>
                    <a:gd name="connsiteX1" fmla="*/ 152400 w 342900"/>
                    <a:gd name="connsiteY1" fmla="*/ 0 h 120650"/>
                    <a:gd name="connsiteX2" fmla="*/ 190500 w 342900"/>
                    <a:gd name="connsiteY2" fmla="*/ 120650 h 120650"/>
                    <a:gd name="connsiteX3" fmla="*/ 247650 w 342900"/>
                    <a:gd name="connsiteY3" fmla="*/ 0 h 120650"/>
                    <a:gd name="connsiteX4" fmla="*/ 298450 w 342900"/>
                    <a:gd name="connsiteY4" fmla="*/ 120650 h 120650"/>
                    <a:gd name="connsiteX5" fmla="*/ 342900 w 342900"/>
                    <a:gd name="connsiteY5" fmla="*/ 6350 h 12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2900" h="120650">
                      <a:moveTo>
                        <a:pt x="0" y="101600"/>
                      </a:moveTo>
                      <a:lnTo>
                        <a:pt x="152400" y="0"/>
                      </a:lnTo>
                      <a:lnTo>
                        <a:pt x="190500" y="120650"/>
                      </a:lnTo>
                      <a:lnTo>
                        <a:pt x="247650" y="0"/>
                      </a:lnTo>
                      <a:lnTo>
                        <a:pt x="298450" y="120650"/>
                      </a:lnTo>
                      <a:lnTo>
                        <a:pt x="342900" y="635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14" name="Straight Connector 13"/>
              <p:cNvCxnSpPr>
                <a:stCxn id="17" idx="3"/>
              </p:cNvCxnSpPr>
              <p:nvPr/>
            </p:nvCxnSpPr>
            <p:spPr>
              <a:xfrm>
                <a:off x="6893630" y="614609"/>
                <a:ext cx="0" cy="356941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6587104" y="764704"/>
                <a:ext cx="306526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6588940" y="620688"/>
                <a:ext cx="0" cy="172391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27"/>
              <p:cNvGrpSpPr/>
              <p:nvPr/>
            </p:nvGrpSpPr>
            <p:grpSpPr>
              <a:xfrm rot="10800000">
                <a:off x="5978128" y="4443191"/>
                <a:ext cx="322064" cy="281952"/>
                <a:chOff x="3995936" y="1772816"/>
                <a:chExt cx="493514" cy="432048"/>
              </a:xfrm>
            </p:grpSpPr>
            <p:sp>
              <p:nvSpPr>
                <p:cNvPr id="29" name="Isosceles Triangle 28"/>
                <p:cNvSpPr/>
                <p:nvPr/>
              </p:nvSpPr>
              <p:spPr>
                <a:xfrm>
                  <a:off x="3995936" y="1988840"/>
                  <a:ext cx="288032" cy="21602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Isosceles Triangle 29"/>
                <p:cNvSpPr/>
                <p:nvPr/>
              </p:nvSpPr>
              <p:spPr>
                <a:xfrm rot="10800000">
                  <a:off x="3995936" y="1772816"/>
                  <a:ext cx="288032" cy="21602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Freeform 30"/>
                <p:cNvSpPr/>
                <p:nvPr/>
              </p:nvSpPr>
              <p:spPr>
                <a:xfrm>
                  <a:off x="4146550" y="1879600"/>
                  <a:ext cx="342900" cy="120650"/>
                </a:xfrm>
                <a:custGeom>
                  <a:avLst/>
                  <a:gdLst>
                    <a:gd name="connsiteX0" fmla="*/ 0 w 342900"/>
                    <a:gd name="connsiteY0" fmla="*/ 101600 h 120650"/>
                    <a:gd name="connsiteX1" fmla="*/ 152400 w 342900"/>
                    <a:gd name="connsiteY1" fmla="*/ 0 h 120650"/>
                    <a:gd name="connsiteX2" fmla="*/ 190500 w 342900"/>
                    <a:gd name="connsiteY2" fmla="*/ 120650 h 120650"/>
                    <a:gd name="connsiteX3" fmla="*/ 247650 w 342900"/>
                    <a:gd name="connsiteY3" fmla="*/ 0 h 120650"/>
                    <a:gd name="connsiteX4" fmla="*/ 298450 w 342900"/>
                    <a:gd name="connsiteY4" fmla="*/ 120650 h 120650"/>
                    <a:gd name="connsiteX5" fmla="*/ 342900 w 342900"/>
                    <a:gd name="connsiteY5" fmla="*/ 6350 h 120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2900" h="120650">
                      <a:moveTo>
                        <a:pt x="0" y="101600"/>
                      </a:moveTo>
                      <a:lnTo>
                        <a:pt x="152400" y="0"/>
                      </a:lnTo>
                      <a:lnTo>
                        <a:pt x="190500" y="120650"/>
                      </a:lnTo>
                      <a:lnTo>
                        <a:pt x="247650" y="0"/>
                      </a:lnTo>
                      <a:lnTo>
                        <a:pt x="298450" y="120650"/>
                      </a:lnTo>
                      <a:lnTo>
                        <a:pt x="342900" y="6350"/>
                      </a:lnTo>
                    </a:path>
                  </a:pathLst>
                </a:cu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32" name="Straight Connector 31"/>
              <p:cNvCxnSpPr/>
              <p:nvPr/>
            </p:nvCxnSpPr>
            <p:spPr>
              <a:xfrm>
                <a:off x="6206208" y="4250425"/>
                <a:ext cx="0" cy="172391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>
              <a:xfrm>
                <a:off x="5508104" y="551568"/>
                <a:ext cx="3128792" cy="3452091"/>
                <a:chOff x="4907280" y="1384387"/>
                <a:chExt cx="3710940" cy="4094393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7668344" y="1384387"/>
                  <a:ext cx="0" cy="1180518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V="1">
                  <a:off x="7524328" y="1385337"/>
                  <a:ext cx="0" cy="1179567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Freeform 36"/>
                <p:cNvSpPr/>
                <p:nvPr/>
              </p:nvSpPr>
              <p:spPr>
                <a:xfrm>
                  <a:off x="4907280" y="2247900"/>
                  <a:ext cx="3710940" cy="3230880"/>
                </a:xfrm>
                <a:custGeom>
                  <a:avLst/>
                  <a:gdLst>
                    <a:gd name="connsiteX0" fmla="*/ 1554480 w 3710940"/>
                    <a:gd name="connsiteY0" fmla="*/ 15240 h 3230880"/>
                    <a:gd name="connsiteX1" fmla="*/ 1493520 w 3710940"/>
                    <a:gd name="connsiteY1" fmla="*/ 7620 h 3230880"/>
                    <a:gd name="connsiteX2" fmla="*/ 1493520 w 3710940"/>
                    <a:gd name="connsiteY2" fmla="*/ 327660 h 3230880"/>
                    <a:gd name="connsiteX3" fmla="*/ 0 w 3710940"/>
                    <a:gd name="connsiteY3" fmla="*/ 327660 h 3230880"/>
                    <a:gd name="connsiteX4" fmla="*/ 7620 w 3710940"/>
                    <a:gd name="connsiteY4" fmla="*/ 3215640 h 3230880"/>
                    <a:gd name="connsiteX5" fmla="*/ 3710940 w 3710940"/>
                    <a:gd name="connsiteY5" fmla="*/ 3230880 h 3230880"/>
                    <a:gd name="connsiteX6" fmla="*/ 3710940 w 3710940"/>
                    <a:gd name="connsiteY6" fmla="*/ 350520 h 3230880"/>
                    <a:gd name="connsiteX7" fmla="*/ 2209800 w 3710940"/>
                    <a:gd name="connsiteY7" fmla="*/ 335280 h 3230880"/>
                    <a:gd name="connsiteX8" fmla="*/ 2209800 w 3710940"/>
                    <a:gd name="connsiteY8" fmla="*/ 0 h 3230880"/>
                    <a:gd name="connsiteX9" fmla="*/ 2156460 w 3710940"/>
                    <a:gd name="connsiteY9" fmla="*/ 0 h 3230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710940" h="3230880">
                      <a:moveTo>
                        <a:pt x="1554480" y="15240"/>
                      </a:moveTo>
                      <a:lnTo>
                        <a:pt x="1493520" y="7620"/>
                      </a:lnTo>
                      <a:lnTo>
                        <a:pt x="1493520" y="327660"/>
                      </a:lnTo>
                      <a:lnTo>
                        <a:pt x="0" y="327660"/>
                      </a:lnTo>
                      <a:lnTo>
                        <a:pt x="7620" y="3215640"/>
                      </a:lnTo>
                      <a:lnTo>
                        <a:pt x="3710940" y="3230880"/>
                      </a:lnTo>
                      <a:lnTo>
                        <a:pt x="3710940" y="350520"/>
                      </a:lnTo>
                      <a:lnTo>
                        <a:pt x="2209800" y="335280"/>
                      </a:lnTo>
                      <a:lnTo>
                        <a:pt x="2209800" y="0"/>
                      </a:lnTo>
                      <a:lnTo>
                        <a:pt x="2156460" y="0"/>
                      </a:lnTo>
                    </a:path>
                  </a:pathLst>
                </a:custGeom>
                <a:noFill/>
                <a:ln w="2857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7596336" y="332656"/>
                <a:ext cx="134290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Protection in </a:t>
                </a:r>
                <a:r>
                  <a:rPr lang="en-GB" sz="1200" dirty="0"/>
                  <a:t>j</a:t>
                </a:r>
                <a:r>
                  <a:rPr lang="en-GB" sz="1200" dirty="0" smtClean="0"/>
                  <a:t>umper box</a:t>
                </a:r>
                <a:endParaRPr lang="en-GB" sz="1200" dirty="0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5395865" y="1367073"/>
                <a:ext cx="3367889" cy="2879002"/>
              </a:xfrm>
              <a:custGeom>
                <a:avLst/>
                <a:gdLst>
                  <a:gd name="connsiteX0" fmla="*/ 1285592 w 3367889"/>
                  <a:gd name="connsiteY0" fmla="*/ 18107 h 2879002"/>
                  <a:gd name="connsiteX1" fmla="*/ 0 w 3367889"/>
                  <a:gd name="connsiteY1" fmla="*/ 18107 h 2879002"/>
                  <a:gd name="connsiteX2" fmla="*/ 0 w 3367889"/>
                  <a:gd name="connsiteY2" fmla="*/ 2879002 h 2879002"/>
                  <a:gd name="connsiteX3" fmla="*/ 3367889 w 3367889"/>
                  <a:gd name="connsiteY3" fmla="*/ 2879002 h 2879002"/>
                  <a:gd name="connsiteX4" fmla="*/ 3367889 w 3367889"/>
                  <a:gd name="connsiteY4" fmla="*/ 0 h 2879002"/>
                  <a:gd name="connsiteX5" fmla="*/ 2046084 w 3367889"/>
                  <a:gd name="connsiteY5" fmla="*/ 0 h 2879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67889" h="2879002">
                    <a:moveTo>
                      <a:pt x="1285592" y="18107"/>
                    </a:moveTo>
                    <a:lnTo>
                      <a:pt x="0" y="18107"/>
                    </a:lnTo>
                    <a:lnTo>
                      <a:pt x="0" y="2879002"/>
                    </a:lnTo>
                    <a:lnTo>
                      <a:pt x="3367889" y="2879002"/>
                    </a:lnTo>
                    <a:lnTo>
                      <a:pt x="3367889" y="0"/>
                    </a:lnTo>
                    <a:lnTo>
                      <a:pt x="2046084" y="0"/>
                    </a:ln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6876256" y="116632"/>
              <a:ext cx="0" cy="21602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588224" y="116632"/>
              <a:ext cx="0" cy="21602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534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components : Vacuum Vessel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23</a:t>
            </a:fld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199" y="1219200"/>
            <a:ext cx="5404968" cy="249783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Constraints</a:t>
            </a:r>
          </a:p>
          <a:p>
            <a:pPr lvl="1"/>
            <a:r>
              <a:rPr lang="en-GB" dirty="0" smtClean="0"/>
              <a:t>Vacuum &amp; cleanliness</a:t>
            </a:r>
          </a:p>
          <a:p>
            <a:pPr lvl="1"/>
            <a:r>
              <a:rPr lang="en-GB" dirty="0" smtClean="0"/>
              <a:t>Space requirements</a:t>
            </a:r>
          </a:p>
          <a:p>
            <a:r>
              <a:rPr lang="en-GB" dirty="0" smtClean="0"/>
              <a:t>Technical solutions</a:t>
            </a:r>
          </a:p>
          <a:p>
            <a:pPr lvl="1"/>
            <a:r>
              <a:rPr lang="en-GB" dirty="0" smtClean="0"/>
              <a:t>Rectangular shape</a:t>
            </a:r>
          </a:p>
          <a:p>
            <a:pPr lvl="1"/>
            <a:r>
              <a:rPr lang="en-GB" dirty="0" smtClean="0"/>
              <a:t>Tight tolerances</a:t>
            </a:r>
          </a:p>
          <a:p>
            <a:pPr lvl="1"/>
            <a:r>
              <a:rPr lang="en-GB" dirty="0" smtClean="0"/>
              <a:t>316L mechanically-polished</a:t>
            </a:r>
          </a:p>
        </p:txBody>
      </p:sp>
      <p:pic>
        <p:nvPicPr>
          <p:cNvPr id="6146" name="Picture 2" descr="G:\Projects\HIE-ISOLDE-CRYOMOD\Enceinte Hie Isolde ISO-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199" y="1884475"/>
            <a:ext cx="3590921" cy="4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542023" y="836712"/>
            <a:ext cx="3638489" cy="2245563"/>
            <a:chOff x="5004972" y="764704"/>
            <a:chExt cx="4064218" cy="2508310"/>
          </a:xfrm>
        </p:grpSpPr>
        <p:sp>
          <p:nvSpPr>
            <p:cNvPr id="5" name="Freeform 4"/>
            <p:cNvSpPr/>
            <p:nvPr/>
          </p:nvSpPr>
          <p:spPr>
            <a:xfrm>
              <a:off x="5362575" y="1104900"/>
              <a:ext cx="3362325" cy="1938338"/>
            </a:xfrm>
            <a:custGeom>
              <a:avLst/>
              <a:gdLst>
                <a:gd name="connsiteX0" fmla="*/ 2376488 w 3362325"/>
                <a:gd name="connsiteY0" fmla="*/ 0 h 1938338"/>
                <a:gd name="connsiteX1" fmla="*/ 0 w 3362325"/>
                <a:gd name="connsiteY1" fmla="*/ 1352550 h 1938338"/>
                <a:gd name="connsiteX2" fmla="*/ 1014413 w 3362325"/>
                <a:gd name="connsiteY2" fmla="*/ 1938338 h 1938338"/>
                <a:gd name="connsiteX3" fmla="*/ 3362325 w 3362325"/>
                <a:gd name="connsiteY3" fmla="*/ 566738 h 1938338"/>
                <a:gd name="connsiteX4" fmla="*/ 2376488 w 3362325"/>
                <a:gd name="connsiteY4" fmla="*/ 0 h 193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325" h="1938338">
                  <a:moveTo>
                    <a:pt x="2376488" y="0"/>
                  </a:moveTo>
                  <a:lnTo>
                    <a:pt x="0" y="1352550"/>
                  </a:lnTo>
                  <a:lnTo>
                    <a:pt x="1014413" y="1938338"/>
                  </a:lnTo>
                  <a:lnTo>
                    <a:pt x="3362325" y="566738"/>
                  </a:lnTo>
                  <a:lnTo>
                    <a:pt x="237648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0" name="Picture 2" descr="G:\Projects\HIE-ISOLDE-CRYOMOD\Top Plate Seule 2.pn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972" y="764704"/>
              <a:ext cx="4064218" cy="2508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Box 43"/>
          <p:cNvSpPr txBox="1"/>
          <p:nvPr/>
        </p:nvSpPr>
        <p:spPr>
          <a:xfrm>
            <a:off x="6881926" y="5589240"/>
            <a:ext cx="2235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-2.4x2.2x1.1 m</a:t>
            </a:r>
          </a:p>
          <a:p>
            <a:pPr algn="r"/>
            <a:r>
              <a:rPr lang="en-GB" sz="1400" i="1" dirty="0" smtClean="0"/>
              <a:t>-4.5T – 316L polished</a:t>
            </a:r>
          </a:p>
          <a:p>
            <a:pPr algn="r"/>
            <a:r>
              <a:rPr lang="en-GB" sz="1400" i="1" dirty="0" smtClean="0"/>
              <a:t>-15 mm (40mm) thick plates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3648" y="3756415"/>
            <a:ext cx="2870032" cy="310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4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1142124"/>
            <a:ext cx="2426576" cy="1965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467544" y="3931812"/>
            <a:ext cx="2426576" cy="10918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467544" y="5229201"/>
            <a:ext cx="2426576" cy="2216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489240" y="6087633"/>
            <a:ext cx="2426576" cy="416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Vessel interfaces</a:t>
            </a:r>
            <a:endParaRPr lang="en-GB" dirty="0"/>
          </a:p>
        </p:txBody>
      </p:sp>
      <p:pic>
        <p:nvPicPr>
          <p:cNvPr id="5122" name="Picture 2" descr="G:\Projects\HIE-ISOLDE-CRYOMOD\Top Plate Seule vue de desso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655" y="371534"/>
            <a:ext cx="4824536" cy="23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435110" y="466605"/>
            <a:ext cx="4195970" cy="2139105"/>
            <a:chOff x="4435110" y="466605"/>
            <a:chExt cx="4195970" cy="2139105"/>
          </a:xfrm>
        </p:grpSpPr>
        <p:sp>
          <p:nvSpPr>
            <p:cNvPr id="10" name="Oval 9"/>
            <p:cNvSpPr/>
            <p:nvPr/>
          </p:nvSpPr>
          <p:spPr>
            <a:xfrm>
              <a:off x="7680367" y="799355"/>
              <a:ext cx="95071" cy="95071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7688185" y="1084569"/>
              <a:ext cx="95071" cy="95071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7914285" y="793379"/>
              <a:ext cx="95071" cy="9507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7908638" y="1088964"/>
              <a:ext cx="95071" cy="9507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7822974" y="667867"/>
              <a:ext cx="95071" cy="95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5113440" y="2320497"/>
              <a:ext cx="95071" cy="95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4875762" y="1987747"/>
              <a:ext cx="95071" cy="95071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5398654" y="1993281"/>
              <a:ext cx="95071" cy="95071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7537760" y="1987747"/>
              <a:ext cx="95071" cy="95071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5969082" y="1998816"/>
              <a:ext cx="95071" cy="95071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8060652" y="1998816"/>
              <a:ext cx="95071" cy="95071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4853472" y="795430"/>
              <a:ext cx="95071" cy="95071"/>
            </a:xfrm>
            <a:prstGeom prst="ellipse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/>
          </p:nvSpPr>
          <p:spPr>
            <a:xfrm>
              <a:off x="5372439" y="788458"/>
              <a:ext cx="95071" cy="95071"/>
            </a:xfrm>
            <a:prstGeom prst="ellipse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/>
            <p:cNvSpPr/>
            <p:nvPr/>
          </p:nvSpPr>
          <p:spPr>
            <a:xfrm>
              <a:off x="5981055" y="787462"/>
              <a:ext cx="95071" cy="95071"/>
            </a:xfrm>
            <a:prstGeom prst="ellipse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/>
            <p:cNvSpPr/>
            <p:nvPr/>
          </p:nvSpPr>
          <p:spPr>
            <a:xfrm>
              <a:off x="8065890" y="786466"/>
              <a:ext cx="95071" cy="95071"/>
            </a:xfrm>
            <a:prstGeom prst="ellipse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7538954" y="791446"/>
              <a:ext cx="95071" cy="95071"/>
            </a:xfrm>
            <a:prstGeom prst="ellipse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4721987" y="2181168"/>
              <a:ext cx="95071" cy="95071"/>
            </a:xfrm>
            <a:prstGeom prst="ellipse">
              <a:avLst/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5378416" y="2192126"/>
              <a:ext cx="95071" cy="95071"/>
            </a:xfrm>
            <a:prstGeom prst="ellipse">
              <a:avLst/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6040822" y="2185153"/>
              <a:ext cx="95071" cy="95071"/>
            </a:xfrm>
            <a:prstGeom prst="ellipse">
              <a:avLst/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7533975" y="2184158"/>
              <a:ext cx="95071" cy="95071"/>
            </a:xfrm>
            <a:prstGeom prst="ellipse">
              <a:avLst/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8190405" y="2189138"/>
              <a:ext cx="95071" cy="95071"/>
            </a:xfrm>
            <a:prstGeom prst="ellipse">
              <a:avLst/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4686127" y="1092598"/>
              <a:ext cx="95071" cy="9507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5372440" y="1091602"/>
              <a:ext cx="95071" cy="9507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5981056" y="1084628"/>
              <a:ext cx="95071" cy="9507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>
              <a:off x="7533974" y="1089609"/>
              <a:ext cx="95071" cy="9507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8058918" y="1094589"/>
              <a:ext cx="95071" cy="9507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5778939" y="780215"/>
              <a:ext cx="95071" cy="9507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>
              <a:off x="5778939" y="1084569"/>
              <a:ext cx="95071" cy="9507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5778939" y="1369783"/>
              <a:ext cx="95071" cy="9507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/>
            <p:cNvSpPr/>
            <p:nvPr/>
          </p:nvSpPr>
          <p:spPr>
            <a:xfrm>
              <a:off x="5778939" y="1654997"/>
              <a:ext cx="95071" cy="9507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/>
            <p:cNvSpPr/>
            <p:nvPr/>
          </p:nvSpPr>
          <p:spPr>
            <a:xfrm>
              <a:off x="5778939" y="1940211"/>
              <a:ext cx="95071" cy="9507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/>
            <p:cNvSpPr/>
            <p:nvPr/>
          </p:nvSpPr>
          <p:spPr>
            <a:xfrm>
              <a:off x="5778939" y="2225425"/>
              <a:ext cx="95071" cy="9507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777189" y="766692"/>
              <a:ext cx="95071" cy="249243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765694" y="2232689"/>
              <a:ext cx="300196" cy="10152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/>
            <p:cNvSpPr/>
            <p:nvPr/>
          </p:nvSpPr>
          <p:spPr>
            <a:xfrm>
              <a:off x="4435110" y="1586161"/>
              <a:ext cx="95071" cy="9507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/>
            <p:cNvSpPr/>
            <p:nvPr/>
          </p:nvSpPr>
          <p:spPr>
            <a:xfrm>
              <a:off x="8488473" y="1583230"/>
              <a:ext cx="95071" cy="9507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/>
            <p:cNvSpPr/>
            <p:nvPr/>
          </p:nvSpPr>
          <p:spPr>
            <a:xfrm>
              <a:off x="6455199" y="844232"/>
              <a:ext cx="95071" cy="9507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/>
            <p:cNvSpPr/>
            <p:nvPr/>
          </p:nvSpPr>
          <p:spPr>
            <a:xfrm>
              <a:off x="7109938" y="860379"/>
              <a:ext cx="95071" cy="9507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>
              <a:off x="6455199" y="2192126"/>
              <a:ext cx="95071" cy="9507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/>
            <p:cNvSpPr/>
            <p:nvPr/>
          </p:nvSpPr>
          <p:spPr>
            <a:xfrm>
              <a:off x="7118871" y="2197660"/>
              <a:ext cx="95071" cy="95071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/>
            <p:cNvSpPr/>
            <p:nvPr/>
          </p:nvSpPr>
          <p:spPr>
            <a:xfrm>
              <a:off x="7217895" y="1184035"/>
              <a:ext cx="95071" cy="9507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/>
            <p:cNvSpPr/>
            <p:nvPr/>
          </p:nvSpPr>
          <p:spPr>
            <a:xfrm>
              <a:off x="7223430" y="1533092"/>
              <a:ext cx="95071" cy="9507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/>
            <p:cNvSpPr/>
            <p:nvPr/>
          </p:nvSpPr>
          <p:spPr>
            <a:xfrm>
              <a:off x="7228964" y="1890463"/>
              <a:ext cx="95071" cy="9507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/>
            <p:cNvSpPr/>
            <p:nvPr/>
          </p:nvSpPr>
          <p:spPr>
            <a:xfrm>
              <a:off x="5113440" y="1583230"/>
              <a:ext cx="95071" cy="950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/>
            <p:cNvSpPr/>
            <p:nvPr/>
          </p:nvSpPr>
          <p:spPr>
            <a:xfrm>
              <a:off x="7789187" y="1583230"/>
              <a:ext cx="95071" cy="950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/>
            <p:cNvSpPr/>
            <p:nvPr/>
          </p:nvSpPr>
          <p:spPr>
            <a:xfrm>
              <a:off x="6444439" y="1369783"/>
              <a:ext cx="95071" cy="9507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/>
            <p:cNvSpPr/>
            <p:nvPr/>
          </p:nvSpPr>
          <p:spPr>
            <a:xfrm>
              <a:off x="6444439" y="1559926"/>
              <a:ext cx="95071" cy="9507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Oval 73"/>
            <p:cNvSpPr/>
            <p:nvPr/>
          </p:nvSpPr>
          <p:spPr>
            <a:xfrm>
              <a:off x="6444439" y="1750068"/>
              <a:ext cx="95071" cy="95071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Oval 75"/>
            <p:cNvSpPr/>
            <p:nvPr/>
          </p:nvSpPr>
          <p:spPr>
            <a:xfrm>
              <a:off x="6634582" y="1607461"/>
              <a:ext cx="95071" cy="9507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Oval 76"/>
            <p:cNvSpPr/>
            <p:nvPr/>
          </p:nvSpPr>
          <p:spPr>
            <a:xfrm>
              <a:off x="6634582" y="1782606"/>
              <a:ext cx="95071" cy="9507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/>
            <p:cNvSpPr/>
            <p:nvPr/>
          </p:nvSpPr>
          <p:spPr>
            <a:xfrm>
              <a:off x="6634582" y="1417319"/>
              <a:ext cx="95071" cy="95071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/>
            <p:cNvSpPr/>
            <p:nvPr/>
          </p:nvSpPr>
          <p:spPr>
            <a:xfrm>
              <a:off x="6254296" y="1465674"/>
              <a:ext cx="95071" cy="95071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/>
            <p:cNvSpPr/>
            <p:nvPr/>
          </p:nvSpPr>
          <p:spPr>
            <a:xfrm>
              <a:off x="6254296" y="1654997"/>
              <a:ext cx="95071" cy="95071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Oval 82"/>
            <p:cNvSpPr/>
            <p:nvPr/>
          </p:nvSpPr>
          <p:spPr>
            <a:xfrm>
              <a:off x="4439062" y="719156"/>
              <a:ext cx="95071" cy="95071"/>
            </a:xfrm>
            <a:prstGeom prst="ellipse">
              <a:avLst/>
            </a:prstGeom>
            <a:solidFill>
              <a:srgbClr val="B889D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Oval 83"/>
            <p:cNvSpPr/>
            <p:nvPr/>
          </p:nvSpPr>
          <p:spPr>
            <a:xfrm>
              <a:off x="8536009" y="719156"/>
              <a:ext cx="95071" cy="95071"/>
            </a:xfrm>
            <a:prstGeom prst="ellipse">
              <a:avLst/>
            </a:prstGeom>
            <a:solidFill>
              <a:srgbClr val="B889D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Oval 84"/>
            <p:cNvSpPr/>
            <p:nvPr/>
          </p:nvSpPr>
          <p:spPr>
            <a:xfrm>
              <a:off x="8536009" y="2292731"/>
              <a:ext cx="95071" cy="95071"/>
            </a:xfrm>
            <a:prstGeom prst="ellipse">
              <a:avLst/>
            </a:prstGeom>
            <a:solidFill>
              <a:srgbClr val="B889D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Oval 85"/>
            <p:cNvSpPr/>
            <p:nvPr/>
          </p:nvSpPr>
          <p:spPr>
            <a:xfrm>
              <a:off x="4439062" y="2292731"/>
              <a:ext cx="95071" cy="95071"/>
            </a:xfrm>
            <a:prstGeom prst="ellipse">
              <a:avLst/>
            </a:prstGeom>
            <a:solidFill>
              <a:srgbClr val="B889D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Oval 87"/>
            <p:cNvSpPr/>
            <p:nvPr/>
          </p:nvSpPr>
          <p:spPr>
            <a:xfrm>
              <a:off x="4718957" y="2510639"/>
              <a:ext cx="95071" cy="9507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/>
            <p:cNvSpPr/>
            <p:nvPr/>
          </p:nvSpPr>
          <p:spPr>
            <a:xfrm>
              <a:off x="8196714" y="2497132"/>
              <a:ext cx="95071" cy="9507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/>
            <p:cNvSpPr/>
            <p:nvPr/>
          </p:nvSpPr>
          <p:spPr>
            <a:xfrm>
              <a:off x="4725502" y="480113"/>
              <a:ext cx="95071" cy="9507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/>
            <p:cNvSpPr/>
            <p:nvPr/>
          </p:nvSpPr>
          <p:spPr>
            <a:xfrm>
              <a:off x="8203259" y="466605"/>
              <a:ext cx="95071" cy="95071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54258" y="1124744"/>
            <a:ext cx="2433566" cy="5478423"/>
            <a:chOff x="107504" y="34166"/>
            <a:chExt cx="2433566" cy="5478423"/>
          </a:xfrm>
        </p:grpSpPr>
        <p:sp>
          <p:nvSpPr>
            <p:cNvPr id="5" name="TextBox 4"/>
            <p:cNvSpPr txBox="1"/>
            <p:nvPr/>
          </p:nvSpPr>
          <p:spPr>
            <a:xfrm>
              <a:off x="297251" y="34166"/>
              <a:ext cx="2243819" cy="5478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-Beam ports</a:t>
              </a:r>
            </a:p>
            <a:p>
              <a:r>
                <a:rPr lang="en-GB" sz="1400" dirty="0" smtClean="0"/>
                <a:t>-Vacuum </a:t>
              </a:r>
              <a:r>
                <a:rPr lang="en-GB" sz="1400" dirty="0" err="1" smtClean="0"/>
                <a:t>Pirani</a:t>
              </a:r>
              <a:r>
                <a:rPr lang="en-GB" sz="1400" dirty="0" smtClean="0"/>
                <a:t> gauge</a:t>
              </a:r>
            </a:p>
            <a:p>
              <a:r>
                <a:rPr lang="en-GB" sz="1400" dirty="0" smtClean="0"/>
                <a:t>-Vacuum Penning gauge</a:t>
              </a:r>
            </a:p>
            <a:p>
              <a:r>
                <a:rPr lang="en-GB" sz="1400" dirty="0" smtClean="0"/>
                <a:t>-Vacuum Inter-pumping port</a:t>
              </a:r>
            </a:p>
            <a:p>
              <a:r>
                <a:rPr lang="en-GB" sz="1400" dirty="0" smtClean="0"/>
                <a:t>-Vacuum pumping port</a:t>
              </a:r>
            </a:p>
            <a:p>
              <a:r>
                <a:rPr lang="en-GB" sz="1400" dirty="0" smtClean="0"/>
                <a:t>-Vacuum He conditioning</a:t>
              </a:r>
            </a:p>
            <a:p>
              <a:r>
                <a:rPr lang="en-GB" sz="1400" dirty="0" smtClean="0"/>
                <a:t>-Vacuum RGA</a:t>
              </a:r>
            </a:p>
            <a:p>
              <a:r>
                <a:rPr lang="en-GB" sz="1400" dirty="0" smtClean="0"/>
                <a:t>-Vacuum venting</a:t>
              </a:r>
            </a:p>
            <a:p>
              <a:r>
                <a:rPr lang="en-GB" sz="1400" dirty="0" smtClean="0"/>
                <a:t>-Vacuum roughing</a:t>
              </a:r>
            </a:p>
            <a:p>
              <a:r>
                <a:rPr lang="en-GB" sz="1400" dirty="0" smtClean="0"/>
                <a:t>-RF pick-up</a:t>
              </a:r>
            </a:p>
            <a:p>
              <a:r>
                <a:rPr lang="en-GB" sz="1400" dirty="0" smtClean="0"/>
                <a:t>-RF supply</a:t>
              </a:r>
            </a:p>
            <a:p>
              <a:r>
                <a:rPr lang="en-GB" sz="1400" dirty="0" smtClean="0"/>
                <a:t>-RF tuner</a:t>
              </a:r>
            </a:p>
            <a:p>
              <a:r>
                <a:rPr lang="en-GB" sz="1400" dirty="0" smtClean="0"/>
                <a:t>-RF coupler</a:t>
              </a:r>
            </a:p>
            <a:p>
              <a:r>
                <a:rPr lang="en-GB" sz="1400" dirty="0" smtClean="0"/>
                <a:t>-Survey OF</a:t>
              </a:r>
            </a:p>
            <a:p>
              <a:r>
                <a:rPr lang="en-GB" sz="1400" dirty="0" smtClean="0"/>
                <a:t>-Survey level</a:t>
              </a:r>
            </a:p>
            <a:p>
              <a:r>
                <a:rPr lang="en-GB" sz="1400" dirty="0" smtClean="0"/>
                <a:t>-Survey targets</a:t>
              </a:r>
            </a:p>
            <a:p>
              <a:r>
                <a:rPr lang="en-GB" sz="1400" dirty="0" smtClean="0"/>
                <a:t>-Survey viewports</a:t>
              </a:r>
            </a:p>
            <a:p>
              <a:r>
                <a:rPr lang="en-GB" sz="1400" dirty="0" smtClean="0"/>
                <a:t>-Adjust frame</a:t>
              </a:r>
            </a:p>
            <a:p>
              <a:r>
                <a:rPr lang="en-GB" sz="1400" dirty="0" smtClean="0"/>
                <a:t>-Adjust solenoid</a:t>
              </a:r>
            </a:p>
            <a:p>
              <a:r>
                <a:rPr lang="en-GB" sz="1400" dirty="0" smtClean="0"/>
                <a:t>-Bayonets</a:t>
              </a:r>
            </a:p>
            <a:p>
              <a:r>
                <a:rPr lang="en-GB" sz="1400" dirty="0" smtClean="0"/>
                <a:t>-Instrumentation</a:t>
              </a:r>
            </a:p>
            <a:p>
              <a:r>
                <a:rPr lang="en-GB" sz="1400" dirty="0" smtClean="0"/>
                <a:t>-Current leads</a:t>
              </a:r>
            </a:p>
            <a:p>
              <a:r>
                <a:rPr lang="en-GB" sz="1400" dirty="0" smtClean="0"/>
                <a:t>-Safety P relief device</a:t>
              </a:r>
            </a:p>
            <a:p>
              <a:r>
                <a:rPr lang="en-GB" sz="1400" dirty="0" smtClean="0"/>
                <a:t>-Transport interface</a:t>
              </a:r>
            </a:p>
            <a:p>
              <a:r>
                <a:rPr lang="en-GB" sz="1400" dirty="0" smtClean="0"/>
                <a:t>-Lateral access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07504" y="354117"/>
              <a:ext cx="144016" cy="144016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107504" y="570141"/>
              <a:ext cx="144016" cy="144016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107504" y="764704"/>
              <a:ext cx="144016" cy="144016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107504" y="2050390"/>
              <a:ext cx="144016" cy="144016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107504" y="2266414"/>
              <a:ext cx="144016" cy="144016"/>
            </a:xfrm>
            <a:prstGeom prst="ellipse">
              <a:avLst/>
            </a:prstGeom>
            <a:solidFill>
              <a:srgbClr val="FF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107504" y="2482438"/>
              <a:ext cx="144016" cy="144016"/>
            </a:xfrm>
            <a:prstGeom prst="ellipse">
              <a:avLst/>
            </a:prstGeom>
            <a:solidFill>
              <a:srgbClr val="FFCC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107504" y="2698462"/>
              <a:ext cx="144016" cy="14401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107504" y="2852936"/>
              <a:ext cx="144016" cy="144016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504" y="3311118"/>
              <a:ext cx="144016" cy="11788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/>
            <p:cNvSpPr/>
            <p:nvPr/>
          </p:nvSpPr>
          <p:spPr>
            <a:xfrm>
              <a:off x="107504" y="3717032"/>
              <a:ext cx="144016" cy="14401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/>
            <p:cNvSpPr/>
            <p:nvPr/>
          </p:nvSpPr>
          <p:spPr>
            <a:xfrm>
              <a:off x="107504" y="3933056"/>
              <a:ext cx="144016" cy="14401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/>
            <p:cNvSpPr/>
            <p:nvPr/>
          </p:nvSpPr>
          <p:spPr>
            <a:xfrm>
              <a:off x="107504" y="4149080"/>
              <a:ext cx="144016" cy="14401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/>
            <p:cNvSpPr/>
            <p:nvPr/>
          </p:nvSpPr>
          <p:spPr>
            <a:xfrm>
              <a:off x="107504" y="4365104"/>
              <a:ext cx="144016" cy="144016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Oval 74"/>
            <p:cNvSpPr/>
            <p:nvPr/>
          </p:nvSpPr>
          <p:spPr>
            <a:xfrm>
              <a:off x="107504" y="458112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Oval 78"/>
            <p:cNvSpPr/>
            <p:nvPr/>
          </p:nvSpPr>
          <p:spPr>
            <a:xfrm>
              <a:off x="107504" y="4797152"/>
              <a:ext cx="144016" cy="144016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Oval 81"/>
            <p:cNvSpPr/>
            <p:nvPr/>
          </p:nvSpPr>
          <p:spPr>
            <a:xfrm>
              <a:off x="107504" y="3068960"/>
              <a:ext cx="144016" cy="144016"/>
            </a:xfrm>
            <a:prstGeom prst="ellipse">
              <a:avLst/>
            </a:prstGeom>
            <a:solidFill>
              <a:srgbClr val="B889D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Oval 86"/>
            <p:cNvSpPr/>
            <p:nvPr/>
          </p:nvSpPr>
          <p:spPr>
            <a:xfrm>
              <a:off x="107504" y="5013176"/>
              <a:ext cx="144016" cy="14401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Oval 91"/>
            <p:cNvSpPr/>
            <p:nvPr/>
          </p:nvSpPr>
          <p:spPr>
            <a:xfrm>
              <a:off x="107504" y="3511466"/>
              <a:ext cx="144016" cy="144016"/>
            </a:xfrm>
            <a:prstGeom prst="ellipse">
              <a:avLst/>
            </a:prstGeom>
            <a:solidFill>
              <a:srgbClr val="893BC3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Oval 92"/>
            <p:cNvSpPr/>
            <p:nvPr/>
          </p:nvSpPr>
          <p:spPr>
            <a:xfrm>
              <a:off x="107504" y="5229200"/>
              <a:ext cx="144016" cy="144016"/>
            </a:xfrm>
            <a:prstGeom prst="ellipse">
              <a:avLst/>
            </a:prstGeom>
            <a:solidFill>
              <a:srgbClr val="ED67DD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07504" y="980728"/>
              <a:ext cx="144016" cy="144016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07504" y="1196752"/>
              <a:ext cx="144016" cy="144016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07504" y="1391315"/>
              <a:ext cx="144016" cy="144016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Isosceles Triangle 96"/>
            <p:cNvSpPr/>
            <p:nvPr/>
          </p:nvSpPr>
          <p:spPr>
            <a:xfrm>
              <a:off x="107504" y="1628800"/>
              <a:ext cx="144016" cy="14401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8" name="Isosceles Triangle 97"/>
            <p:cNvSpPr/>
            <p:nvPr/>
          </p:nvSpPr>
          <p:spPr>
            <a:xfrm>
              <a:off x="107504" y="1823363"/>
              <a:ext cx="144016" cy="144016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Trapezoid 98"/>
            <p:cNvSpPr/>
            <p:nvPr/>
          </p:nvSpPr>
          <p:spPr>
            <a:xfrm>
              <a:off x="107504" y="116632"/>
              <a:ext cx="144016" cy="144016"/>
            </a:xfrm>
            <a:prstGeom prst="trapezoid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1" name="Picture 3" descr="G:\Projects\HIE-ISOLDE-CRYOMOD\Enceinte Hie Isolde ISO-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604926" y="2564904"/>
            <a:ext cx="3287554" cy="39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" name="Group 101"/>
          <p:cNvGrpSpPr/>
          <p:nvPr/>
        </p:nvGrpSpPr>
        <p:grpSpPr>
          <a:xfrm>
            <a:off x="5888937" y="2781297"/>
            <a:ext cx="2578842" cy="3306180"/>
            <a:chOff x="4067946" y="1207605"/>
            <a:chExt cx="3561938" cy="4566549"/>
          </a:xfrm>
        </p:grpSpPr>
        <p:sp>
          <p:nvSpPr>
            <p:cNvPr id="103" name="Oval 102"/>
            <p:cNvSpPr/>
            <p:nvPr/>
          </p:nvSpPr>
          <p:spPr>
            <a:xfrm>
              <a:off x="4067946" y="2520176"/>
              <a:ext cx="144016" cy="14401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Oval 103"/>
            <p:cNvSpPr/>
            <p:nvPr/>
          </p:nvSpPr>
          <p:spPr>
            <a:xfrm>
              <a:off x="6313016" y="1207605"/>
              <a:ext cx="144016" cy="14401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197509" y="4953005"/>
              <a:ext cx="144016" cy="11788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359228" y="3745641"/>
              <a:ext cx="144016" cy="11788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Oval 106"/>
            <p:cNvSpPr/>
            <p:nvPr/>
          </p:nvSpPr>
          <p:spPr>
            <a:xfrm>
              <a:off x="6970303" y="3817167"/>
              <a:ext cx="144016" cy="144016"/>
            </a:xfrm>
            <a:prstGeom prst="ellipse">
              <a:avLst/>
            </a:prstGeom>
            <a:solidFill>
              <a:srgbClr val="893BC3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Oval 107"/>
            <p:cNvSpPr/>
            <p:nvPr/>
          </p:nvSpPr>
          <p:spPr>
            <a:xfrm>
              <a:off x="7485868" y="4103218"/>
              <a:ext cx="144016" cy="144016"/>
            </a:xfrm>
            <a:prstGeom prst="ellipse">
              <a:avLst/>
            </a:prstGeom>
            <a:solidFill>
              <a:srgbClr val="893BC3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Trapezoid 108"/>
            <p:cNvSpPr/>
            <p:nvPr/>
          </p:nvSpPr>
          <p:spPr>
            <a:xfrm>
              <a:off x="7164288" y="3431609"/>
              <a:ext cx="144016" cy="144016"/>
            </a:xfrm>
            <a:prstGeom prst="trapezoid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Oval 109"/>
            <p:cNvSpPr/>
            <p:nvPr/>
          </p:nvSpPr>
          <p:spPr>
            <a:xfrm>
              <a:off x="5253614" y="3868725"/>
              <a:ext cx="144016" cy="144016"/>
            </a:xfrm>
            <a:prstGeom prst="ellipse">
              <a:avLst/>
            </a:prstGeom>
            <a:solidFill>
              <a:srgbClr val="ED67DD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Isosceles Triangle 110"/>
            <p:cNvSpPr/>
            <p:nvPr/>
          </p:nvSpPr>
          <p:spPr>
            <a:xfrm>
              <a:off x="6588224" y="3929381"/>
              <a:ext cx="144016" cy="144016"/>
            </a:xfrm>
            <a:prstGeom prst="triangl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Isosceles Triangle 111"/>
            <p:cNvSpPr/>
            <p:nvPr/>
          </p:nvSpPr>
          <p:spPr>
            <a:xfrm>
              <a:off x="7485868" y="4367580"/>
              <a:ext cx="144016" cy="144016"/>
            </a:xfrm>
            <a:prstGeom prst="triangl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Isosceles Triangle 112"/>
            <p:cNvSpPr/>
            <p:nvPr/>
          </p:nvSpPr>
          <p:spPr>
            <a:xfrm>
              <a:off x="4572000" y="5567541"/>
              <a:ext cx="144016" cy="144016"/>
            </a:xfrm>
            <a:prstGeom prst="triangl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097765" y="5362567"/>
              <a:ext cx="144016" cy="144016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864395" y="4926871"/>
              <a:ext cx="144016" cy="144016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5946076" y="5169282"/>
              <a:ext cx="144016" cy="144016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Isosceles Triangle 116"/>
            <p:cNvSpPr/>
            <p:nvPr/>
          </p:nvSpPr>
          <p:spPr>
            <a:xfrm>
              <a:off x="6313016" y="4984588"/>
              <a:ext cx="144016" cy="144016"/>
            </a:xfrm>
            <a:prstGeom prst="triangl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5425255" y="5486122"/>
              <a:ext cx="144016" cy="144016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9" name="Isosceles Triangle 118"/>
            <p:cNvSpPr/>
            <p:nvPr/>
          </p:nvSpPr>
          <p:spPr>
            <a:xfrm>
              <a:off x="5097765" y="5630138"/>
              <a:ext cx="144016" cy="14401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Oval 119"/>
            <p:cNvSpPr/>
            <p:nvPr/>
          </p:nvSpPr>
          <p:spPr>
            <a:xfrm>
              <a:off x="6517402" y="4509120"/>
              <a:ext cx="144016" cy="144016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077661" y="2693538"/>
              <a:ext cx="144016" cy="11788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354638" y="1340768"/>
              <a:ext cx="144016" cy="117882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357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3" grpId="0" animBg="1"/>
      <p:bldP spid="124" grpId="0" animBg="1"/>
      <p:bldP spid="1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Projects\HIE-ISOLDE-CRYOMOD\Pictures\CATIA\20121008\Tank + cheminee + manifold ISO-1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4902"/>
            <a:ext cx="3599702" cy="3040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components : He reservoir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906888" cy="4937760"/>
          </a:xfrm>
        </p:spPr>
        <p:txBody>
          <a:bodyPr>
            <a:normAutofit/>
          </a:bodyPr>
          <a:lstStyle/>
          <a:p>
            <a:r>
              <a:rPr lang="en-GB" dirty="0" smtClean="0"/>
              <a:t>Constraints</a:t>
            </a:r>
          </a:p>
          <a:p>
            <a:pPr lvl="1"/>
            <a:r>
              <a:rPr lang="en-GB" dirty="0"/>
              <a:t>Compatible with RF surfaces cleanliness requirements</a:t>
            </a:r>
          </a:p>
          <a:p>
            <a:pPr lvl="1"/>
            <a:r>
              <a:rPr lang="en-GB" dirty="0" smtClean="0"/>
              <a:t>Pressure equipment : 4.5 bar</a:t>
            </a:r>
          </a:p>
          <a:p>
            <a:r>
              <a:rPr lang="en-GB" dirty="0" smtClean="0"/>
              <a:t>Technical solutions</a:t>
            </a:r>
          </a:p>
          <a:p>
            <a:pPr lvl="1"/>
            <a:r>
              <a:rPr lang="en-GB" dirty="0" smtClean="0"/>
              <a:t>2x0.35x0.8 </a:t>
            </a:r>
            <a:r>
              <a:rPr lang="en-GB" dirty="0"/>
              <a:t>m - 250l </a:t>
            </a:r>
            <a:r>
              <a:rPr lang="en-GB" dirty="0" smtClean="0"/>
              <a:t>capacity</a:t>
            </a:r>
          </a:p>
          <a:p>
            <a:pPr lvl="1"/>
            <a:r>
              <a:rPr lang="en-GB" dirty="0" smtClean="0"/>
              <a:t>Welded 316L electro-polished vessel</a:t>
            </a:r>
          </a:p>
          <a:p>
            <a:pPr lvl="1"/>
            <a:r>
              <a:rPr lang="en-GB" dirty="0" smtClean="0"/>
              <a:t>Tight tolerances</a:t>
            </a:r>
          </a:p>
          <a:p>
            <a:pPr lvl="1"/>
            <a:r>
              <a:rPr lang="en-GB" dirty="0" smtClean="0"/>
              <a:t>Specific sealing</a:t>
            </a:r>
          </a:p>
          <a:p>
            <a:pPr lvl="1"/>
            <a:r>
              <a:rPr lang="en-GB" dirty="0" smtClean="0"/>
              <a:t>Air/He interface by stratification of </a:t>
            </a:r>
            <a:r>
              <a:rPr lang="en-GB" dirty="0" err="1" smtClean="0"/>
              <a:t>GHe</a:t>
            </a:r>
            <a:endParaRPr lang="en-GB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82" y="3782065"/>
            <a:ext cx="3672408" cy="259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30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Main components : Thermal Shield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618856" cy="5162128"/>
          </a:xfrm>
        </p:spPr>
        <p:txBody>
          <a:bodyPr>
            <a:normAutofit/>
          </a:bodyPr>
          <a:lstStyle/>
          <a:p>
            <a:r>
              <a:rPr lang="en-GB" dirty="0" smtClean="0"/>
              <a:t>Constraints</a:t>
            </a:r>
          </a:p>
          <a:p>
            <a:pPr lvl="1"/>
            <a:r>
              <a:rPr lang="en-GB" dirty="0"/>
              <a:t>Compatible with RF surfaces cleanliness requirements</a:t>
            </a:r>
          </a:p>
          <a:p>
            <a:pPr lvl="1"/>
            <a:r>
              <a:rPr lang="en-GB" dirty="0" smtClean="0"/>
              <a:t>Thermal efficiency</a:t>
            </a:r>
          </a:p>
          <a:p>
            <a:pPr lvl="1"/>
            <a:r>
              <a:rPr lang="en-GB" dirty="0" smtClean="0"/>
              <a:t>Space available</a:t>
            </a:r>
          </a:p>
          <a:p>
            <a:r>
              <a:rPr lang="en-GB" dirty="0" smtClean="0"/>
              <a:t>Technical solutions</a:t>
            </a:r>
          </a:p>
          <a:p>
            <a:pPr lvl="1"/>
            <a:r>
              <a:rPr lang="en-GB" dirty="0" smtClean="0"/>
              <a:t>Actively cooled – soldered serpentine</a:t>
            </a:r>
          </a:p>
          <a:p>
            <a:pPr lvl="1"/>
            <a:r>
              <a:rPr lang="en-GB" dirty="0" smtClean="0"/>
              <a:t>Porosity free soldering</a:t>
            </a:r>
          </a:p>
          <a:p>
            <a:pPr lvl="1"/>
            <a:r>
              <a:rPr lang="en-GB" dirty="0" smtClean="0"/>
              <a:t>Nickel plated copper sheets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9"/>
          <a:stretch/>
        </p:blipFill>
        <p:spPr bwMode="auto">
          <a:xfrm>
            <a:off x="5422748" y="1052736"/>
            <a:ext cx="3325716" cy="387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5" t="18765" r="10641" b="13450"/>
          <a:stretch/>
        </p:blipFill>
        <p:spPr bwMode="auto">
          <a:xfrm>
            <a:off x="7164288" y="4847602"/>
            <a:ext cx="1825952" cy="193529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26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184900" y="1844824"/>
            <a:ext cx="11785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accent1"/>
                </a:solidFill>
              </a:rPr>
              <a:t>DN10 copper tube</a:t>
            </a:r>
            <a:endParaRPr lang="en-GB" sz="10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74164" y="1268760"/>
            <a:ext cx="1390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smtClean="0">
                <a:solidFill>
                  <a:schemeClr val="accent1"/>
                </a:solidFill>
              </a:rPr>
              <a:t>2/4mm-Copper sheets </a:t>
            </a:r>
          </a:p>
          <a:p>
            <a:pPr algn="ctr"/>
            <a:r>
              <a:rPr lang="en-GB" sz="1000" dirty="0" smtClean="0">
                <a:solidFill>
                  <a:schemeClr val="accent1"/>
                </a:solidFill>
              </a:rPr>
              <a:t>Nickel Plated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56093" y="4345359"/>
            <a:ext cx="11063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000" dirty="0" smtClean="0">
                <a:solidFill>
                  <a:schemeClr val="accent1"/>
                </a:solidFill>
              </a:rPr>
              <a:t>300kg bolted </a:t>
            </a:r>
            <a:r>
              <a:rPr lang="en-GB" sz="1000" dirty="0" err="1" smtClean="0">
                <a:solidFill>
                  <a:schemeClr val="accent1"/>
                </a:solidFill>
              </a:rPr>
              <a:t>assy</a:t>
            </a:r>
            <a:endParaRPr lang="en-GB" sz="1000" dirty="0" smtClean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6080" y="5886404"/>
            <a:ext cx="164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dirty="0" smtClean="0">
                <a:solidFill>
                  <a:schemeClr val="accent1"/>
                </a:solidFill>
              </a:rPr>
              <a:t>Porosity free soldering test </a:t>
            </a:r>
          </a:p>
          <a:p>
            <a:pPr algn="r"/>
            <a:r>
              <a:rPr lang="en-GB" sz="1000" dirty="0" smtClean="0">
                <a:solidFill>
                  <a:schemeClr val="accent1"/>
                </a:solidFill>
              </a:rPr>
              <a:t>performed at </a:t>
            </a:r>
            <a:r>
              <a:rPr lang="en-GB" sz="1000" dirty="0" err="1" smtClean="0">
                <a:solidFill>
                  <a:schemeClr val="accent1"/>
                </a:solidFill>
              </a:rPr>
              <a:t>Cern</a:t>
            </a:r>
            <a:endParaRPr lang="en-GB" sz="1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6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Supporting Frame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/>
            <a:r>
              <a:rPr lang="en-GB" dirty="0"/>
              <a:t>Manufacturing</a:t>
            </a:r>
          </a:p>
          <a:p>
            <a:pPr lvl="2"/>
            <a:r>
              <a:rPr lang="en-GB" dirty="0"/>
              <a:t>316L </a:t>
            </a:r>
            <a:r>
              <a:rPr lang="en-GB" dirty="0" smtClean="0"/>
              <a:t>welded </a:t>
            </a:r>
            <a:r>
              <a:rPr lang="en-GB" dirty="0"/>
              <a:t>s</a:t>
            </a:r>
            <a:r>
              <a:rPr lang="en-GB" dirty="0" smtClean="0"/>
              <a:t>tructure</a:t>
            </a:r>
            <a:endParaRPr lang="en-GB" dirty="0"/>
          </a:p>
          <a:p>
            <a:pPr lvl="2"/>
            <a:r>
              <a:rPr lang="en-GB" dirty="0"/>
              <a:t>Machined after heat </a:t>
            </a:r>
            <a:r>
              <a:rPr lang="en-GB" dirty="0" smtClean="0"/>
              <a:t>treatment</a:t>
            </a:r>
          </a:p>
          <a:p>
            <a:pPr lvl="2"/>
            <a:r>
              <a:rPr lang="en-GB" dirty="0" smtClean="0"/>
              <a:t>Electro-polished</a:t>
            </a:r>
            <a:endParaRPr lang="en-GB" dirty="0"/>
          </a:p>
          <a:p>
            <a:pPr lvl="1"/>
            <a:r>
              <a:rPr lang="en-GB" dirty="0" smtClean="0"/>
              <a:t>Active cooling</a:t>
            </a:r>
          </a:p>
          <a:p>
            <a:pPr lvl="2"/>
            <a:r>
              <a:rPr lang="en-GB" dirty="0" smtClean="0"/>
              <a:t>Uniform Cooling </a:t>
            </a:r>
          </a:p>
          <a:p>
            <a:pPr lvl="3"/>
            <a:r>
              <a:rPr lang="en-GB" dirty="0" smtClean="0"/>
              <a:t>hollow profiles</a:t>
            </a:r>
          </a:p>
          <a:p>
            <a:pPr lvl="3"/>
            <a:r>
              <a:rPr lang="en-GB" dirty="0" smtClean="0"/>
              <a:t>Forced flow liquid helium</a:t>
            </a:r>
          </a:p>
          <a:p>
            <a:pPr lvl="3"/>
            <a:r>
              <a:rPr lang="en-GB" dirty="0" smtClean="0"/>
              <a:t>CF connections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marL="594360" lvl="2" indent="0">
              <a:buNone/>
            </a:pPr>
            <a:endParaRPr lang="en-GB" dirty="0" smtClean="0"/>
          </a:p>
          <a:p>
            <a:pPr lvl="2"/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9872" y="2276872"/>
            <a:ext cx="5615319" cy="40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2843808" y="5373216"/>
            <a:ext cx="648072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475656" y="4958008"/>
            <a:ext cx="18244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Bimetallic low friction </a:t>
            </a:r>
          </a:p>
          <a:p>
            <a:pPr algn="ctr"/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contacts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913784" y="3654315"/>
            <a:ext cx="738336" cy="7827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099018" y="3131095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Copper sheet </a:t>
            </a:r>
          </a:p>
          <a:p>
            <a:r>
              <a:rPr lang="en-GB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thermalization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7164288" y="4532945"/>
            <a:ext cx="432048" cy="3351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479235" y="4859287"/>
            <a:ext cx="1368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Electro-polished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4288" y="332656"/>
            <a:ext cx="1377835" cy="180020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B2627-F645-4CC2-8585-FFB08EE4B806}" type="slidenum">
              <a:rPr lang="en-GB" smtClean="0"/>
              <a:pPr/>
              <a:t>27</a:t>
            </a:fld>
            <a:endParaRPr lang="en-GB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6588224" y="495836"/>
            <a:ext cx="1008112" cy="1080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163356" y="188640"/>
            <a:ext cx="1614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Interfaces for cryogenic fluid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6435799" y="1916832"/>
            <a:ext cx="94451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010931" y="1609636"/>
            <a:ext cx="1614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Interfaces for cryogenic fluid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6441640" y="1124744"/>
            <a:ext cx="944513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588224" y="2944689"/>
            <a:ext cx="891011" cy="448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261496" y="2636912"/>
            <a:ext cx="1614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Adjustable plates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5163356" y="5805266"/>
            <a:ext cx="654955" cy="2258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580112" y="6001543"/>
            <a:ext cx="1614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Bolted supports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2" grpId="0"/>
      <p:bldP spid="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r="48007"/>
          <a:stretch/>
        </p:blipFill>
        <p:spPr bwMode="auto">
          <a:xfrm>
            <a:off x="-28650" y="21679"/>
            <a:ext cx="9172650" cy="688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990600"/>
          </a:xfrm>
        </p:spPr>
        <p:txBody>
          <a:bodyPr anchor="t" anchorCtr="0">
            <a:normAutofit/>
          </a:bodyPr>
          <a:lstStyle/>
          <a:p>
            <a:r>
              <a:rPr lang="en-GB" sz="2000" dirty="0" smtClean="0"/>
              <a:t>Interfaces &amp; Instrumentation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56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 smtClean="0"/>
              <a:t>Instrumentation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YL - TE-TM 22/01/2013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29</a:t>
            </a:fld>
            <a:endParaRPr lang="en-GB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427984" cy="420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27133"/>
            <a:ext cx="5487764" cy="343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19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B42C1-AE66-4A90-A54C-7959EFA86417}" type="slidenum">
              <a:rPr lang="en-US"/>
              <a:pPr/>
              <a:t>3</a:t>
            </a:fld>
            <a:endParaRPr lang="en-US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38200"/>
            <a:ext cx="8229600" cy="11430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>
                <a:solidFill>
                  <a:srgbClr val="0D3A7E"/>
                </a:solidFill>
              </a:rPr>
              <a:t>On-Line Isotope Mass Separator</a:t>
            </a:r>
          </a:p>
        </p:txBody>
      </p:sp>
      <p:sp>
        <p:nvSpPr>
          <p:cNvPr id="128014" name="Line 14"/>
          <p:cNvSpPr>
            <a:spLocks noChangeShapeType="1"/>
          </p:cNvSpPr>
          <p:nvPr/>
        </p:nvSpPr>
        <p:spPr bwMode="auto">
          <a:xfrm>
            <a:off x="942975" y="1509713"/>
            <a:ext cx="178435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8020" name="Text Box 20"/>
          <p:cNvSpPr txBox="1">
            <a:spLocks noChangeArrowheads="1"/>
          </p:cNvSpPr>
          <p:nvPr/>
        </p:nvSpPr>
        <p:spPr bwMode="auto">
          <a:xfrm>
            <a:off x="2120900" y="53975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>
                <a:solidFill>
                  <a:srgbClr val="0D3A7E"/>
                </a:solidFill>
              </a:rPr>
              <a:t>Isolde intro</a:t>
            </a:r>
            <a:endParaRPr lang="en-US" sz="3600" b="1">
              <a:solidFill>
                <a:srgbClr val="0D3A7E"/>
              </a:solidFill>
            </a:endParaRPr>
          </a:p>
        </p:txBody>
      </p:sp>
      <p:sp>
        <p:nvSpPr>
          <p:cNvPr id="128024" name="Rectangle 24"/>
          <p:cNvSpPr>
            <a:spLocks noGrp="1" noChangeArrowheads="1"/>
          </p:cNvSpPr>
          <p:nvPr>
            <p:ph idx="1"/>
          </p:nvPr>
        </p:nvSpPr>
        <p:spPr bwMode="auto">
          <a:xfrm>
            <a:off x="457200" y="1981200"/>
            <a:ext cx="8229600" cy="3886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pic>
        <p:nvPicPr>
          <p:cNvPr id="128025" name="Picture 25" descr="pscomplex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001000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92575" y="1698625"/>
            <a:ext cx="1493838" cy="33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8027" name="Text Box 27"/>
          <p:cNvSpPr txBox="1">
            <a:spLocks noChangeArrowheads="1"/>
          </p:cNvSpPr>
          <p:nvPr/>
        </p:nvSpPr>
        <p:spPr bwMode="auto">
          <a:xfrm>
            <a:off x="3454400" y="1611313"/>
            <a:ext cx="2265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u="sng">
                <a:solidFill>
                  <a:srgbClr val="0000FF"/>
                </a:solidFill>
              </a:rPr>
              <a:t>ISOLDE Physics</a:t>
            </a:r>
          </a:p>
        </p:txBody>
      </p:sp>
      <p:sp>
        <p:nvSpPr>
          <p:cNvPr id="128028" name="Oval 28"/>
          <p:cNvSpPr>
            <a:spLocks noChangeArrowheads="1"/>
          </p:cNvSpPr>
          <p:nvPr/>
        </p:nvSpPr>
        <p:spPr bwMode="auto">
          <a:xfrm>
            <a:off x="4716463" y="5878513"/>
            <a:ext cx="88900" cy="101600"/>
          </a:xfrm>
          <a:prstGeom prst="ellipse">
            <a:avLst/>
          </a:prstGeom>
          <a:solidFill>
            <a:srgbClr val="FF3300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4659313" y="5791200"/>
            <a:ext cx="217487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8030" name="Text Box 30"/>
          <p:cNvSpPr txBox="1">
            <a:spLocks noChangeArrowheads="1"/>
          </p:cNvSpPr>
          <p:nvPr/>
        </p:nvSpPr>
        <p:spPr bwMode="auto">
          <a:xfrm>
            <a:off x="4310063" y="2293938"/>
            <a:ext cx="1539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1.4GeV/c</a:t>
            </a:r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6724650" y="5734050"/>
            <a:ext cx="1876425" cy="34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997700" y="6340678"/>
            <a:ext cx="2006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Courtesy E. Siesling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5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6.06936E-6 L -0.04132 -0.10982 L -0.03976 -0.16693 L -0.08108 -0.27467 L -0.08108 -0.29595 L -0.08733 -0.31074 L -0.09688 -0.32346 L -0.11268 -0.3297 L -0.12552 -0.32762 L -0.1349 -0.31907 L -0.14601 -0.30635 L -0.14931 -0.28531 L -0.14445 -0.2578 L -0.1349 -0.24947 L -0.12379 -0.24092 L -0.11111 -0.23884 L -0.09688 -0.24508 L -0.08577 -0.25988 L -0.08108 -0.27467 L -0.05712 -0.3297 L -0.05886 -0.50519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128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8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4" grpId="0" animBg="1"/>
      <p:bldP spid="128024" grpId="0" animBg="1"/>
      <p:bldP spid="128026" grpId="0" animBg="1"/>
      <p:bldP spid="128027" grpId="0"/>
      <p:bldP spid="128028" grpId="0" animBg="1"/>
      <p:bldP spid="128028" grpId="1" animBg="1"/>
      <p:bldP spid="128029" grpId="0" animBg="1"/>
      <p:bldP spid="128030" grpId="0"/>
      <p:bldP spid="128030" grpId="1"/>
      <p:bldP spid="1280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25" t="15238" r="56757" b="7047"/>
          <a:stretch/>
        </p:blipFill>
        <p:spPr bwMode="auto">
          <a:xfrm>
            <a:off x="5796136" y="1266972"/>
            <a:ext cx="3240360" cy="547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9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Transport </a:t>
            </a:r>
            <a:r>
              <a:rPr lang="en-GB" sz="2200" dirty="0" err="1" smtClean="0"/>
              <a:t>C.Bertone</a:t>
            </a:r>
            <a:endParaRPr lang="en-GB" sz="22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330824" cy="4937760"/>
          </a:xfrm>
        </p:spPr>
        <p:txBody>
          <a:bodyPr/>
          <a:lstStyle/>
          <a:p>
            <a:r>
              <a:rPr lang="en-GB" dirty="0" smtClean="0"/>
              <a:t>Suspended transport</a:t>
            </a:r>
          </a:p>
          <a:p>
            <a:pPr lvl="1"/>
            <a:r>
              <a:rPr lang="en-GB" dirty="0" smtClean="0"/>
              <a:t>Dedicated tool to take up to 10% slope</a:t>
            </a:r>
          </a:p>
          <a:p>
            <a:r>
              <a:rPr lang="en-GB" dirty="0" smtClean="0"/>
              <a:t>Installed with crane in B170</a:t>
            </a:r>
          </a:p>
          <a:p>
            <a:pPr lvl="1"/>
            <a:endParaRPr lang="en-GB" dirty="0"/>
          </a:p>
        </p:txBody>
      </p:sp>
      <p:pic>
        <p:nvPicPr>
          <p:cNvPr id="6" name="Picture 5" descr="STEP_146"/>
          <p:cNvPicPr>
            <a:picLocks noGrp="1" noChangeAspect="1"/>
          </p:cNvPicPr>
          <p:nvPr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5714" r="18021" b="21323"/>
          <a:stretch/>
        </p:blipFill>
        <p:spPr>
          <a:xfrm>
            <a:off x="107504" y="4116879"/>
            <a:ext cx="3312368" cy="2667000"/>
          </a:xfrm>
          <a:prstGeom prst="roundRect">
            <a:avLst/>
          </a:prstGeom>
          <a:noFill/>
          <a:ln>
            <a:noFill/>
          </a:ln>
        </p:spPr>
      </p:pic>
      <p:grpSp>
        <p:nvGrpSpPr>
          <p:cNvPr id="15" name="Group 14"/>
          <p:cNvGrpSpPr/>
          <p:nvPr/>
        </p:nvGrpSpPr>
        <p:grpSpPr>
          <a:xfrm>
            <a:off x="3707904" y="2974262"/>
            <a:ext cx="3311075" cy="3809617"/>
            <a:chOff x="3635896" y="1130105"/>
            <a:chExt cx="4876952" cy="5611263"/>
          </a:xfrm>
        </p:grpSpPr>
        <p:pic>
          <p:nvPicPr>
            <p:cNvPr id="7" name="Picture 2" descr="\\cern.ch\dfs\Users\d\delsaux\Public\MANUT CRYOMODULES ISOLDE\VUE TRAJET CRYOMOD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11755" r="22108" b="7956"/>
            <a:stretch/>
          </p:blipFill>
          <p:spPr bwMode="auto">
            <a:xfrm>
              <a:off x="3635896" y="1130105"/>
              <a:ext cx="4876952" cy="561126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601733" y="1647801"/>
              <a:ext cx="911115" cy="351770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SM18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330639" y="3287368"/>
              <a:ext cx="891460" cy="358775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BA7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79499" y="4525871"/>
              <a:ext cx="996870" cy="358775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rgbClr val="FF0000"/>
                  </a:solidFill>
                </a:rPr>
                <a:t>douane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81341" y="4449613"/>
              <a:ext cx="607412" cy="358775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170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64677" y="3661603"/>
              <a:ext cx="653391" cy="358775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65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75794" y="6089181"/>
              <a:ext cx="1300576" cy="358775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0000"/>
                  </a:solidFill>
                </a:rPr>
                <a:t>reception</a:t>
              </a:r>
              <a:endParaRPr lang="fr-FR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4394447" y="1298660"/>
              <a:ext cx="3222986" cy="5234799"/>
            </a:xfrm>
            <a:custGeom>
              <a:avLst/>
              <a:gdLst>
                <a:gd name="connsiteX0" fmla="*/ 0 w 3222986"/>
                <a:gd name="connsiteY0" fmla="*/ 3646202 h 5234799"/>
                <a:gd name="connsiteX1" fmla="*/ 88776 w 3222986"/>
                <a:gd name="connsiteY1" fmla="*/ 4072330 h 5234799"/>
                <a:gd name="connsiteX2" fmla="*/ 239697 w 3222986"/>
                <a:gd name="connsiteY2" fmla="*/ 4196618 h 5234799"/>
                <a:gd name="connsiteX3" fmla="*/ 372862 w 3222986"/>
                <a:gd name="connsiteY3" fmla="*/ 4356416 h 5234799"/>
                <a:gd name="connsiteX4" fmla="*/ 550415 w 3222986"/>
                <a:gd name="connsiteY4" fmla="*/ 5182039 h 5234799"/>
                <a:gd name="connsiteX5" fmla="*/ 994299 w 3222986"/>
                <a:gd name="connsiteY5" fmla="*/ 5119895 h 5234799"/>
                <a:gd name="connsiteX6" fmla="*/ 1127464 w 3222986"/>
                <a:gd name="connsiteY6" fmla="*/ 4862443 h 5234799"/>
                <a:gd name="connsiteX7" fmla="*/ 1020932 w 3222986"/>
                <a:gd name="connsiteY7" fmla="*/ 4418559 h 5234799"/>
                <a:gd name="connsiteX8" fmla="*/ 949910 w 3222986"/>
                <a:gd name="connsiteY8" fmla="*/ 3743857 h 5234799"/>
                <a:gd name="connsiteX9" fmla="*/ 878889 w 3222986"/>
                <a:gd name="connsiteY9" fmla="*/ 3326606 h 5234799"/>
                <a:gd name="connsiteX10" fmla="*/ 914400 w 3222986"/>
                <a:gd name="connsiteY10" fmla="*/ 3069154 h 5234799"/>
                <a:gd name="connsiteX11" fmla="*/ 1189607 w 3222986"/>
                <a:gd name="connsiteY11" fmla="*/ 2811701 h 5234799"/>
                <a:gd name="connsiteX12" fmla="*/ 1127464 w 3222986"/>
                <a:gd name="connsiteY12" fmla="*/ 2527616 h 5234799"/>
                <a:gd name="connsiteX13" fmla="*/ 1003176 w 3222986"/>
                <a:gd name="connsiteY13" fmla="*/ 2057099 h 5234799"/>
                <a:gd name="connsiteX14" fmla="*/ 1056442 w 3222986"/>
                <a:gd name="connsiteY14" fmla="*/ 1808524 h 5234799"/>
                <a:gd name="connsiteX15" fmla="*/ 1322772 w 3222986"/>
                <a:gd name="connsiteY15" fmla="*/ 1826280 h 5234799"/>
                <a:gd name="connsiteX16" fmla="*/ 1651246 w 3222986"/>
                <a:gd name="connsiteY16" fmla="*/ 1897301 h 5234799"/>
                <a:gd name="connsiteX17" fmla="*/ 1740023 w 3222986"/>
                <a:gd name="connsiteY17" fmla="*/ 2261286 h 5234799"/>
                <a:gd name="connsiteX18" fmla="*/ 2068497 w 3222986"/>
                <a:gd name="connsiteY18" fmla="*/ 2412206 h 5234799"/>
                <a:gd name="connsiteX19" fmla="*/ 2547891 w 3222986"/>
                <a:gd name="connsiteY19" fmla="*/ 2412206 h 5234799"/>
                <a:gd name="connsiteX20" fmla="*/ 2876365 w 3222986"/>
                <a:gd name="connsiteY20" fmla="*/ 1710870 h 5234799"/>
                <a:gd name="connsiteX21" fmla="*/ 2920753 w 3222986"/>
                <a:gd name="connsiteY21" fmla="*/ 432486 h 5234799"/>
                <a:gd name="connsiteX22" fmla="*/ 3062796 w 3222986"/>
                <a:gd name="connsiteY22" fmla="*/ 50746 h 5234799"/>
                <a:gd name="connsiteX23" fmla="*/ 3195961 w 3222986"/>
                <a:gd name="connsiteY23" fmla="*/ 24113 h 5234799"/>
                <a:gd name="connsiteX24" fmla="*/ 3222594 w 3222986"/>
                <a:gd name="connsiteY24" fmla="*/ 237177 h 5234799"/>
                <a:gd name="connsiteX25" fmla="*/ 3187083 w 3222986"/>
                <a:gd name="connsiteY25" fmla="*/ 459119 h 523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22986" h="5234799">
                  <a:moveTo>
                    <a:pt x="0" y="3646202"/>
                  </a:moveTo>
                  <a:cubicBezTo>
                    <a:pt x="24413" y="3813398"/>
                    <a:pt x="48827" y="3980594"/>
                    <a:pt x="88776" y="4072330"/>
                  </a:cubicBezTo>
                  <a:cubicBezTo>
                    <a:pt x="128725" y="4164066"/>
                    <a:pt x="192349" y="4149270"/>
                    <a:pt x="239697" y="4196618"/>
                  </a:cubicBezTo>
                  <a:cubicBezTo>
                    <a:pt x="287045" y="4243966"/>
                    <a:pt x="321076" y="4192179"/>
                    <a:pt x="372862" y="4356416"/>
                  </a:cubicBezTo>
                  <a:cubicBezTo>
                    <a:pt x="424648" y="4520653"/>
                    <a:pt x="446842" y="5054793"/>
                    <a:pt x="550415" y="5182039"/>
                  </a:cubicBezTo>
                  <a:cubicBezTo>
                    <a:pt x="653988" y="5309286"/>
                    <a:pt x="898124" y="5173161"/>
                    <a:pt x="994299" y="5119895"/>
                  </a:cubicBezTo>
                  <a:cubicBezTo>
                    <a:pt x="1090474" y="5066629"/>
                    <a:pt x="1123025" y="4979332"/>
                    <a:pt x="1127464" y="4862443"/>
                  </a:cubicBezTo>
                  <a:cubicBezTo>
                    <a:pt x="1131903" y="4745554"/>
                    <a:pt x="1050524" y="4604990"/>
                    <a:pt x="1020932" y="4418559"/>
                  </a:cubicBezTo>
                  <a:cubicBezTo>
                    <a:pt x="991340" y="4232128"/>
                    <a:pt x="973584" y="3925849"/>
                    <a:pt x="949910" y="3743857"/>
                  </a:cubicBezTo>
                  <a:cubicBezTo>
                    <a:pt x="926236" y="3561865"/>
                    <a:pt x="884807" y="3439056"/>
                    <a:pt x="878889" y="3326606"/>
                  </a:cubicBezTo>
                  <a:cubicBezTo>
                    <a:pt x="872971" y="3214156"/>
                    <a:pt x="862614" y="3154971"/>
                    <a:pt x="914400" y="3069154"/>
                  </a:cubicBezTo>
                  <a:cubicBezTo>
                    <a:pt x="966186" y="2983337"/>
                    <a:pt x="1154096" y="2901957"/>
                    <a:pt x="1189607" y="2811701"/>
                  </a:cubicBezTo>
                  <a:cubicBezTo>
                    <a:pt x="1225118" y="2721445"/>
                    <a:pt x="1158536" y="2653383"/>
                    <a:pt x="1127464" y="2527616"/>
                  </a:cubicBezTo>
                  <a:cubicBezTo>
                    <a:pt x="1096392" y="2401849"/>
                    <a:pt x="1015013" y="2176948"/>
                    <a:pt x="1003176" y="2057099"/>
                  </a:cubicBezTo>
                  <a:cubicBezTo>
                    <a:pt x="991339" y="1937250"/>
                    <a:pt x="1003176" y="1846994"/>
                    <a:pt x="1056442" y="1808524"/>
                  </a:cubicBezTo>
                  <a:cubicBezTo>
                    <a:pt x="1109708" y="1770054"/>
                    <a:pt x="1223638" y="1811484"/>
                    <a:pt x="1322772" y="1826280"/>
                  </a:cubicBezTo>
                  <a:cubicBezTo>
                    <a:pt x="1421906" y="1841076"/>
                    <a:pt x="1581704" y="1824800"/>
                    <a:pt x="1651246" y="1897301"/>
                  </a:cubicBezTo>
                  <a:cubicBezTo>
                    <a:pt x="1720788" y="1969802"/>
                    <a:pt x="1670481" y="2175468"/>
                    <a:pt x="1740023" y="2261286"/>
                  </a:cubicBezTo>
                  <a:cubicBezTo>
                    <a:pt x="1809565" y="2347104"/>
                    <a:pt x="1933852" y="2387053"/>
                    <a:pt x="2068497" y="2412206"/>
                  </a:cubicBezTo>
                  <a:cubicBezTo>
                    <a:pt x="2203142" y="2437359"/>
                    <a:pt x="2413246" y="2529095"/>
                    <a:pt x="2547891" y="2412206"/>
                  </a:cubicBezTo>
                  <a:cubicBezTo>
                    <a:pt x="2682536" y="2295317"/>
                    <a:pt x="2814221" y="2040823"/>
                    <a:pt x="2876365" y="1710870"/>
                  </a:cubicBezTo>
                  <a:cubicBezTo>
                    <a:pt x="2938509" y="1380917"/>
                    <a:pt x="2889681" y="709173"/>
                    <a:pt x="2920753" y="432486"/>
                  </a:cubicBezTo>
                  <a:cubicBezTo>
                    <a:pt x="2951825" y="155799"/>
                    <a:pt x="3016928" y="118808"/>
                    <a:pt x="3062796" y="50746"/>
                  </a:cubicBezTo>
                  <a:cubicBezTo>
                    <a:pt x="3108664" y="-17316"/>
                    <a:pt x="3169328" y="-6959"/>
                    <a:pt x="3195961" y="24113"/>
                  </a:cubicBezTo>
                  <a:cubicBezTo>
                    <a:pt x="3222594" y="55185"/>
                    <a:pt x="3224074" y="164676"/>
                    <a:pt x="3222594" y="237177"/>
                  </a:cubicBezTo>
                  <a:cubicBezTo>
                    <a:pt x="3221114" y="309678"/>
                    <a:pt x="3204098" y="384398"/>
                    <a:pt x="3187083" y="459119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31</a:t>
            </a:fld>
            <a:endParaRPr lang="en-GB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0" t="2999" r="12587" b="2552"/>
          <a:stretch/>
        </p:blipFill>
        <p:spPr bwMode="auto">
          <a:xfrm>
            <a:off x="7203872" y="1480230"/>
            <a:ext cx="1810220" cy="527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08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Projects\HIE-ISOLDE-CRYOMOD\Pictures\CATIA\20121008\Picture1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1" r="13908"/>
          <a:stretch/>
        </p:blipFill>
        <p:spPr bwMode="auto">
          <a:xfrm>
            <a:off x="4139951" y="3861048"/>
            <a:ext cx="2543943" cy="193278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 services and interfaces </a:t>
            </a:r>
            <a:r>
              <a:rPr lang="en-GB" sz="1800" dirty="0" smtClean="0"/>
              <a:t>(BE/RF)</a:t>
            </a: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6071262" cy="5090120"/>
          </a:xfrm>
          <a:noFill/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Outside </a:t>
            </a:r>
            <a:r>
              <a:rPr lang="en-GB" dirty="0" err="1" smtClean="0"/>
              <a:t>cryomodule</a:t>
            </a:r>
            <a:r>
              <a:rPr lang="en-GB" dirty="0" smtClean="0"/>
              <a:t> interfaces</a:t>
            </a:r>
          </a:p>
          <a:p>
            <a:pPr lvl="2"/>
            <a:r>
              <a:rPr lang="en-GB" dirty="0" smtClean="0"/>
              <a:t>32 x 5 3/8” RF cables to route and connect</a:t>
            </a:r>
            <a:endParaRPr lang="en-GB" dirty="0"/>
          </a:p>
          <a:p>
            <a:pPr lvl="2"/>
            <a:r>
              <a:rPr lang="en-GB" dirty="0" smtClean="0"/>
              <a:t>Connector panels for </a:t>
            </a:r>
            <a:r>
              <a:rPr lang="en-GB" dirty="0" err="1" smtClean="0"/>
              <a:t>feedthrough</a:t>
            </a:r>
            <a:r>
              <a:rPr lang="en-GB" dirty="0" smtClean="0"/>
              <a:t> integrity</a:t>
            </a:r>
          </a:p>
          <a:p>
            <a:r>
              <a:rPr lang="en-GB" dirty="0" smtClean="0"/>
              <a:t>Inside </a:t>
            </a:r>
            <a:r>
              <a:rPr lang="en-GB" dirty="0" err="1" smtClean="0"/>
              <a:t>cryomodule</a:t>
            </a:r>
            <a:endParaRPr lang="en-GB" dirty="0" smtClean="0"/>
          </a:p>
          <a:p>
            <a:pPr lvl="2"/>
            <a:r>
              <a:rPr lang="en-GB" dirty="0" smtClean="0"/>
              <a:t>Services in beam vacuum &amp; thermalized to 50K</a:t>
            </a:r>
          </a:p>
          <a:p>
            <a:pPr lvl="2"/>
            <a:r>
              <a:rPr lang="en-GB" dirty="0" smtClean="0"/>
              <a:t>Instrumentation</a:t>
            </a:r>
          </a:p>
          <a:p>
            <a:r>
              <a:rPr lang="en-GB" dirty="0" smtClean="0"/>
              <a:t>Status</a:t>
            </a:r>
          </a:p>
          <a:p>
            <a:pPr lvl="2"/>
            <a:r>
              <a:rPr lang="en-GB" b="1" dirty="0" smtClean="0">
                <a:solidFill>
                  <a:srgbClr val="00B050"/>
                </a:solidFill>
              </a:rPr>
              <a:t>Done</a:t>
            </a:r>
          </a:p>
          <a:p>
            <a:pPr lvl="2"/>
            <a:r>
              <a:rPr lang="en-GB" dirty="0" smtClean="0"/>
              <a:t>cable definition, routing and </a:t>
            </a:r>
            <a:r>
              <a:rPr lang="en-GB" dirty="0" err="1" smtClean="0"/>
              <a:t>thermalization</a:t>
            </a:r>
            <a:r>
              <a:rPr lang="en-GB" dirty="0" smtClean="0"/>
              <a:t> concept</a:t>
            </a:r>
          </a:p>
          <a:p>
            <a:pPr lvl="2"/>
            <a:r>
              <a:rPr lang="en-GB" dirty="0" smtClean="0">
                <a:solidFill>
                  <a:srgbClr val="893BC3"/>
                </a:solidFill>
              </a:rPr>
              <a:t>instrumentation</a:t>
            </a:r>
            <a:r>
              <a:rPr lang="en-GB" dirty="0" smtClean="0"/>
              <a:t> list</a:t>
            </a:r>
          </a:p>
          <a:p>
            <a:pPr lvl="2"/>
            <a:r>
              <a:rPr lang="en-GB" dirty="0" smtClean="0"/>
              <a:t>connecting sequence</a:t>
            </a:r>
          </a:p>
          <a:p>
            <a:pPr lvl="2"/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In progress</a:t>
            </a:r>
          </a:p>
          <a:p>
            <a:pPr lvl="2"/>
            <a:r>
              <a:rPr lang="en-GB" dirty="0" smtClean="0"/>
              <a:t>RF </a:t>
            </a:r>
            <a:r>
              <a:rPr lang="en-GB" dirty="0" err="1" smtClean="0"/>
              <a:t>feedthroughs</a:t>
            </a:r>
            <a:endParaRPr lang="en-GB" dirty="0" smtClean="0"/>
          </a:p>
          <a:p>
            <a:pPr lvl="2"/>
            <a:r>
              <a:rPr lang="en-GB" dirty="0" smtClean="0"/>
              <a:t>Control panels integration</a:t>
            </a:r>
          </a:p>
          <a:p>
            <a:pPr lvl="2"/>
            <a:r>
              <a:rPr lang="en-GB" b="1" dirty="0" smtClean="0">
                <a:solidFill>
                  <a:srgbClr val="FF0000"/>
                </a:solidFill>
              </a:rPr>
              <a:t>Pending</a:t>
            </a:r>
          </a:p>
          <a:p>
            <a:pPr lvl="2"/>
            <a:r>
              <a:rPr lang="en-GB" dirty="0" smtClean="0"/>
              <a:t>Cable, routing and </a:t>
            </a:r>
            <a:r>
              <a:rPr lang="en-GB" dirty="0" err="1" smtClean="0"/>
              <a:t>thermalization</a:t>
            </a:r>
            <a:r>
              <a:rPr lang="en-GB" dirty="0" smtClean="0"/>
              <a:t> drawings</a:t>
            </a:r>
          </a:p>
          <a:p>
            <a:pPr lvl="2"/>
            <a:r>
              <a:rPr lang="en-GB" dirty="0" smtClean="0">
                <a:solidFill>
                  <a:srgbClr val="893BC3"/>
                </a:solidFill>
              </a:rPr>
              <a:t>coupler motor and controls</a:t>
            </a:r>
          </a:p>
          <a:p>
            <a:pPr lvl="2"/>
            <a:r>
              <a:rPr lang="en-GB" dirty="0" smtClean="0"/>
              <a:t>Instrumentation selection, installation and connectors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8092641" y="2646758"/>
            <a:ext cx="118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Tuner control</a:t>
            </a:r>
            <a:endParaRPr lang="en-GB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7947310" y="2644664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Pick-up</a:t>
            </a:r>
            <a:endParaRPr lang="en-GB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6705383" y="2519755"/>
            <a:ext cx="1369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Coupler control</a:t>
            </a:r>
            <a:endParaRPr lang="en-GB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6352652" y="2519755"/>
            <a:ext cx="883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accent1">
                    <a:lumMod val="75000"/>
                  </a:schemeClr>
                </a:solidFill>
              </a:rPr>
              <a:t>RF supply</a:t>
            </a:r>
            <a:endParaRPr lang="en-GB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YL - TE-TM 22/01/2013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32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6588224" y="0"/>
            <a:ext cx="2438028" cy="6848847"/>
            <a:chOff x="6588224" y="0"/>
            <a:chExt cx="2438028" cy="6848847"/>
          </a:xfrm>
        </p:grpSpPr>
        <p:pic>
          <p:nvPicPr>
            <p:cNvPr id="4098" name="Picture 2" descr="G:\Projects\HIE-ISOLDE-CRYOMOD\Cavite + Moteu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9"/>
            <a:stretch/>
          </p:blipFill>
          <p:spPr bwMode="auto">
            <a:xfrm>
              <a:off x="6588224" y="0"/>
              <a:ext cx="2438028" cy="6848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G:\Projects\HIE-ISOLDE-CRYOMOD\Cavite + Moteu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94" t="9150" r="6251" b="73989"/>
            <a:stretch/>
          </p:blipFill>
          <p:spPr bwMode="auto">
            <a:xfrm>
              <a:off x="7076226" y="16021"/>
              <a:ext cx="493812" cy="1180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257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1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Solenoid and Interfaces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dirty="0" smtClean="0"/>
              <a:t>YL - TE-TM 22/01/2013</a:t>
            </a:r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158" y="188640"/>
            <a:ext cx="2160240" cy="1861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33</a:t>
            </a:fld>
            <a:endParaRPr lang="en-GB"/>
          </a:p>
        </p:txBody>
      </p:sp>
      <p:grpSp>
        <p:nvGrpSpPr>
          <p:cNvPr id="6148" name="Group 6147"/>
          <p:cNvGrpSpPr/>
          <p:nvPr/>
        </p:nvGrpSpPr>
        <p:grpSpPr>
          <a:xfrm>
            <a:off x="4893079" y="2492896"/>
            <a:ext cx="4250922" cy="4320480"/>
            <a:chOff x="4572000" y="2633942"/>
            <a:chExt cx="4250922" cy="4320480"/>
          </a:xfrm>
        </p:grpSpPr>
        <p:pic>
          <p:nvPicPr>
            <p:cNvPr id="6146" name="Picture 2" descr="G:\Projects\HIE-ISOLDE-CRYOMOD\Cryomudule Hie Isolde Complet - Coupe frontale AV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72000" y="2692091"/>
              <a:ext cx="4219575" cy="42484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7196300" y="2633942"/>
              <a:ext cx="1626622" cy="422405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7017996" y="2853355"/>
              <a:ext cx="327758" cy="0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419273" y="2692091"/>
              <a:ext cx="12357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chemeClr val="tx2"/>
                  </a:solidFill>
                </a:rPr>
                <a:t>Current leads </a:t>
              </a:r>
            </a:p>
            <a:p>
              <a:r>
                <a:rPr lang="en-GB" sz="1400" dirty="0" smtClean="0">
                  <a:solidFill>
                    <a:schemeClr val="tx2"/>
                  </a:solidFill>
                </a:rPr>
                <a:t>interface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964110" y="3723738"/>
              <a:ext cx="0" cy="901759"/>
            </a:xfrm>
            <a:prstGeom prst="line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6858622" y="4625497"/>
              <a:ext cx="224295" cy="312701"/>
            </a:xfrm>
            <a:prstGeom prst="roundRect">
              <a:avLst/>
            </a:prstGeom>
            <a:solidFill>
              <a:srgbClr val="FF0000">
                <a:alpha val="69804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14404" y="3976711"/>
              <a:ext cx="7312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2"/>
                  </a:solidFill>
                </a:rPr>
                <a:t>Bus bar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6999298" y="4130600"/>
              <a:ext cx="503721" cy="0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531710" y="4560788"/>
              <a:ext cx="6014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tx2"/>
                  </a:solidFill>
                </a:rPr>
                <a:t>Splice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7094302" y="4714677"/>
              <a:ext cx="408717" cy="0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4572000" y="2692092"/>
              <a:ext cx="2016224" cy="4262330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7019819" y="5589239"/>
              <a:ext cx="484391" cy="1"/>
            </a:xfrm>
            <a:prstGeom prst="straightConnector1">
              <a:avLst/>
            </a:prstGeom>
            <a:ln w="19050">
              <a:solidFill>
                <a:schemeClr val="bg2">
                  <a:lumMod val="1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970769" y="4869160"/>
              <a:ext cx="1" cy="118854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514404" y="5435351"/>
              <a:ext cx="10050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 err="1" smtClean="0">
                  <a:solidFill>
                    <a:schemeClr val="tx2"/>
                  </a:solidFill>
                </a:rPr>
                <a:t>NbTi</a:t>
              </a:r>
              <a:r>
                <a:rPr lang="en-GB" sz="1400" dirty="0" smtClean="0">
                  <a:solidFill>
                    <a:schemeClr val="tx2"/>
                  </a:solidFill>
                </a:rPr>
                <a:t> wires</a:t>
              </a:r>
            </a:p>
          </p:txBody>
        </p:sp>
      </p:grpSp>
      <p:grpSp>
        <p:nvGrpSpPr>
          <p:cNvPr id="6145" name="Group 6144"/>
          <p:cNvGrpSpPr/>
          <p:nvPr/>
        </p:nvGrpSpPr>
        <p:grpSpPr>
          <a:xfrm>
            <a:off x="6371729" y="200578"/>
            <a:ext cx="354262" cy="1861170"/>
            <a:chOff x="6228184" y="188641"/>
            <a:chExt cx="487176" cy="2559456"/>
          </a:xfrm>
        </p:grpSpPr>
        <p:pic>
          <p:nvPicPr>
            <p:cNvPr id="18" name="Picture 7" descr="Vapor-Cooled Current Lead Pai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272"/>
            <a:stretch/>
          </p:blipFill>
          <p:spPr bwMode="auto">
            <a:xfrm rot="5400000">
              <a:off x="5861396" y="555429"/>
              <a:ext cx="1211538" cy="477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7" descr="Vapor-Cooled Current Lead Pai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45"/>
            <a:stretch/>
          </p:blipFill>
          <p:spPr bwMode="auto">
            <a:xfrm rot="5400000">
              <a:off x="5844722" y="1877460"/>
              <a:ext cx="1263313" cy="477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618856" cy="5162128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Solenoid characteristics</a:t>
            </a:r>
          </a:p>
          <a:p>
            <a:pPr lvl="1"/>
            <a:r>
              <a:rPr lang="en-GB" dirty="0" smtClean="0"/>
              <a:t>Properties: 116 A – 13.5 T2.m - </a:t>
            </a:r>
            <a:r>
              <a:rPr lang="en-GB" dirty="0" err="1" smtClean="0"/>
              <a:t>NbTi</a:t>
            </a:r>
            <a:endParaRPr lang="en-GB" dirty="0" smtClean="0"/>
          </a:p>
          <a:p>
            <a:pPr lvl="1"/>
            <a:r>
              <a:rPr lang="en-GB" dirty="0" smtClean="0"/>
              <a:t>Quench protection to be confirmed</a:t>
            </a:r>
          </a:p>
          <a:p>
            <a:pPr lvl="2"/>
            <a:r>
              <a:rPr lang="en-GB" dirty="0" smtClean="0"/>
              <a:t>Active : baseline</a:t>
            </a:r>
          </a:p>
          <a:p>
            <a:pPr lvl="2"/>
            <a:r>
              <a:rPr lang="en-GB" dirty="0" smtClean="0"/>
              <a:t>Passive : need re-design for integration</a:t>
            </a:r>
          </a:p>
          <a:p>
            <a:pPr lvl="1"/>
            <a:r>
              <a:rPr lang="en-GB" dirty="0"/>
              <a:t>Supplied by </a:t>
            </a:r>
            <a:r>
              <a:rPr lang="en-GB" dirty="0" err="1"/>
              <a:t>Danfysik</a:t>
            </a:r>
            <a:endParaRPr lang="en-GB" dirty="0"/>
          </a:p>
          <a:p>
            <a:r>
              <a:rPr lang="en-GB" dirty="0" smtClean="0"/>
              <a:t>Interfaces</a:t>
            </a:r>
          </a:p>
          <a:p>
            <a:pPr lvl="1"/>
            <a:r>
              <a:rPr lang="en-GB" dirty="0" smtClean="0"/>
              <a:t>Current leads technology options</a:t>
            </a:r>
          </a:p>
          <a:p>
            <a:pPr lvl="2"/>
            <a:r>
              <a:rPr lang="en-GB" dirty="0" smtClean="0"/>
              <a:t>Vapour-cooled 1kA off the shelf : baseline</a:t>
            </a:r>
          </a:p>
          <a:p>
            <a:pPr lvl="2"/>
            <a:r>
              <a:rPr lang="en-GB" dirty="0"/>
              <a:t>C</a:t>
            </a:r>
            <a:r>
              <a:rPr lang="en-GB" dirty="0" smtClean="0"/>
              <a:t>onductive cooled : need important re-design</a:t>
            </a:r>
          </a:p>
          <a:p>
            <a:pPr lvl="1"/>
            <a:r>
              <a:rPr lang="en-GB" dirty="0" smtClean="0"/>
              <a:t>Mechanical splice for clean assembly purposes</a:t>
            </a:r>
          </a:p>
          <a:p>
            <a:pPr lvl="1"/>
            <a:r>
              <a:rPr lang="en-GB" dirty="0" smtClean="0"/>
              <a:t>Mechanical interfaces</a:t>
            </a:r>
          </a:p>
          <a:p>
            <a:pPr lvl="1"/>
            <a:r>
              <a:rPr lang="en-GB" dirty="0" smtClean="0"/>
              <a:t>Services : cryogenics, instrumentation</a:t>
            </a:r>
          </a:p>
          <a:p>
            <a:r>
              <a:rPr lang="en-GB" dirty="0" smtClean="0"/>
              <a:t>Status :</a:t>
            </a:r>
          </a:p>
          <a:p>
            <a:pPr lvl="2"/>
            <a:r>
              <a:rPr lang="en-GB" b="1" dirty="0" smtClean="0">
                <a:solidFill>
                  <a:srgbClr val="00B050"/>
                </a:solidFill>
              </a:rPr>
              <a:t>Done</a:t>
            </a:r>
            <a:r>
              <a:rPr lang="en-GB" b="1" dirty="0" smtClean="0"/>
              <a:t> : </a:t>
            </a:r>
            <a:r>
              <a:rPr lang="en-GB" dirty="0"/>
              <a:t>m</a:t>
            </a:r>
            <a:r>
              <a:rPr lang="en-GB" dirty="0" smtClean="0"/>
              <a:t>echanical &amp; cryogenics interfaces, instrumentation list</a:t>
            </a:r>
          </a:p>
          <a:p>
            <a:pPr lvl="2"/>
            <a:r>
              <a:rPr lang="en-GB" b="1" dirty="0" smtClean="0">
                <a:solidFill>
                  <a:srgbClr val="FFC000"/>
                </a:solidFill>
              </a:rPr>
              <a:t>In progress </a:t>
            </a:r>
            <a:r>
              <a:rPr lang="en-GB" b="1" dirty="0" smtClean="0"/>
              <a:t>: </a:t>
            </a:r>
            <a:r>
              <a:rPr lang="en-GB" dirty="0" smtClean="0">
                <a:solidFill>
                  <a:srgbClr val="893BC3"/>
                </a:solidFill>
              </a:rPr>
              <a:t>current leads</a:t>
            </a:r>
          </a:p>
          <a:p>
            <a:pPr lvl="2"/>
            <a:r>
              <a:rPr lang="en-GB" b="1" dirty="0" smtClean="0">
                <a:solidFill>
                  <a:srgbClr val="FF0000"/>
                </a:solidFill>
              </a:rPr>
              <a:t>Pending </a:t>
            </a:r>
            <a:r>
              <a:rPr lang="en-GB" b="1" dirty="0" smtClean="0"/>
              <a:t>: </a:t>
            </a:r>
            <a:r>
              <a:rPr lang="en-GB" dirty="0" smtClean="0"/>
              <a:t>splice details, routing and connection of wires and cables, </a:t>
            </a:r>
            <a:r>
              <a:rPr lang="en-GB" dirty="0" smtClean="0">
                <a:solidFill>
                  <a:srgbClr val="893BC3"/>
                </a:solidFill>
              </a:rPr>
              <a:t>integration of the quench protection system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0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FB203-D389-4819-9F1E-BA636F4D637F}" type="slidenum">
              <a:rPr lang="en-US"/>
              <a:pPr/>
              <a:t>4</a:t>
            </a:fld>
            <a:endParaRPr lang="en-US"/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2120900" y="53975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>
                <a:solidFill>
                  <a:srgbClr val="0D3A7E"/>
                </a:solidFill>
              </a:rPr>
              <a:t>Separator magnet</a:t>
            </a:r>
            <a:endParaRPr lang="en-US" sz="3600" b="1">
              <a:solidFill>
                <a:srgbClr val="0D3A7E"/>
              </a:solidFill>
            </a:endParaRPr>
          </a:p>
        </p:txBody>
      </p:sp>
      <p:pic>
        <p:nvPicPr>
          <p:cNvPr id="2048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49325"/>
            <a:ext cx="5721350" cy="31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07" name="Oval 7"/>
          <p:cNvSpPr>
            <a:spLocks noChangeArrowheads="1"/>
          </p:cNvSpPr>
          <p:nvPr/>
        </p:nvSpPr>
        <p:spPr bwMode="auto">
          <a:xfrm>
            <a:off x="6477000" y="1247775"/>
            <a:ext cx="104775" cy="10477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08" name="Oval 8"/>
          <p:cNvSpPr>
            <a:spLocks noChangeArrowheads="1"/>
          </p:cNvSpPr>
          <p:nvPr/>
        </p:nvSpPr>
        <p:spPr bwMode="auto">
          <a:xfrm>
            <a:off x="6496050" y="1228725"/>
            <a:ext cx="76200" cy="666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09" name="Oval 9"/>
          <p:cNvSpPr>
            <a:spLocks noChangeArrowheads="1"/>
          </p:cNvSpPr>
          <p:nvPr/>
        </p:nvSpPr>
        <p:spPr bwMode="auto">
          <a:xfrm>
            <a:off x="6457950" y="1219200"/>
            <a:ext cx="123825" cy="1143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10" name="Oval 10"/>
          <p:cNvSpPr>
            <a:spLocks noChangeArrowheads="1"/>
          </p:cNvSpPr>
          <p:nvPr/>
        </p:nvSpPr>
        <p:spPr bwMode="auto">
          <a:xfrm>
            <a:off x="7829550" y="1638300"/>
            <a:ext cx="13335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11" name="AutoShape 11"/>
          <p:cNvSpPr>
            <a:spLocks noChangeArrowheads="1"/>
          </p:cNvSpPr>
          <p:nvPr/>
        </p:nvSpPr>
        <p:spPr bwMode="auto">
          <a:xfrm>
            <a:off x="6219825" y="895350"/>
            <a:ext cx="695325" cy="781050"/>
          </a:xfrm>
          <a:prstGeom prst="irregularSeal1">
            <a:avLst/>
          </a:prstGeom>
          <a:solidFill>
            <a:srgbClr val="E3F818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12" name="Text Box 12"/>
          <p:cNvSpPr txBox="1">
            <a:spLocks noChangeArrowheads="1"/>
          </p:cNvSpPr>
          <p:nvPr/>
        </p:nvSpPr>
        <p:spPr bwMode="auto">
          <a:xfrm>
            <a:off x="5591175" y="4000500"/>
            <a:ext cx="2352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GPS: M/</a:t>
            </a:r>
            <a:r>
              <a:rPr lang="el-GR">
                <a:cs typeface="Arial" charset="0"/>
              </a:rPr>
              <a:t>Δ</a:t>
            </a:r>
            <a:r>
              <a:rPr lang="en-US">
                <a:cs typeface="Arial" charset="0"/>
              </a:rPr>
              <a:t>M=2400</a:t>
            </a:r>
            <a:endParaRPr lang="el-GR">
              <a:cs typeface="Arial" charset="0"/>
            </a:endParaRPr>
          </a:p>
        </p:txBody>
      </p:sp>
      <p:sp>
        <p:nvSpPr>
          <p:cNvPr id="204813" name="Text Box 13"/>
          <p:cNvSpPr txBox="1">
            <a:spLocks noChangeArrowheads="1"/>
          </p:cNvSpPr>
          <p:nvPr/>
        </p:nvSpPr>
        <p:spPr bwMode="auto">
          <a:xfrm>
            <a:off x="1438275" y="4019550"/>
            <a:ext cx="2352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HRS: M/</a:t>
            </a:r>
            <a:r>
              <a:rPr lang="el-GR">
                <a:cs typeface="Arial" charset="0"/>
              </a:rPr>
              <a:t>Δ</a:t>
            </a:r>
            <a:r>
              <a:rPr lang="en-US">
                <a:cs typeface="Arial" charset="0"/>
              </a:rPr>
              <a:t>M=5000</a:t>
            </a:r>
            <a:endParaRPr lang="el-GR">
              <a:cs typeface="Arial" charset="0"/>
            </a:endParaRPr>
          </a:p>
        </p:txBody>
      </p:sp>
      <p:pic>
        <p:nvPicPr>
          <p:cNvPr id="20481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4340225"/>
            <a:ext cx="2924175" cy="2070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1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4362450"/>
            <a:ext cx="3062288" cy="20431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17" name="Text Box 17"/>
          <p:cNvSpPr txBox="1">
            <a:spLocks noChangeArrowheads="1"/>
          </p:cNvSpPr>
          <p:nvPr/>
        </p:nvSpPr>
        <p:spPr bwMode="auto">
          <a:xfrm>
            <a:off x="3048000" y="59817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E3F818"/>
                </a:solidFill>
              </a:rPr>
              <a:t>HRS</a:t>
            </a:r>
          </a:p>
        </p:txBody>
      </p:sp>
      <p:sp>
        <p:nvSpPr>
          <p:cNvPr id="204818" name="Text Box 18"/>
          <p:cNvSpPr txBox="1">
            <a:spLocks noChangeArrowheads="1"/>
          </p:cNvSpPr>
          <p:nvPr/>
        </p:nvSpPr>
        <p:spPr bwMode="auto">
          <a:xfrm>
            <a:off x="7229475" y="6010275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E3F818"/>
                </a:solidFill>
              </a:rPr>
              <a:t>GPS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97700" y="6340678"/>
            <a:ext cx="2006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Courtesy E. Siesling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57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14167 -0.0625 " pathEditMode="relative" ptsTypes="AA">
                                      <p:cBhvr>
                                        <p:cTn id="8" dur="1000" fill="hold"/>
                                        <p:tgtEl>
                                          <p:spTgt spid="204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07083 0.00416 L -0.15955 0.01944 L -0.20937 0.03333 L -0.24375 0.06111 L -0.28437 0.10694 L -0.31875 0.16111 L -0.4125 0.28611 L -0.53958 0.39305 " pathEditMode="relative" ptsTypes="AAAAAAAAA">
                                      <p:cBhvr>
                                        <p:cTn id="19" dur="2000" fill="hold"/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66667E-6 -4.44444E-6 L -0.08646 0.00972 L -0.16666 0.025 L -0.20521 0.04306 L -0.22396 0.05972 L -0.23958 0.08611 L -0.24687 0.12639 L -0.25416 0.20139 L -0.25416 0.21806 " pathEditMode="relative" ptsTypes="AAAAAAAAA">
                                      <p:cBhvr>
                                        <p:cTn id="23" dur="2000" fill="hold"/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1.11111E-6 L -0.08437 0.00694 L -0.16458 0.02083 L -0.20208 0.02778 L -0.22083 0.03472 L -0.24583 0.04861 L -0.29479 0.08472 L -0.39166 0.16667 " pathEditMode="relative" ptsTypes="AAAAAAAA">
                                      <p:cBhvr>
                                        <p:cTn id="27" dur="2000" fill="hold"/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7" grpId="0" animBg="1"/>
      <p:bldP spid="204807" grpId="1" animBg="1"/>
      <p:bldP spid="204808" grpId="0" animBg="1"/>
      <p:bldP spid="204808" grpId="1" animBg="1"/>
      <p:bldP spid="204809" grpId="0" animBg="1"/>
      <p:bldP spid="204809" grpId="1" animBg="1"/>
      <p:bldP spid="204810" grpId="0" animBg="1"/>
      <p:bldP spid="204810" grpId="1" animBg="1"/>
      <p:bldP spid="2048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90D3D1-1709-4A44-9C18-32F15AFDFB9B}" type="slidenum">
              <a:rPr lang="en-US"/>
              <a:pPr/>
              <a:t>5</a:t>
            </a:fld>
            <a:endParaRPr lang="en-US"/>
          </a:p>
        </p:txBody>
      </p:sp>
      <p:pic>
        <p:nvPicPr>
          <p:cNvPr id="205826" name="Picture 4" descr="Hall isol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5524" r="3841" b="3682"/>
          <a:stretch>
            <a:fillRect/>
          </a:stretch>
        </p:blipFill>
        <p:spPr bwMode="auto">
          <a:xfrm>
            <a:off x="533400" y="990600"/>
            <a:ext cx="775335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Rectangle 5"/>
          <p:cNvSpPr>
            <a:spLocks noChangeArrowheads="1"/>
          </p:cNvSpPr>
          <p:nvPr/>
        </p:nvSpPr>
        <p:spPr bwMode="auto">
          <a:xfrm>
            <a:off x="0" y="1304925"/>
            <a:ext cx="1116013" cy="1044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28" name="Rectangle 4"/>
          <p:cNvSpPr>
            <a:spLocks noChangeArrowheads="1"/>
          </p:cNvSpPr>
          <p:nvPr/>
        </p:nvSpPr>
        <p:spPr bwMode="auto">
          <a:xfrm>
            <a:off x="7620000" y="914400"/>
            <a:ext cx="685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829" name="Text Box 5"/>
          <p:cNvSpPr txBox="1">
            <a:spLocks noChangeArrowheads="1"/>
          </p:cNvSpPr>
          <p:nvPr/>
        </p:nvSpPr>
        <p:spPr bwMode="auto">
          <a:xfrm>
            <a:off x="2120900" y="53975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>
                <a:solidFill>
                  <a:srgbClr val="0D3A7E"/>
                </a:solidFill>
              </a:rPr>
              <a:t>Separator magnet</a:t>
            </a:r>
            <a:endParaRPr lang="en-US" sz="3600" b="1">
              <a:solidFill>
                <a:srgbClr val="0D3A7E"/>
              </a:solidFill>
            </a:endParaRPr>
          </a:p>
        </p:txBody>
      </p:sp>
      <p:sp>
        <p:nvSpPr>
          <p:cNvPr id="205830" name="Oval 6"/>
          <p:cNvSpPr>
            <a:spLocks noChangeArrowheads="1"/>
          </p:cNvSpPr>
          <p:nvPr/>
        </p:nvSpPr>
        <p:spPr bwMode="auto">
          <a:xfrm>
            <a:off x="8610600" y="30575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831" name="Oval 7"/>
          <p:cNvSpPr>
            <a:spLocks noChangeArrowheads="1"/>
          </p:cNvSpPr>
          <p:nvPr/>
        </p:nvSpPr>
        <p:spPr bwMode="auto">
          <a:xfrm>
            <a:off x="8407400" y="30480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832" name="AutoShape 8"/>
          <p:cNvSpPr>
            <a:spLocks noChangeArrowheads="1"/>
          </p:cNvSpPr>
          <p:nvPr/>
        </p:nvSpPr>
        <p:spPr bwMode="auto">
          <a:xfrm>
            <a:off x="4876800" y="2838450"/>
            <a:ext cx="228600" cy="152400"/>
          </a:xfrm>
          <a:prstGeom prst="irregularSeal1">
            <a:avLst/>
          </a:prstGeom>
          <a:solidFill>
            <a:srgbClr val="E3F818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833" name="AutoShape 9"/>
          <p:cNvSpPr>
            <a:spLocks noChangeArrowheads="1"/>
          </p:cNvSpPr>
          <p:nvPr/>
        </p:nvSpPr>
        <p:spPr bwMode="auto">
          <a:xfrm>
            <a:off x="5781675" y="3057525"/>
            <a:ext cx="228600" cy="152400"/>
          </a:xfrm>
          <a:prstGeom prst="irregularSeal1">
            <a:avLst/>
          </a:prstGeom>
          <a:solidFill>
            <a:srgbClr val="E3F818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834" name="Text Box 10"/>
          <p:cNvSpPr txBox="1">
            <a:spLocks noChangeArrowheads="1"/>
          </p:cNvSpPr>
          <p:nvPr/>
        </p:nvSpPr>
        <p:spPr bwMode="auto">
          <a:xfrm>
            <a:off x="4171950" y="2390775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HRS</a:t>
            </a:r>
          </a:p>
        </p:txBody>
      </p:sp>
      <p:sp>
        <p:nvSpPr>
          <p:cNvPr id="205835" name="Text Box 11"/>
          <p:cNvSpPr txBox="1">
            <a:spLocks noChangeArrowheads="1"/>
          </p:cNvSpPr>
          <p:nvPr/>
        </p:nvSpPr>
        <p:spPr bwMode="auto">
          <a:xfrm>
            <a:off x="5743575" y="25146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GPS</a:t>
            </a:r>
          </a:p>
        </p:txBody>
      </p:sp>
      <p:sp>
        <p:nvSpPr>
          <p:cNvPr id="205836" name="Oval 12"/>
          <p:cNvSpPr>
            <a:spLocks noChangeArrowheads="1"/>
          </p:cNvSpPr>
          <p:nvPr/>
        </p:nvSpPr>
        <p:spPr bwMode="auto">
          <a:xfrm>
            <a:off x="4914900" y="2952750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837" name="Oval 13"/>
          <p:cNvSpPr>
            <a:spLocks noChangeArrowheads="1"/>
          </p:cNvSpPr>
          <p:nvPr/>
        </p:nvSpPr>
        <p:spPr bwMode="auto">
          <a:xfrm>
            <a:off x="5876925" y="3152775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838" name="Oval 14"/>
          <p:cNvSpPr>
            <a:spLocks noChangeArrowheads="1"/>
          </p:cNvSpPr>
          <p:nvPr/>
        </p:nvSpPr>
        <p:spPr bwMode="auto">
          <a:xfrm>
            <a:off x="5429250" y="3505200"/>
            <a:ext cx="76200" cy="762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839" name="Oval 15"/>
          <p:cNvSpPr>
            <a:spLocks noChangeArrowheads="1"/>
          </p:cNvSpPr>
          <p:nvPr/>
        </p:nvSpPr>
        <p:spPr bwMode="auto">
          <a:xfrm>
            <a:off x="5886450" y="3619500"/>
            <a:ext cx="76200" cy="762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840" name="Text Box 16"/>
          <p:cNvSpPr txBox="1">
            <a:spLocks noChangeArrowheads="1"/>
          </p:cNvSpPr>
          <p:nvPr/>
        </p:nvSpPr>
        <p:spPr bwMode="auto">
          <a:xfrm>
            <a:off x="7591425" y="2305050"/>
            <a:ext cx="127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Protons 1.4GeV</a:t>
            </a:r>
          </a:p>
        </p:txBody>
      </p:sp>
      <p:sp>
        <p:nvSpPr>
          <p:cNvPr id="205841" name="Line 17"/>
          <p:cNvSpPr>
            <a:spLocks noChangeShapeType="1"/>
          </p:cNvSpPr>
          <p:nvPr/>
        </p:nvSpPr>
        <p:spPr bwMode="auto">
          <a:xfrm flipH="1">
            <a:off x="4791075" y="2962275"/>
            <a:ext cx="19050" cy="361950"/>
          </a:xfrm>
          <a:prstGeom prst="line">
            <a:avLst/>
          </a:prstGeom>
          <a:noFill/>
          <a:ln w="57150">
            <a:solidFill>
              <a:srgbClr val="E3F81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842" name="Line 18"/>
          <p:cNvSpPr>
            <a:spLocks noChangeShapeType="1"/>
          </p:cNvSpPr>
          <p:nvPr/>
        </p:nvSpPr>
        <p:spPr bwMode="auto">
          <a:xfrm>
            <a:off x="5819775" y="3238500"/>
            <a:ext cx="133350" cy="304800"/>
          </a:xfrm>
          <a:prstGeom prst="line">
            <a:avLst/>
          </a:prstGeom>
          <a:noFill/>
          <a:ln w="57150">
            <a:solidFill>
              <a:srgbClr val="E3F81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845" name="Rectangle 21"/>
          <p:cNvSpPr>
            <a:spLocks noChangeArrowheads="1"/>
          </p:cNvSpPr>
          <p:nvPr/>
        </p:nvSpPr>
        <p:spPr bwMode="auto">
          <a:xfrm>
            <a:off x="8324850" y="2905125"/>
            <a:ext cx="485775" cy="447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05846" name="Group 22"/>
          <p:cNvGrpSpPr>
            <a:grpSpLocks/>
          </p:cNvGrpSpPr>
          <p:nvPr/>
        </p:nvGrpSpPr>
        <p:grpSpPr bwMode="auto">
          <a:xfrm>
            <a:off x="-9525" y="885825"/>
            <a:ext cx="4514850" cy="2476500"/>
            <a:chOff x="-6" y="516"/>
            <a:chExt cx="2844" cy="1560"/>
          </a:xfrm>
        </p:grpSpPr>
        <p:sp>
          <p:nvSpPr>
            <p:cNvPr id="205847" name="Rectangle 23"/>
            <p:cNvSpPr>
              <a:spLocks noChangeArrowheads="1"/>
            </p:cNvSpPr>
            <p:nvPr/>
          </p:nvSpPr>
          <p:spPr bwMode="auto">
            <a:xfrm>
              <a:off x="2112" y="1674"/>
              <a:ext cx="726" cy="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5848" name="Text Box 24"/>
            <p:cNvSpPr txBox="1">
              <a:spLocks noChangeArrowheads="1"/>
            </p:cNvSpPr>
            <p:nvPr/>
          </p:nvSpPr>
          <p:spPr bwMode="auto">
            <a:xfrm>
              <a:off x="258" y="516"/>
              <a:ext cx="162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Selectivity</a:t>
              </a:r>
            </a:p>
          </p:txBody>
        </p:sp>
        <p:pic>
          <p:nvPicPr>
            <p:cNvPr id="205849" name="Picture 2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" y="724"/>
              <a:ext cx="2230" cy="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5850" name="Text Box 26"/>
          <p:cNvSpPr txBox="1">
            <a:spLocks noChangeArrowheads="1"/>
          </p:cNvSpPr>
          <p:nvPr/>
        </p:nvSpPr>
        <p:spPr bwMode="auto">
          <a:xfrm>
            <a:off x="5924550" y="863600"/>
            <a:ext cx="306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3600" b="1">
                <a:solidFill>
                  <a:srgbClr val="0D3A7E"/>
                </a:solidFill>
              </a:rPr>
              <a:t>Isolde layout</a:t>
            </a:r>
            <a:endParaRPr lang="en-US" sz="3600" b="1">
              <a:solidFill>
                <a:srgbClr val="0D3A7E"/>
              </a:solidFill>
            </a:endParaRPr>
          </a:p>
        </p:txBody>
      </p:sp>
      <p:sp>
        <p:nvSpPr>
          <p:cNvPr id="205858" name="Text Box 34"/>
          <p:cNvSpPr txBox="1">
            <a:spLocks noChangeArrowheads="1"/>
          </p:cNvSpPr>
          <p:nvPr/>
        </p:nvSpPr>
        <p:spPr bwMode="auto">
          <a:xfrm>
            <a:off x="5181600" y="5321300"/>
            <a:ext cx="243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3600" b="1">
                <a:solidFill>
                  <a:srgbClr val="0D3A7E"/>
                </a:solidFill>
              </a:rPr>
              <a:t>Physics!</a:t>
            </a:r>
            <a:endParaRPr lang="en-US" sz="3600" b="1">
              <a:solidFill>
                <a:srgbClr val="0D3A7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97700" y="6340678"/>
            <a:ext cx="2006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Courtesy E. Siesling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34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 L -0.24167 0 L -0.28194 0.0092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4" y="4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0 L -0.27083 -0.0037 L -0.40277 -0.02778 " pathEditMode="relative" ptsTypes="AAA">
                                      <p:cBhvr>
                                        <p:cTn id="14" dur="3000" fill="hold"/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0105 0.05833 L 0.00625 0.06667 L 0.04375 0.07083 L 0.05208 0.07639 " pathEditMode="relative" ptsTypes="AAAAA">
                                      <p:cBhvr>
                                        <p:cTn id="28" dur="2000" fill="hold"/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0198 0.04305 L 0.0198 0.05555 L 0.00521 0.06666 " pathEditMode="relative" ptsTypes="AAAA">
                                      <p:cBhvr>
                                        <p:cTn id="32" dur="2000" fill="hold"/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33333E-6 L 0.01874 0.0375 L -0.06355 0.16805 " pathEditMode="relative" ptsTypes="AAA">
                                      <p:cBhvr>
                                        <p:cTn id="36" dur="2000" fill="hold"/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2188 0.00556 L -0.03229 0.01945 L -0.11563 0.15 " pathEditMode="relative" ptsTypes="AAAA">
                                      <p:cBhvr>
                                        <p:cTn id="40" dur="2000" fill="hold"/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1875 0.03472 L 0.0052 0.05694 L 0.01041 0.09166 L 0.04375 0.13055 " pathEditMode="relative" ptsTypes="AAAAA">
                                      <p:cBhvr>
                                        <p:cTn id="44" dur="2000" fill="hold"/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2396 0.00972 L -0.09792 0.12084 L -0.25104 0.16945 " pathEditMode="relative" ptsTypes="AAAA">
                                      <p:cBhvr>
                                        <p:cTn id="48" dur="2000" fill="hold"/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0" grpId="0" animBg="1"/>
      <p:bldP spid="205830" grpId="1" animBg="1"/>
      <p:bldP spid="205831" grpId="0" animBg="1"/>
      <p:bldP spid="205831" grpId="1" animBg="1"/>
      <p:bldP spid="205832" grpId="0" animBg="1"/>
      <p:bldP spid="205833" grpId="0" animBg="1"/>
      <p:bldP spid="205836" grpId="0" animBg="1"/>
      <p:bldP spid="205836" grpId="1" animBg="1"/>
      <p:bldP spid="205837" grpId="0" animBg="1"/>
      <p:bldP spid="205837" grpId="1" animBg="1"/>
      <p:bldP spid="205838" grpId="0" animBg="1"/>
      <p:bldP spid="205838" grpId="1" animBg="1"/>
      <p:bldP spid="205838" grpId="2" animBg="1"/>
      <p:bldP spid="205838" grpId="3" animBg="1"/>
      <p:bldP spid="205839" grpId="0" animBg="1"/>
      <p:bldP spid="205839" grpId="1" animBg="1"/>
      <p:bldP spid="205839" grpId="2" animBg="1"/>
      <p:bldP spid="205839" grpId="3" animBg="1"/>
      <p:bldP spid="205840" grpId="0"/>
      <p:bldP spid="205841" grpId="0" animBg="1"/>
      <p:bldP spid="2058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01344"/>
          </a:xfrm>
        </p:spPr>
        <p:txBody>
          <a:bodyPr/>
          <a:lstStyle/>
          <a:p>
            <a:r>
              <a:rPr lang="en-GB" dirty="0" smtClean="0"/>
              <a:t>Status today : Rex-</a:t>
            </a:r>
            <a:r>
              <a:rPr lang="en-GB" dirty="0" err="1" smtClean="0"/>
              <a:t>Isolde</a:t>
            </a:r>
            <a:r>
              <a:rPr lang="en-GB" dirty="0" smtClean="0"/>
              <a:t> 3 </a:t>
            </a:r>
            <a:r>
              <a:rPr lang="en-GB" dirty="0" err="1" smtClean="0"/>
              <a:t>Mev</a:t>
            </a:r>
            <a:r>
              <a:rPr lang="en-GB" dirty="0" smtClean="0"/>
              <a:t>/u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YL - 11 Oct. 2012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G:\Workspaces\d\DataParchet\rex-isolde\integration\presentation\2012\images\GENERALS\SHOW_H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3744"/>
            <a:ext cx="9144000" cy="49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9324528" y="1179004"/>
            <a:ext cx="179512" cy="179512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-Point Star 5"/>
          <p:cNvSpPr/>
          <p:nvPr/>
        </p:nvSpPr>
        <p:spPr>
          <a:xfrm>
            <a:off x="4716016" y="2600908"/>
            <a:ext cx="360040" cy="21602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9360265" y="1844824"/>
            <a:ext cx="95697" cy="95697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9365326" y="1556792"/>
            <a:ext cx="97916" cy="9791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98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55 0.00277 L -0.35191 0.18135 L -0.40625 0.20587 L -0.49652 0.21489 " pathEditMode="relative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583 0.12385 L -0.49375 0.17801 L -0.46458 0.20579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path" presetSubtype="0" repeatCount="indefinite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868 0.25555 L -0.61614 0.391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Workspaces\d\DataParchet\rex-isolde\integration\presentation\2012\images\GENERALS\SHOW_H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3744"/>
            <a:ext cx="9144000" cy="49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Workspaces\d\DataParchet\rex-isolde\integration\presentation\2012\images\GENERALS\SHOW_H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3744"/>
            <a:ext cx="9144000" cy="495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013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HIE-</a:t>
            </a:r>
            <a:r>
              <a:rPr lang="en-GB" dirty="0" err="1" smtClean="0"/>
              <a:t>Isolde</a:t>
            </a:r>
            <a:r>
              <a:rPr lang="en-GB" dirty="0" smtClean="0"/>
              <a:t> : Upgrade of LINAC 10 </a:t>
            </a:r>
            <a:r>
              <a:rPr lang="en-GB" dirty="0" err="1" smtClean="0"/>
              <a:t>Mev</a:t>
            </a:r>
            <a:r>
              <a:rPr lang="en-GB" dirty="0" smtClean="0"/>
              <a:t>/u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YL - 11 Oct. 2012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9324528" y="1179004"/>
            <a:ext cx="179512" cy="179512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9408343" y="2276872"/>
            <a:ext cx="95697" cy="95697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9284071" y="2756284"/>
            <a:ext cx="124272" cy="12427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3" descr="G:\Workspaces\d\DataParchet\rex-isolde\integration\presentation\2012\images\GENERALS\SHOW_H1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17" r="62459"/>
          <a:stretch/>
        </p:blipFill>
        <p:spPr bwMode="auto">
          <a:xfrm>
            <a:off x="5730" y="4448175"/>
            <a:ext cx="3432795" cy="146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5-Point Star 11"/>
          <p:cNvSpPr/>
          <p:nvPr/>
        </p:nvSpPr>
        <p:spPr>
          <a:xfrm>
            <a:off x="4716016" y="2600908"/>
            <a:ext cx="360040" cy="21602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5904255"/>
            <a:ext cx="3438525" cy="953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79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55 0.00277 L -0.35191 0.18135 L -0.40625 0.20587 L -0.49652 0.21489 " pathEditMode="relative" ptsTypes="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574 0.05486 L -0.50365 0.10903 L -0.47449 0.1368 " pathEditMode="relative" ptsTypes="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path" presetSubtype="0" repeatCount="indefinite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122 0.0838 L -1.01823 0.5300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2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G:\Projects\HIE-ISOLDE-CRYOMOD\Pictures\CATIA\20121008\SHOW_H1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r="6284" b="14734"/>
          <a:stretch/>
        </p:blipFill>
        <p:spPr bwMode="auto">
          <a:xfrm>
            <a:off x="6414" y="1628800"/>
            <a:ext cx="9137586" cy="522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256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 smtClean="0"/>
              <a:t>HIE-</a:t>
            </a:r>
            <a:r>
              <a:rPr lang="en-GB" sz="3200" b="1" dirty="0" err="1" smtClean="0"/>
              <a:t>Isolde</a:t>
            </a:r>
            <a:r>
              <a:rPr lang="en-GB" sz="3200" b="1" dirty="0" smtClean="0"/>
              <a:t> </a:t>
            </a:r>
            <a:r>
              <a:rPr lang="en-GB" sz="3200" b="1" dirty="0" err="1" smtClean="0"/>
              <a:t>Cryomodule</a:t>
            </a:r>
            <a:endParaRPr lang="en-GB" sz="32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/>
          <a:lstStyle/>
          <a:p>
            <a:r>
              <a:rPr lang="en-GB" dirty="0" smtClean="0">
                <a:solidFill>
                  <a:schemeClr val="tx2"/>
                </a:solidFill>
              </a:rPr>
              <a:t>LINAC : 6 </a:t>
            </a:r>
            <a:r>
              <a:rPr lang="en-GB" dirty="0" err="1" smtClean="0">
                <a:solidFill>
                  <a:schemeClr val="tx2"/>
                </a:solidFill>
              </a:rPr>
              <a:t>highB</a:t>
            </a:r>
            <a:r>
              <a:rPr lang="en-GB" dirty="0" smtClean="0">
                <a:solidFill>
                  <a:schemeClr val="tx2"/>
                </a:solidFill>
              </a:rPr>
              <a:t> + 2 </a:t>
            </a:r>
            <a:r>
              <a:rPr lang="en-GB" dirty="0" err="1" smtClean="0">
                <a:solidFill>
                  <a:schemeClr val="tx2"/>
                </a:solidFill>
              </a:rPr>
              <a:t>lowB</a:t>
            </a:r>
            <a:r>
              <a:rPr lang="en-GB" dirty="0" smtClean="0">
                <a:solidFill>
                  <a:schemeClr val="tx2"/>
                </a:solidFill>
              </a:rPr>
              <a:t> </a:t>
            </a:r>
            <a:r>
              <a:rPr lang="en-GB" dirty="0" err="1" smtClean="0">
                <a:solidFill>
                  <a:schemeClr val="tx2"/>
                </a:solidFill>
              </a:rPr>
              <a:t>cryomodules</a:t>
            </a:r>
            <a:r>
              <a:rPr lang="en-GB" dirty="0" smtClean="0">
                <a:solidFill>
                  <a:schemeClr val="tx2"/>
                </a:solidFill>
              </a:rPr>
              <a:t> in series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800200" cy="58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067944" y="6581001"/>
            <a:ext cx="1387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Courtesy </a:t>
            </a:r>
            <a:r>
              <a:rPr lang="en-GB" sz="1200" dirty="0" err="1" smtClean="0"/>
              <a:t>S.Maridor</a:t>
            </a:r>
            <a:endParaRPr lang="en-GB" sz="1200" dirty="0"/>
          </a:p>
        </p:txBody>
      </p:sp>
      <p:pic>
        <p:nvPicPr>
          <p:cNvPr id="1031" name="Picture 7" descr="G:\Projects\HIE-ISOLDE-CRYOMOD\Pictures\CATIA\20121008\Hie Isolde -1-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0"/>
          <a:stretch/>
        </p:blipFill>
        <p:spPr bwMode="auto">
          <a:xfrm>
            <a:off x="6084723" y="3740435"/>
            <a:ext cx="3037969" cy="309820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>
            <a:stCxn id="1031" idx="2"/>
            <a:endCxn id="12" idx="6"/>
          </p:cNvCxnSpPr>
          <p:nvPr/>
        </p:nvCxnSpPr>
        <p:spPr>
          <a:xfrm flipH="1">
            <a:off x="2195736" y="5289538"/>
            <a:ext cx="3888987" cy="155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475656" y="5085184"/>
            <a:ext cx="72008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9324528" y="1179004"/>
            <a:ext cx="179512" cy="179512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9408343" y="2276872"/>
            <a:ext cx="95697" cy="95697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9284071" y="2756284"/>
            <a:ext cx="124272" cy="124272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5-Point Star 14"/>
          <p:cNvSpPr/>
          <p:nvPr/>
        </p:nvSpPr>
        <p:spPr>
          <a:xfrm>
            <a:off x="4896036" y="3537756"/>
            <a:ext cx="360040" cy="216024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06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243 0.34838 L -0.39011 0.35833 L -0.4217 0.35902 L -0.47431 0.35694 " pathEditMode="relative" rAng="758698" ptsTypes="AA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94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899 0.20301 L -0.47691 0.28634 L -0.44757 0.32917 " pathEditMode="relative" rAng="0" ptsTypes="AAA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repeatCount="indefinite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542 0.25718 L -0.9 0.41458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Evolution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B3C36-A1BC-456A-B0CD-64E5D06E9CEA}" type="slidenum">
              <a:rPr lang="en-GB" smtClean="0"/>
              <a:t>9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4" descr="C:\Users\yleclerc\WorkspaceYL\CRYOMODULE\Drawings HIE ISOLDE\Pictur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" y="1209159"/>
            <a:ext cx="2107277" cy="201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11560" y="6093298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08/2010</a:t>
            </a:r>
            <a:endParaRPr lang="en-GB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95937" y="6093297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01/2012</a:t>
            </a:r>
            <a:endParaRPr lang="en-GB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87463" y="6093296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01/2013</a:t>
            </a:r>
            <a:endParaRPr lang="en-GB" sz="1400" b="1" dirty="0"/>
          </a:p>
        </p:txBody>
      </p:sp>
      <p:pic>
        <p:nvPicPr>
          <p:cNvPr id="2050" name="Picture 2" descr="C:\Users\yleclerc\WorkspaceYL\CRYOMODULE\PICTURES\HIE ISOLDE PHOTOS\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8" r="37396" b="33300"/>
          <a:stretch/>
        </p:blipFill>
        <p:spPr bwMode="auto">
          <a:xfrm>
            <a:off x="1812064" y="2285380"/>
            <a:ext cx="1895840" cy="189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G:\Projects\HIE-ISOLDE-CRYOMOD\Pictures\CATIA\3eme Shooting 07.07.11\Couleur\2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8" r="17804"/>
          <a:stretch/>
        </p:blipFill>
        <p:spPr bwMode="auto">
          <a:xfrm>
            <a:off x="3468741" y="3212976"/>
            <a:ext cx="2039363" cy="203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1" t="4497" r="12008" b="5074"/>
          <a:stretch/>
        </p:blipFill>
        <p:spPr bwMode="auto">
          <a:xfrm>
            <a:off x="5472903" y="3380828"/>
            <a:ext cx="1763393" cy="234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G:\Projects\HIE-ISOLDE-CRYOMOD\Enceinte Hie Isolde + Top Plate equipees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345" y="3782550"/>
            <a:ext cx="2013855" cy="236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96" y="3284984"/>
            <a:ext cx="138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Gilles Villiger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585326" y="5245439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Arnaud Bouzoud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076056" y="5614771"/>
            <a:ext cx="1803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Laurent Faisandel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7452320" y="3231425"/>
            <a:ext cx="151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Pierre Tibaron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90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624</TotalTime>
  <Words>1159</Words>
  <Application>Microsoft Office PowerPoint</Application>
  <PresentationFormat>On-screen Show (4:3)</PresentationFormat>
  <Paragraphs>395</Paragraphs>
  <Slides>33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Origin</vt:lpstr>
      <vt:lpstr>HIE-Isolde Cryo-module</vt:lpstr>
      <vt:lpstr>Isolde : B170</vt:lpstr>
      <vt:lpstr>On-Line Isotope Mass Separator</vt:lpstr>
      <vt:lpstr>PowerPoint Presentation</vt:lpstr>
      <vt:lpstr>PowerPoint Presentation</vt:lpstr>
      <vt:lpstr>Status today : Rex-Isolde 3 Mev/u</vt:lpstr>
      <vt:lpstr>HIE-Isolde : Upgrade of LINAC 10 Mev/u</vt:lpstr>
      <vt:lpstr>HIE-Isolde Cryomodule</vt:lpstr>
      <vt:lpstr>Evolution</vt:lpstr>
      <vt:lpstr>Cryomodule life cycle: </vt:lpstr>
      <vt:lpstr>The high-B cryomodule</vt:lpstr>
      <vt:lpstr>Main specifications</vt:lpstr>
      <vt:lpstr>Alignment Procedure</vt:lpstr>
      <vt:lpstr>Alignment : components/frame</vt:lpstr>
      <vt:lpstr>Video Cavity-Frame Interface</vt:lpstr>
      <vt:lpstr>Alignment : frame/cryomodule</vt:lpstr>
      <vt:lpstr>Alignment : survey (BE/ABP)</vt:lpstr>
      <vt:lpstr>Vacuum</vt:lpstr>
      <vt:lpstr>Cryogenics : 50-75 K / 4.5K circuits</vt:lpstr>
      <vt:lpstr>Cryogenics : procedure</vt:lpstr>
      <vt:lpstr>Cryogenics : figures</vt:lpstr>
      <vt:lpstr>Safety aspects</vt:lpstr>
      <vt:lpstr>Main components : Vacuum Vessel</vt:lpstr>
      <vt:lpstr>Vessel interfaces</vt:lpstr>
      <vt:lpstr>Main components : He reservoir</vt:lpstr>
      <vt:lpstr>Main components : Thermal Shield</vt:lpstr>
      <vt:lpstr>Supporting Frame</vt:lpstr>
      <vt:lpstr>Interfaces &amp; Instrumentation</vt:lpstr>
      <vt:lpstr>Instrumentation</vt:lpstr>
      <vt:lpstr>Questions</vt:lpstr>
      <vt:lpstr>Transport C.Bertone</vt:lpstr>
      <vt:lpstr>RF services and interfaces (BE/RF)</vt:lpstr>
      <vt:lpstr>Solenoid and Interfaces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HIE-Isolde Cryo-module</dc:title>
  <dc:creator>Yann Leclercq</dc:creator>
  <cp:lastModifiedBy>Yann Leclercq</cp:lastModifiedBy>
  <cp:revision>25</cp:revision>
  <dcterms:created xsi:type="dcterms:W3CDTF">2013-02-01T10:28:25Z</dcterms:created>
  <dcterms:modified xsi:type="dcterms:W3CDTF">2013-02-05T08:08:25Z</dcterms:modified>
</cp:coreProperties>
</file>