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handoutMasterIdLst>
    <p:handoutMasterId r:id="rId45"/>
  </p:handoutMasterIdLst>
  <p:sldIdLst>
    <p:sldId id="259" r:id="rId2"/>
    <p:sldId id="260" r:id="rId3"/>
    <p:sldId id="261" r:id="rId4"/>
    <p:sldId id="279" r:id="rId5"/>
    <p:sldId id="262" r:id="rId6"/>
    <p:sldId id="274" r:id="rId7"/>
    <p:sldId id="275" r:id="rId8"/>
    <p:sldId id="263" r:id="rId9"/>
    <p:sldId id="288" r:id="rId10"/>
    <p:sldId id="264" r:id="rId11"/>
    <p:sldId id="266" r:id="rId12"/>
    <p:sldId id="289" r:id="rId13"/>
    <p:sldId id="290" r:id="rId14"/>
    <p:sldId id="291" r:id="rId15"/>
    <p:sldId id="292" r:id="rId16"/>
    <p:sldId id="293" r:id="rId17"/>
    <p:sldId id="294" r:id="rId18"/>
    <p:sldId id="267" r:id="rId19"/>
    <p:sldId id="295" r:id="rId20"/>
    <p:sldId id="296" r:id="rId21"/>
    <p:sldId id="297" r:id="rId22"/>
    <p:sldId id="299" r:id="rId23"/>
    <p:sldId id="300" r:id="rId24"/>
    <p:sldId id="298" r:id="rId25"/>
    <p:sldId id="301" r:id="rId26"/>
    <p:sldId id="302" r:id="rId27"/>
    <p:sldId id="311" r:id="rId28"/>
    <p:sldId id="312" r:id="rId29"/>
    <p:sldId id="313" r:id="rId30"/>
    <p:sldId id="314" r:id="rId31"/>
    <p:sldId id="308" r:id="rId32"/>
    <p:sldId id="271" r:id="rId33"/>
    <p:sldId id="309" r:id="rId34"/>
    <p:sldId id="304" r:id="rId35"/>
    <p:sldId id="272" r:id="rId36"/>
    <p:sldId id="273" r:id="rId37"/>
    <p:sldId id="265" r:id="rId38"/>
    <p:sldId id="281" r:id="rId39"/>
    <p:sldId id="303" r:id="rId40"/>
    <p:sldId id="282" r:id="rId41"/>
    <p:sldId id="310" r:id="rId42"/>
    <p:sldId id="270" r:id="rId43"/>
  </p:sldIdLst>
  <p:sldSz cx="9144000" cy="6858000" type="screen4x3"/>
  <p:notesSz cx="6811963" cy="9942513"/>
  <p:defaultTex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FB942"/>
    <a:srgbClr val="5F5F5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64" autoAdjust="0"/>
    <p:restoredTop sz="94660"/>
  </p:normalViewPr>
  <p:slideViewPr>
    <p:cSldViewPr>
      <p:cViewPr varScale="1">
        <p:scale>
          <a:sx n="88" d="100"/>
          <a:sy n="88" d="100"/>
        </p:scale>
        <p:origin x="-1794"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74" d="100"/>
          <a:sy n="74" d="100"/>
        </p:scale>
        <p:origin x="-2172" y="-10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Plug 1D</a:t>
            </a:r>
          </a:p>
        </c:rich>
      </c:tx>
      <c:layout/>
      <c:overlay val="1"/>
    </c:title>
    <c:autoTitleDeleted val="0"/>
    <c:plotArea>
      <c:layout>
        <c:manualLayout>
          <c:layoutTarget val="inner"/>
          <c:xMode val="edge"/>
          <c:yMode val="edge"/>
          <c:x val="0.15796416189330728"/>
          <c:y val="2.9951595605924464E-2"/>
          <c:w val="0.81808114610673655"/>
          <c:h val="0.86118312134060149"/>
        </c:manualLayout>
      </c:layout>
      <c:scatterChart>
        <c:scatterStyle val="lineMarker"/>
        <c:varyColors val="0"/>
        <c:ser>
          <c:idx val="0"/>
          <c:order val="0"/>
          <c:tx>
            <c:strRef>
              <c:f>Sheet1!$AU$10</c:f>
              <c:strCache>
                <c:ptCount val="1"/>
                <c:pt idx="0">
                  <c:v>Helium aspersion</c:v>
                </c:pt>
              </c:strCache>
            </c:strRef>
          </c:tx>
          <c:xVal>
            <c:numRef>
              <c:f>Sheet1!$E$31:$L$31</c:f>
              <c:numCache>
                <c:formatCode>General</c:formatCode>
                <c:ptCount val="8"/>
                <c:pt idx="0">
                  <c:v>0</c:v>
                </c:pt>
                <c:pt idx="1">
                  <c:v>1</c:v>
                </c:pt>
                <c:pt idx="2">
                  <c:v>2</c:v>
                </c:pt>
                <c:pt idx="3">
                  <c:v>3</c:v>
                </c:pt>
                <c:pt idx="4">
                  <c:v>4</c:v>
                </c:pt>
                <c:pt idx="5">
                  <c:v>5</c:v>
                </c:pt>
                <c:pt idx="6">
                  <c:v>6</c:v>
                </c:pt>
                <c:pt idx="7">
                  <c:v>7</c:v>
                </c:pt>
              </c:numCache>
            </c:numRef>
          </c:xVal>
          <c:yVal>
            <c:numRef>
              <c:f>Sheet1!$E$35:$L$35</c:f>
              <c:numCache>
                <c:formatCode>General</c:formatCode>
                <c:ptCount val="8"/>
                <c:pt idx="0" formatCode="0.0E+00">
                  <c:v>2.0000000000000001E-9</c:v>
                </c:pt>
                <c:pt idx="2" formatCode="0.0E+00">
                  <c:v>1.1999999999999999E-6</c:v>
                </c:pt>
              </c:numCache>
            </c:numRef>
          </c:yVal>
          <c:smooth val="0"/>
        </c:ser>
        <c:ser>
          <c:idx val="1"/>
          <c:order val="1"/>
          <c:tx>
            <c:strRef>
              <c:f>Sheet1!$AU$11</c:f>
              <c:strCache>
                <c:ptCount val="1"/>
                <c:pt idx="0">
                  <c:v>Helium pocket</c:v>
                </c:pt>
              </c:strCache>
            </c:strRef>
          </c:tx>
          <c:xVal>
            <c:numRef>
              <c:f>Sheet1!$E$31:$Y$31</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Sheet1!$E$36:$Y$36</c:f>
              <c:numCache>
                <c:formatCode>0.0E+00</c:formatCode>
                <c:ptCount val="21"/>
                <c:pt idx="0">
                  <c:v>2.0000000000000001E-9</c:v>
                </c:pt>
                <c:pt idx="1">
                  <c:v>2.0000000000000002E-5</c:v>
                </c:pt>
                <c:pt idx="2">
                  <c:v>1.1E-5</c:v>
                </c:pt>
                <c:pt idx="3">
                  <c:v>1E-4</c:v>
                </c:pt>
                <c:pt idx="4">
                  <c:v>5.0000000000000004E-6</c:v>
                </c:pt>
                <c:pt idx="6">
                  <c:v>7.9999999999999996E-6</c:v>
                </c:pt>
                <c:pt idx="8">
                  <c:v>4.3000000000000003E-6</c:v>
                </c:pt>
                <c:pt idx="10">
                  <c:v>1.9E-6</c:v>
                </c:pt>
              </c:numCache>
            </c:numRef>
          </c:yVal>
          <c:smooth val="0"/>
        </c:ser>
        <c:ser>
          <c:idx val="2"/>
          <c:order val="2"/>
          <c:tx>
            <c:strRef>
              <c:f>Sheet1!$AU$12</c:f>
              <c:strCache>
                <c:ptCount val="1"/>
                <c:pt idx="0">
                  <c:v>Reversed Helium pocket</c:v>
                </c:pt>
              </c:strCache>
            </c:strRef>
          </c:tx>
          <c:xVal>
            <c:numRef>
              <c:f>Sheet1!$E$31:$Y$31</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Sheet1!$E$37:$Y$37</c:f>
              <c:numCache>
                <c:formatCode>General</c:formatCode>
                <c:ptCount val="21"/>
                <c:pt idx="4" formatCode="0.0E+00">
                  <c:v>9.9999999999999995E-7</c:v>
                </c:pt>
                <c:pt idx="6" formatCode="0.0E+00">
                  <c:v>1.0999999999999999E-2</c:v>
                </c:pt>
                <c:pt idx="8" formatCode="0.0E+00">
                  <c:v>3.0000000000000001E-3</c:v>
                </c:pt>
                <c:pt idx="10" formatCode="0.0E+00">
                  <c:v>3.3E-3</c:v>
                </c:pt>
              </c:numCache>
            </c:numRef>
          </c:yVal>
          <c:smooth val="0"/>
        </c:ser>
        <c:dLbls>
          <c:showLegendKey val="0"/>
          <c:showVal val="0"/>
          <c:showCatName val="0"/>
          <c:showSerName val="0"/>
          <c:showPercent val="0"/>
          <c:showBubbleSize val="0"/>
        </c:dLbls>
        <c:axId val="48424064"/>
        <c:axId val="48425600"/>
      </c:scatterChart>
      <c:valAx>
        <c:axId val="48424064"/>
        <c:scaling>
          <c:orientation val="minMax"/>
          <c:max val="16"/>
          <c:min val="0"/>
        </c:scaling>
        <c:delete val="0"/>
        <c:axPos val="b"/>
        <c:numFmt formatCode="General" sourceLinked="1"/>
        <c:majorTickMark val="out"/>
        <c:minorTickMark val="none"/>
        <c:tickLblPos val="nextTo"/>
        <c:crossAx val="48425600"/>
        <c:crossesAt val="1.0000000000000054E-9"/>
        <c:crossBetween val="midCat"/>
        <c:majorUnit val="1"/>
      </c:valAx>
      <c:valAx>
        <c:axId val="48425600"/>
        <c:scaling>
          <c:logBase val="10"/>
          <c:orientation val="minMax"/>
          <c:max val="0.1"/>
        </c:scaling>
        <c:delete val="0"/>
        <c:axPos val="l"/>
        <c:majorGridlines/>
        <c:title>
          <c:tx>
            <c:rich>
              <a:bodyPr rot="-5400000" vert="horz"/>
              <a:lstStyle/>
              <a:p>
                <a:pPr>
                  <a:defRPr/>
                </a:pPr>
                <a:r>
                  <a:rPr lang="en-US"/>
                  <a:t>[mbar l/s]</a:t>
                </a:r>
              </a:p>
            </c:rich>
          </c:tx>
          <c:layout/>
          <c:overlay val="0"/>
        </c:title>
        <c:numFmt formatCode="0.0E+00" sourceLinked="1"/>
        <c:majorTickMark val="out"/>
        <c:minorTickMark val="none"/>
        <c:tickLblPos val="nextTo"/>
        <c:crossAx val="48424064"/>
        <c:crosses val="autoZero"/>
        <c:crossBetween val="midCat"/>
      </c:valAx>
    </c:plotArea>
    <c:legend>
      <c:legendPos val="r"/>
      <c:layout>
        <c:manualLayout>
          <c:xMode val="edge"/>
          <c:yMode val="edge"/>
          <c:x val="0.46349473292322152"/>
          <c:y val="0.64636450131233592"/>
          <c:w val="0.47165123331731301"/>
          <c:h val="0.25112598425196853"/>
        </c:manualLayout>
      </c:layout>
      <c:overlay val="0"/>
      <c:spPr>
        <a:solidFill>
          <a:srgbClr val="F79646">
            <a:lumMod val="20000"/>
            <a:lumOff val="80000"/>
          </a:srgbClr>
        </a:solidFill>
      </c:spPr>
    </c:legend>
    <c:plotVisOnly val="1"/>
    <c:dispBlanksAs val="gap"/>
    <c:showDLblsOverMax val="0"/>
  </c:chart>
  <c:spPr>
    <a:solidFill>
      <a:srgbClr val="CCECFF"/>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defRPr sz="1200">
                <a:latin typeface="Arial" charset="0"/>
              </a:defRPr>
            </a:lvl1pPr>
          </a:lstStyle>
          <a:p>
            <a:endParaRPr lang="en-GB"/>
          </a:p>
        </p:txBody>
      </p:sp>
      <p:sp>
        <p:nvSpPr>
          <p:cNvPr id="9219" name="Rectangle 3"/>
          <p:cNvSpPr>
            <a:spLocks noGrp="1" noChangeArrowheads="1"/>
          </p:cNvSpPr>
          <p:nvPr>
            <p:ph type="dt" sz="quarter" idx="1"/>
          </p:nvPr>
        </p:nvSpPr>
        <p:spPr bwMode="auto">
          <a:xfrm>
            <a:off x="3860112"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lgn="r">
              <a:defRPr sz="1200">
                <a:latin typeface="Arial" charset="0"/>
              </a:defRPr>
            </a:lvl1pPr>
          </a:lstStyle>
          <a:p>
            <a:endParaRPr lang="en-GB"/>
          </a:p>
        </p:txBody>
      </p:sp>
      <p:sp>
        <p:nvSpPr>
          <p:cNvPr id="9220" name="Rectangle 4"/>
          <p:cNvSpPr>
            <a:spLocks noGrp="1" noChangeArrowheads="1"/>
          </p:cNvSpPr>
          <p:nvPr>
            <p:ph type="ftr" sz="quarter" idx="2"/>
          </p:nvPr>
        </p:nvSpPr>
        <p:spPr bwMode="auto">
          <a:xfrm>
            <a:off x="0"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defRPr sz="1200">
                <a:latin typeface="Arial" charset="0"/>
              </a:defRPr>
            </a:lvl1pPr>
          </a:lstStyle>
          <a:p>
            <a:endParaRPr lang="en-GB"/>
          </a:p>
        </p:txBody>
      </p:sp>
      <p:sp>
        <p:nvSpPr>
          <p:cNvPr id="9221" name="Rectangle 5"/>
          <p:cNvSpPr>
            <a:spLocks noGrp="1" noChangeArrowheads="1"/>
          </p:cNvSpPr>
          <p:nvPr>
            <p:ph type="sldNum" sz="quarter" idx="3"/>
          </p:nvPr>
        </p:nvSpPr>
        <p:spPr bwMode="auto">
          <a:xfrm>
            <a:off x="3860112"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lgn="r">
              <a:defRPr sz="1200">
                <a:latin typeface="Arial" charset="0"/>
              </a:defRPr>
            </a:lvl1pPr>
          </a:lstStyle>
          <a:p>
            <a:fld id="{C5029E26-3CDE-4E2A-9243-F4CFA73F77C0}" type="slidenum">
              <a:rPr lang="en-GB"/>
              <a:pPr/>
              <a:t>‹#›</a:t>
            </a:fld>
            <a:endParaRPr lang="en-GB"/>
          </a:p>
        </p:txBody>
      </p:sp>
    </p:spTree>
    <p:extLst>
      <p:ext uri="{BB962C8B-B14F-4D97-AF65-F5344CB8AC3E}">
        <p14:creationId xmlns:p14="http://schemas.microsoft.com/office/powerpoint/2010/main" val="581971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defRPr sz="1200">
                <a:latin typeface="Arial" charset="0"/>
              </a:defRPr>
            </a:lvl1pPr>
          </a:lstStyle>
          <a:p>
            <a:endParaRPr lang="en-GB"/>
          </a:p>
        </p:txBody>
      </p:sp>
      <p:sp>
        <p:nvSpPr>
          <p:cNvPr id="4099" name="Rectangle 3"/>
          <p:cNvSpPr>
            <a:spLocks noGrp="1" noChangeArrowheads="1"/>
          </p:cNvSpPr>
          <p:nvPr>
            <p:ph type="dt" idx="1"/>
          </p:nvPr>
        </p:nvSpPr>
        <p:spPr bwMode="auto">
          <a:xfrm>
            <a:off x="3860112"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lgn="r">
              <a:defRPr sz="1200">
                <a:latin typeface="Arial" charset="0"/>
              </a:defRPr>
            </a:lvl1pPr>
          </a:lstStyle>
          <a:p>
            <a:endParaRPr lang="en-GB"/>
          </a:p>
        </p:txBody>
      </p:sp>
      <p:sp>
        <p:nvSpPr>
          <p:cNvPr id="4100" name="Rectangle 4"/>
          <p:cNvSpPr>
            <a:spLocks noGrp="1" noRot="1" noChangeAspect="1" noChangeArrowheads="1" noTextEdit="1"/>
          </p:cNvSpPr>
          <p:nvPr>
            <p:ph type="sldImg" idx="2"/>
          </p:nvPr>
        </p:nvSpPr>
        <p:spPr bwMode="auto">
          <a:xfrm>
            <a:off x="919163" y="746125"/>
            <a:ext cx="4973637"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8262" y="4722695"/>
            <a:ext cx="4995440" cy="447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Rectangle 6"/>
          <p:cNvSpPr>
            <a:spLocks noGrp="1" noChangeArrowheads="1"/>
          </p:cNvSpPr>
          <p:nvPr>
            <p:ph type="ftr" sz="quarter" idx="4"/>
          </p:nvPr>
        </p:nvSpPr>
        <p:spPr bwMode="auto">
          <a:xfrm>
            <a:off x="0"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defRPr sz="1200">
                <a:latin typeface="Arial" charset="0"/>
              </a:defRPr>
            </a:lvl1pPr>
          </a:lstStyle>
          <a:p>
            <a:endParaRPr lang="en-GB"/>
          </a:p>
        </p:txBody>
      </p:sp>
      <p:sp>
        <p:nvSpPr>
          <p:cNvPr id="4103" name="Rectangle 7"/>
          <p:cNvSpPr>
            <a:spLocks noGrp="1" noChangeArrowheads="1"/>
          </p:cNvSpPr>
          <p:nvPr>
            <p:ph type="sldNum" sz="quarter" idx="5"/>
          </p:nvPr>
        </p:nvSpPr>
        <p:spPr bwMode="auto">
          <a:xfrm>
            <a:off x="3860112"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lgn="r">
              <a:defRPr sz="1200">
                <a:latin typeface="Arial" charset="0"/>
              </a:defRPr>
            </a:lvl1pPr>
          </a:lstStyle>
          <a:p>
            <a:fld id="{4D204273-9E39-4C9A-A251-EF1633DCAA43}" type="slidenum">
              <a:rPr lang="en-GB"/>
              <a:pPr/>
              <a:t>‹#›</a:t>
            </a:fld>
            <a:endParaRPr lang="en-GB"/>
          </a:p>
        </p:txBody>
      </p:sp>
    </p:spTree>
    <p:extLst>
      <p:ext uri="{BB962C8B-B14F-4D97-AF65-F5344CB8AC3E}">
        <p14:creationId xmlns:p14="http://schemas.microsoft.com/office/powerpoint/2010/main" val="29439932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45F3C-3CEB-4A25-85B6-CDCC4A5FEFE4}" type="slidenum">
              <a:rPr lang="en-GB"/>
              <a:pPr/>
              <a:t>1</a:t>
            </a:fld>
            <a:endParaRPr lang="en-GB"/>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10</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11</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12</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13</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14</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15</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16</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17</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18</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19</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20</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21</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22</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23</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24</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25</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26</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27</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28</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29</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30</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31</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32</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33</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34</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35</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36</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37</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38</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39</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4</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40</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41</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42</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5</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6</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7</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8</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9</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290" name="Rectangle 2"/>
          <p:cNvSpPr>
            <a:spLocks noGrp="1" noChangeAspect="1" noChangeArrowheads="1"/>
          </p:cNvSpPr>
          <p:nvPr>
            <p:ph type="ctrTitle"/>
          </p:nvPr>
        </p:nvSpPr>
        <p:spPr>
          <a:xfrm>
            <a:off x="685800" y="2286000"/>
            <a:ext cx="7772400" cy="1143000"/>
          </a:xfrm>
        </p:spPr>
        <p:txBody>
          <a:bodyPr/>
          <a:lstStyle>
            <a:lvl1pPr>
              <a:defRPr sz="3600"/>
            </a:lvl1pPr>
          </a:lstStyle>
          <a:p>
            <a:pPr lvl="0"/>
            <a:r>
              <a:rPr lang="en-US" noProof="0" smtClean="0"/>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dirty="0" smtClean="0"/>
              <a:t>Click to edit Master subtitle style</a:t>
            </a:r>
          </a:p>
        </p:txBody>
      </p:sp>
      <p:sp>
        <p:nvSpPr>
          <p:cNvPr id="12292" name="Line 4"/>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2293" name="Picture 5" descr="PowerPoint_Graphic"/>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235700"/>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2590800" y="6347815"/>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800" dirty="0" smtClean="0">
                <a:latin typeface="+mj-lt"/>
              </a:rPr>
              <a:t>Manufacturing Readiness</a:t>
            </a:r>
            <a:r>
              <a:rPr lang="en-GB" sz="800" baseline="0" dirty="0" smtClean="0">
                <a:latin typeface="+mj-lt"/>
              </a:rPr>
              <a:t> Review: </a:t>
            </a:r>
            <a:br>
              <a:rPr lang="en-GB" sz="800" baseline="0" dirty="0" smtClean="0">
                <a:latin typeface="+mj-lt"/>
              </a:rPr>
            </a:br>
            <a:r>
              <a:rPr lang="en-US" sz="800" b="0" dirty="0" smtClean="0">
                <a:effectLst/>
                <a:latin typeface="Arial"/>
                <a:ea typeface="Times New Roman"/>
              </a:rPr>
              <a:t>Quench Detection and Related High-Voltage Instrumentation</a:t>
            </a:r>
            <a:r>
              <a:rPr lang="en-US" sz="800" b="0" cap="all" dirty="0" smtClean="0">
                <a:effectLst/>
                <a:latin typeface="Arial"/>
                <a:ea typeface="Times New Roman"/>
              </a:rPr>
              <a:t> </a:t>
            </a:r>
            <a:r>
              <a:rPr lang="en-US" sz="800" b="0" dirty="0" smtClean="0">
                <a:effectLst/>
                <a:latin typeface="Arial"/>
                <a:ea typeface="Times New Roman"/>
              </a:rPr>
              <a:t>of the </a:t>
            </a:r>
            <a:r>
              <a:rPr lang="en-US" sz="800" b="0" cap="all" dirty="0" smtClean="0">
                <a:effectLst/>
                <a:latin typeface="Arial"/>
                <a:ea typeface="Times New Roman"/>
              </a:rPr>
              <a:t>ITER </a:t>
            </a:r>
            <a:r>
              <a:rPr lang="en-US" sz="800" b="0" dirty="0" smtClean="0">
                <a:effectLst/>
                <a:latin typeface="Arial"/>
                <a:ea typeface="Times New Roman"/>
              </a:rPr>
              <a:t>Magnets </a:t>
            </a:r>
            <a:br>
              <a:rPr lang="en-US" sz="800" b="0" dirty="0" smtClean="0">
                <a:effectLst/>
                <a:latin typeface="Arial"/>
                <a:ea typeface="Times New Roman"/>
              </a:rPr>
            </a:br>
            <a:r>
              <a:rPr lang="en-US" sz="800" b="0" dirty="0" smtClean="0">
                <a:effectLst/>
                <a:latin typeface="Arial"/>
                <a:ea typeface="Times New Roman"/>
              </a:rPr>
              <a:t>29-30 November</a:t>
            </a:r>
            <a:r>
              <a:rPr lang="en-US" sz="800" b="0" baseline="0" dirty="0" smtClean="0">
                <a:effectLst/>
                <a:latin typeface="Arial"/>
                <a:ea typeface="Times New Roman"/>
              </a:rPr>
              <a:t> 2012</a:t>
            </a:r>
            <a:endParaRPr lang="en-GB" sz="800" b="0" dirty="0">
              <a:latin typeface="+mj-lt"/>
            </a:endParaRPr>
          </a:p>
        </p:txBody>
      </p:sp>
      <p:sp>
        <p:nvSpPr>
          <p:cNvPr id="12295" name="Text Box 7"/>
          <p:cNvSpPr txBox="1">
            <a:spLocks noChangeArrowheads="1"/>
          </p:cNvSpPr>
          <p:nvPr/>
        </p:nvSpPr>
        <p:spPr bwMode="auto">
          <a:xfrm>
            <a:off x="8458200" y="646920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800" dirty="0">
                <a:latin typeface="+mj-lt"/>
              </a:rPr>
              <a:t>Page </a:t>
            </a:r>
            <a:fld id="{700DA413-F592-4FE7-9851-FA3596672E1A}" type="slidenum">
              <a:rPr lang="en-GB" sz="800" smtClean="0">
                <a:latin typeface="+mj-lt"/>
              </a:rPr>
              <a:pPr>
                <a:spcBef>
                  <a:spcPct val="50000"/>
                </a:spcBef>
              </a:pPr>
              <a:t>‹#›</a:t>
            </a:fld>
            <a:endParaRPr lang="en-GB" sz="800" dirty="0">
              <a:latin typeface="+mj-lt"/>
            </a:endParaRPr>
          </a:p>
        </p:txBody>
      </p:sp>
      <p:sp>
        <p:nvSpPr>
          <p:cNvPr id="9" name="Text Box 6"/>
          <p:cNvSpPr txBox="1">
            <a:spLocks noChangeArrowheads="1"/>
          </p:cNvSpPr>
          <p:nvPr userDrawn="1"/>
        </p:nvSpPr>
        <p:spPr bwMode="auto">
          <a:xfrm>
            <a:off x="7308303" y="6469200"/>
            <a:ext cx="111672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 dirty="0" smtClean="0">
                <a:latin typeface="+mj-lt"/>
              </a:rPr>
              <a:t>IDM</a:t>
            </a:r>
            <a:r>
              <a:rPr lang="en-US" sz="800" baseline="0" dirty="0" smtClean="0">
                <a:latin typeface="+mj-lt"/>
              </a:rPr>
              <a:t> UID: XXXXXX</a:t>
            </a:r>
            <a:endParaRPr lang="en-GB" sz="800" dirty="0">
              <a:latin typeface="+mj-lt"/>
            </a:endParaRPr>
          </a:p>
        </p:txBody>
      </p:sp>
      <p:cxnSp>
        <p:nvCxnSpPr>
          <p:cNvPr id="3" name="Straight Connector 2"/>
          <p:cNvCxnSpPr/>
          <p:nvPr userDrawn="1"/>
        </p:nvCxnSpPr>
        <p:spPr bwMode="gray">
          <a:xfrm>
            <a:off x="7243117" y="6309320"/>
            <a:ext cx="0" cy="359242"/>
          </a:xfrm>
          <a:prstGeom prst="line">
            <a:avLst/>
          </a:prstGeom>
          <a:ln>
            <a:solidFill>
              <a:schemeClr val="bg1">
                <a:lumMod val="65000"/>
              </a:schemeClr>
            </a:solidFill>
            <a:headEnd type="none" w="med" len="med"/>
            <a:tailEnd type="none" w="med" len="med"/>
          </a:ln>
          <a:extLst/>
        </p:spPr>
        <p:style>
          <a:lnRef idx="1">
            <a:schemeClr val="accent4"/>
          </a:lnRef>
          <a:fillRef idx="0">
            <a:schemeClr val="accent4"/>
          </a:fillRef>
          <a:effectRef idx="0">
            <a:schemeClr val="accent4"/>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2161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609600"/>
            <a:ext cx="200025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73088" y="609600"/>
            <a:ext cx="58483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357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813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730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97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3708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3315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9955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3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27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13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38" name="Picture 14" descr="PowerPoint_Graphic"/>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6235700"/>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40" name="Text Box 16"/>
          <p:cNvSpPr txBox="1">
            <a:spLocks noChangeArrowheads="1"/>
          </p:cNvSpPr>
          <p:nvPr/>
        </p:nvSpPr>
        <p:spPr bwMode="auto">
          <a:xfrm>
            <a:off x="8458200" y="646920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GB" sz="800" dirty="0">
                <a:latin typeface="+mj-lt"/>
              </a:rPr>
              <a:t>Page </a:t>
            </a:r>
            <a:fld id="{47BA91C2-74BF-4480-8BF1-C44F20807924}" type="slidenum">
              <a:rPr lang="en-GB" sz="800" smtClean="0">
                <a:latin typeface="+mj-lt"/>
              </a:rPr>
              <a:pPr>
                <a:spcBef>
                  <a:spcPct val="50000"/>
                </a:spcBef>
              </a:pPr>
              <a:t>‹#›</a:t>
            </a:fld>
            <a:endParaRPr lang="en-GB" sz="800" dirty="0">
              <a:latin typeface="+mj-lt"/>
            </a:endParaRPr>
          </a:p>
        </p:txBody>
      </p:sp>
      <p:sp>
        <p:nvSpPr>
          <p:cNvPr id="9" name="Text Box 6"/>
          <p:cNvSpPr txBox="1">
            <a:spLocks noChangeArrowheads="1"/>
          </p:cNvSpPr>
          <p:nvPr userDrawn="1"/>
        </p:nvSpPr>
        <p:spPr bwMode="auto">
          <a:xfrm>
            <a:off x="7308302" y="6467703"/>
            <a:ext cx="111672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en-US" sz="800" dirty="0" smtClean="0">
                <a:latin typeface="+mj-lt"/>
              </a:rPr>
              <a:t>IDM</a:t>
            </a:r>
            <a:r>
              <a:rPr lang="en-US" sz="800" baseline="0" dirty="0" smtClean="0">
                <a:latin typeface="+mj-lt"/>
              </a:rPr>
              <a:t> UID: XXXXXX</a:t>
            </a:r>
            <a:endParaRPr lang="en-GB" sz="800" dirty="0">
              <a:latin typeface="+mj-lt"/>
            </a:endParaRPr>
          </a:p>
        </p:txBody>
      </p:sp>
      <p:cxnSp>
        <p:nvCxnSpPr>
          <p:cNvPr id="10" name="Straight Connector 9"/>
          <p:cNvCxnSpPr/>
          <p:nvPr userDrawn="1"/>
        </p:nvCxnSpPr>
        <p:spPr bwMode="gray">
          <a:xfrm>
            <a:off x="7243117" y="6309320"/>
            <a:ext cx="0" cy="359242"/>
          </a:xfrm>
          <a:prstGeom prst="line">
            <a:avLst/>
          </a:prstGeom>
          <a:ln>
            <a:solidFill>
              <a:schemeClr val="bg1">
                <a:lumMod val="65000"/>
              </a:schemeClr>
            </a:solidFill>
            <a:headEnd type="none" w="med" len="med"/>
            <a:tailEnd type="none" w="med" len="med"/>
          </a:ln>
          <a:extLst/>
        </p:spPr>
        <p:style>
          <a:lnRef idx="1">
            <a:schemeClr val="accent4"/>
          </a:lnRef>
          <a:fillRef idx="0">
            <a:schemeClr val="accent4"/>
          </a:fillRef>
          <a:effectRef idx="0">
            <a:schemeClr val="accent4"/>
          </a:effectRef>
          <a:fontRef idx="minor">
            <a:schemeClr val="tx1"/>
          </a:fontRef>
        </p:style>
      </p:cxnSp>
      <p:sp>
        <p:nvSpPr>
          <p:cNvPr id="3" name="Rectangle 2"/>
          <p:cNvSpPr/>
          <p:nvPr userDrawn="1"/>
        </p:nvSpPr>
        <p:spPr>
          <a:xfrm>
            <a:off x="2649785" y="6346089"/>
            <a:ext cx="4572000" cy="461665"/>
          </a:xfrm>
          <a:prstGeom prst="rect">
            <a:avLst/>
          </a:prstGeom>
        </p:spPr>
        <p:txBody>
          <a:bodyPr>
            <a:spAutoFit/>
          </a:bodyPr>
          <a:lstStyle/>
          <a:p>
            <a:r>
              <a:rPr kumimoji="0" lang="en-GB" sz="800" b="0" i="0" u="none" strike="noStrike" kern="1200" cap="none" spc="0" normalizeH="0" baseline="0" noProof="0" dirty="0" smtClean="0">
                <a:ln>
                  <a:noFill/>
                </a:ln>
                <a:solidFill>
                  <a:srgbClr val="000000"/>
                </a:solidFill>
                <a:effectLst/>
                <a:uLnTx/>
                <a:uFillTx/>
                <a:latin typeface="Arial"/>
                <a:ea typeface="+mn-ea"/>
                <a:cs typeface="+mn-cs"/>
              </a:rPr>
              <a:t>Manufacturing Readiness Review: </a:t>
            </a:r>
            <a:br>
              <a:rPr kumimoji="0" lang="en-GB" sz="800" b="0" i="0" u="none" strike="noStrike" kern="1200" cap="none" spc="0" normalizeH="0" baseline="0" noProof="0" dirty="0" smtClean="0">
                <a:ln>
                  <a:noFill/>
                </a:ln>
                <a:solidFill>
                  <a:srgbClr val="000000"/>
                </a:solidFill>
                <a:effectLst/>
                <a:uLnTx/>
                <a:uFillTx/>
                <a:latin typeface="Arial"/>
                <a:ea typeface="+mn-ea"/>
                <a:cs typeface="+mn-cs"/>
              </a:rPr>
            </a:br>
            <a:r>
              <a:rPr lang="en-US" sz="800" b="0" dirty="0" smtClean="0">
                <a:effectLst/>
                <a:latin typeface="Arial"/>
                <a:ea typeface="Times New Roman"/>
              </a:rPr>
              <a:t>Quench Detection and Related High-Voltage Instrumentation</a:t>
            </a:r>
            <a:r>
              <a:rPr lang="en-US" sz="800" b="0" cap="all" dirty="0" smtClean="0">
                <a:effectLst/>
                <a:latin typeface="Arial"/>
                <a:ea typeface="Times New Roman"/>
              </a:rPr>
              <a:t> </a:t>
            </a:r>
            <a:r>
              <a:rPr lang="en-US" sz="800" b="0" dirty="0" smtClean="0">
                <a:effectLst/>
                <a:latin typeface="Arial"/>
                <a:ea typeface="Times New Roman"/>
              </a:rPr>
              <a:t>of the </a:t>
            </a:r>
            <a:r>
              <a:rPr lang="en-US" sz="800" b="0" cap="all" dirty="0" smtClean="0">
                <a:effectLst/>
                <a:latin typeface="Arial"/>
                <a:ea typeface="Times New Roman"/>
              </a:rPr>
              <a:t>ITER </a:t>
            </a:r>
            <a:r>
              <a:rPr lang="en-US" sz="800" b="0" dirty="0" smtClean="0">
                <a:effectLst/>
                <a:latin typeface="Arial"/>
                <a:ea typeface="Times New Roman"/>
              </a:rPr>
              <a:t>Magnets</a:t>
            </a:r>
            <a:br>
              <a:rPr lang="en-US" sz="800" b="0" dirty="0" smtClean="0">
                <a:effectLst/>
                <a:latin typeface="Arial"/>
                <a:ea typeface="Times New Roman"/>
              </a:rPr>
            </a:br>
            <a:r>
              <a:rPr lang="en-US" sz="800" b="0" dirty="0" smtClean="0">
                <a:effectLst/>
                <a:latin typeface="Arial"/>
                <a:ea typeface="Times New Roman"/>
              </a:rPr>
              <a:t>29-30 November</a:t>
            </a:r>
            <a:r>
              <a:rPr lang="en-US" sz="800" b="0" baseline="0" dirty="0" smtClean="0">
                <a:effectLst/>
                <a:latin typeface="Arial"/>
                <a:ea typeface="Times New Roman"/>
              </a:rPr>
              <a:t> 2012</a:t>
            </a:r>
            <a:endParaRPr lang="fr-FR" sz="800" b="0" dirty="0"/>
          </a:p>
        </p:txBody>
      </p:sp>
      <p:pic>
        <p:nvPicPr>
          <p:cNvPr id="11" name="Image 4" descr="logoBadgeWeb.eps"/>
          <p:cNvPicPr>
            <a:picLocks noChangeAspect="1"/>
          </p:cNvPicPr>
          <p:nvPr userDrawn="1"/>
        </p:nvPicPr>
        <p:blipFill rotWithShape="1">
          <a:blip r:embed="rId14" cstate="print">
            <a:extLst>
              <a:ext uri="{28A0092B-C50C-407E-A947-70E740481C1C}">
                <a14:useLocalDpi xmlns:a14="http://schemas.microsoft.com/office/drawing/2010/main"/>
              </a:ext>
            </a:extLst>
          </a:blip>
          <a:srcRect b="21796"/>
          <a:stretch/>
        </p:blipFill>
        <p:spPr>
          <a:xfrm>
            <a:off x="0" y="1"/>
            <a:ext cx="777977" cy="7647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jpeg"/><Relationship Id="rId7" Type="http://schemas.openxmlformats.org/officeDocument/2006/relationships/image" Target="../media/image7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8.xml"/><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spect="1" noChangeArrowheads="1"/>
          </p:cNvSpPr>
          <p:nvPr>
            <p:ph type="ctrTitle"/>
          </p:nvPr>
        </p:nvSpPr>
        <p:spPr/>
        <p:txBody>
          <a:bodyPr/>
          <a:lstStyle/>
          <a:p>
            <a:r>
              <a:rPr lang="en-US" u="sng" dirty="0" smtClean="0"/>
              <a:t>High Voltage Plugs for </a:t>
            </a:r>
            <a:r>
              <a:rPr lang="en-US" u="sng" dirty="0"/>
              <a:t>feeders instrumentation lines</a:t>
            </a:r>
            <a:br>
              <a:rPr lang="en-US" u="sng" dirty="0"/>
            </a:br>
            <a:endParaRPr lang="en-US" dirty="0"/>
          </a:p>
        </p:txBody>
      </p:sp>
      <p:sp>
        <p:nvSpPr>
          <p:cNvPr id="15363" name="Rectangle 3"/>
          <p:cNvSpPr>
            <a:spLocks noGrp="1" noChangeArrowheads="1"/>
          </p:cNvSpPr>
          <p:nvPr>
            <p:ph type="subTitle" idx="1"/>
          </p:nvPr>
        </p:nvSpPr>
        <p:spPr>
          <a:xfrm>
            <a:off x="971600" y="3886200"/>
            <a:ext cx="7128792" cy="1752600"/>
          </a:xfrm>
        </p:spPr>
        <p:txBody>
          <a:bodyPr/>
          <a:lstStyle/>
          <a:p>
            <a:r>
              <a:rPr lang="en-US" sz="2800" dirty="0" smtClean="0"/>
              <a:t>Jean-Philippe Tock </a:t>
            </a:r>
            <a:r>
              <a:rPr lang="en-US" u="sng" dirty="0" smtClean="0"/>
              <a:t>on behalf of </a:t>
            </a:r>
          </a:p>
          <a:p>
            <a:pPr algn="l"/>
            <a:r>
              <a:rPr lang="en-US" sz="1800" dirty="0" smtClean="0"/>
              <a:t>A Bastard, S Clement, P Cruikshank, N </a:t>
            </a:r>
            <a:r>
              <a:rPr lang="en-US" sz="1800" dirty="0" err="1" smtClean="0"/>
              <a:t>Dalexandro</a:t>
            </a:r>
            <a:r>
              <a:rPr lang="en-US" sz="1800" dirty="0" smtClean="0"/>
              <a:t>, </a:t>
            </a:r>
            <a:r>
              <a:rPr lang="en-US" sz="1800" dirty="0"/>
              <a:t>JB </a:t>
            </a:r>
            <a:r>
              <a:rPr lang="en-US" sz="1800" dirty="0" err="1" smtClean="0"/>
              <a:t>Deschamps</a:t>
            </a:r>
            <a:r>
              <a:rPr lang="en-US" sz="1800" dirty="0" smtClean="0"/>
              <a:t>, R Gauthier, A </a:t>
            </a:r>
            <a:r>
              <a:rPr lang="en-US" sz="1800" dirty="0" err="1" smtClean="0"/>
              <a:t>Grimaud</a:t>
            </a:r>
            <a:r>
              <a:rPr lang="en-US" sz="1800" dirty="0" smtClean="0"/>
              <a:t>*, A </a:t>
            </a:r>
            <a:r>
              <a:rPr lang="en-US" sz="1800" dirty="0" err="1" smtClean="0"/>
              <a:t>Jacquemod</a:t>
            </a:r>
            <a:r>
              <a:rPr lang="en-US" sz="1800" dirty="0" smtClean="0"/>
              <a:t>, C </a:t>
            </a:r>
            <a:r>
              <a:rPr lang="en-US" sz="1800" dirty="0" err="1" smtClean="0"/>
              <a:t>Jarrige</a:t>
            </a:r>
            <a:r>
              <a:rPr lang="en-US" sz="1800" dirty="0" smtClean="0"/>
              <a:t>*</a:t>
            </a:r>
          </a:p>
          <a:p>
            <a:pPr algn="l"/>
            <a:r>
              <a:rPr lang="en-US" sz="1800" dirty="0" smtClean="0"/>
              <a:t>+ Students, industrial partners</a:t>
            </a:r>
          </a:p>
          <a:p>
            <a:r>
              <a:rPr lang="en-US" dirty="0" smtClean="0"/>
              <a:t>CERN</a:t>
            </a:r>
          </a:p>
          <a:p>
            <a:pPr algn="l"/>
            <a:r>
              <a:rPr lang="en-US" sz="1600" dirty="0" smtClean="0"/>
              <a:t>*</a:t>
            </a:r>
            <a:r>
              <a:rPr lang="en-GB" sz="1600" dirty="0"/>
              <a:t>Consortium Air </a:t>
            </a:r>
            <a:r>
              <a:rPr lang="en-GB" sz="1600" dirty="0" err="1" smtClean="0"/>
              <a:t>Liquide</a:t>
            </a:r>
            <a:r>
              <a:rPr lang="en-GB" sz="1600" dirty="0" smtClean="0"/>
              <a:t> Cryogenic Service </a:t>
            </a:r>
            <a:r>
              <a:rPr lang="en-GB" sz="1600" dirty="0"/>
              <a:t>/ 40-30 </a:t>
            </a:r>
            <a:endParaRPr lang="en-US" sz="1600" dirty="0"/>
          </a:p>
        </p:txBody>
      </p:sp>
      <p:pic>
        <p:nvPicPr>
          <p:cNvPr id="4" name="Image 4" descr="logoBadgeWeb.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20272" y="3212976"/>
            <a:ext cx="952160" cy="11967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Integration of a 15-cables plug</a:t>
            </a:r>
            <a:endParaRPr lang="en-US" dirty="0"/>
          </a:p>
        </p:txBody>
      </p:sp>
      <p:sp>
        <p:nvSpPr>
          <p:cNvPr id="4" name="Rectangle 3"/>
          <p:cNvSpPr/>
          <p:nvPr/>
        </p:nvSpPr>
        <p:spPr>
          <a:xfrm>
            <a:off x="2483768" y="1331386"/>
            <a:ext cx="6660232" cy="707886"/>
          </a:xfrm>
          <a:prstGeom prst="rect">
            <a:avLst/>
          </a:prstGeom>
        </p:spPr>
        <p:txBody>
          <a:bodyPr wrap="square">
            <a:spAutoFit/>
          </a:bodyPr>
          <a:lstStyle/>
          <a:p>
            <a:r>
              <a:rPr lang="en-US" sz="2000" b="1" dirty="0" smtClean="0">
                <a:solidFill>
                  <a:srgbClr val="004EEA"/>
                </a:solidFill>
              </a:rPr>
              <a:t>Cable diameter: 12 mm / Pipe diameter 80 mm</a:t>
            </a:r>
          </a:p>
          <a:p>
            <a:r>
              <a:rPr lang="en-US" sz="2000" b="1" dirty="0">
                <a:solidFill>
                  <a:srgbClr val="004EEA"/>
                </a:solidFill>
              </a:rPr>
              <a:t>W</a:t>
            </a:r>
            <a:r>
              <a:rPr lang="en-US" sz="2000" b="1" dirty="0" smtClean="0">
                <a:solidFill>
                  <a:srgbClr val="004EEA"/>
                </a:solidFill>
              </a:rPr>
              <a:t>ith PVC rods to check concept and integration</a:t>
            </a:r>
          </a:p>
        </p:txBody>
      </p:sp>
      <p:pic>
        <p:nvPicPr>
          <p:cNvPr id="6" name="Picture 2" descr="\\cern.ch\dfs\Workspaces\j\JPhTock\ITER\ITERPlugs\Photos\Mock-up15Cables\IMG_0304.jpg"/>
          <p:cNvPicPr>
            <a:picLocks noChangeAspect="1" noChangeArrowheads="1"/>
          </p:cNvPicPr>
          <p:nvPr/>
        </p:nvPicPr>
        <p:blipFill>
          <a:blip r:embed="rId3" cstate="print"/>
          <a:srcRect/>
          <a:stretch>
            <a:fillRect/>
          </a:stretch>
        </p:blipFill>
        <p:spPr bwMode="auto">
          <a:xfrm>
            <a:off x="4045294" y="2470159"/>
            <a:ext cx="5076056" cy="3807042"/>
          </a:xfrm>
          <a:prstGeom prst="rect">
            <a:avLst/>
          </a:prstGeom>
          <a:noFill/>
        </p:spPr>
      </p:pic>
      <p:pic>
        <p:nvPicPr>
          <p:cNvPr id="7" name="Picture 4" descr="\\cern.ch\dfs\Workspaces\j\JPhTock\ITER\ITERPlugs\Photos\Mock-up15Cables\IMG_030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379809"/>
            <a:ext cx="3563888" cy="2927480"/>
          </a:xfrm>
          <a:prstGeom prst="rect">
            <a:avLst/>
          </a:prstGeom>
          <a:noFill/>
        </p:spPr>
      </p:pic>
      <p:pic>
        <p:nvPicPr>
          <p:cNvPr id="8" name="Picture 5" descr="\\cern.ch\dfs\Workspaces\j\JPhTock\ITER\ITERPlugs\Photos\Mock-up15Cables\IMG_0306.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1772815"/>
            <a:ext cx="2483768" cy="2285067"/>
          </a:xfrm>
          <a:prstGeom prst="rect">
            <a:avLst/>
          </a:prstGeom>
          <a:noFill/>
        </p:spPr>
      </p:pic>
    </p:spTree>
    <p:extLst>
      <p:ext uri="{BB962C8B-B14F-4D97-AF65-F5344CB8AC3E}">
        <p14:creationId xmlns:p14="http://schemas.microsoft.com/office/powerpoint/2010/main" val="2279588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88268" y="476672"/>
            <a:ext cx="6375176" cy="914400"/>
          </a:xfrm>
        </p:spPr>
        <p:txBody>
          <a:bodyPr/>
          <a:lstStyle/>
          <a:p>
            <a:r>
              <a:rPr lang="en-US" dirty="0" smtClean="0"/>
              <a:t>Assembly of first prototype </a:t>
            </a:r>
            <a:r>
              <a:rPr lang="en-US" sz="2000" dirty="0" smtClean="0"/>
              <a:t>(1/5)</a:t>
            </a:r>
            <a:endParaRPr lang="en-US" sz="2000" dirty="0"/>
          </a:p>
        </p:txBody>
      </p:sp>
      <p:sp>
        <p:nvSpPr>
          <p:cNvPr id="16387" name="Rectangle 3"/>
          <p:cNvSpPr>
            <a:spLocks noGrp="1" noChangeArrowheads="1"/>
          </p:cNvSpPr>
          <p:nvPr>
            <p:ph type="body" idx="1"/>
          </p:nvPr>
        </p:nvSpPr>
        <p:spPr>
          <a:xfrm>
            <a:off x="251520" y="1556792"/>
            <a:ext cx="7749480" cy="3911352"/>
          </a:xfrm>
        </p:spPr>
        <p:txBody>
          <a:bodyPr/>
          <a:lstStyle/>
          <a:p>
            <a:r>
              <a:rPr lang="en-US" dirty="0" smtClean="0"/>
              <a:t>Specific cables were prepared </a:t>
            </a:r>
            <a:br>
              <a:rPr lang="en-US" dirty="0" smtClean="0"/>
            </a:br>
            <a:r>
              <a:rPr lang="en-US" dirty="0" smtClean="0"/>
              <a:t>sanding and diameter reduction</a:t>
            </a:r>
          </a:p>
          <a:p>
            <a:r>
              <a:rPr lang="en-US" dirty="0" smtClean="0"/>
              <a:t>Protection of sealing surfaces</a:t>
            </a:r>
            <a:endParaRPr lang="en-US" dirty="0"/>
          </a:p>
        </p:txBody>
      </p:sp>
      <p:pic>
        <p:nvPicPr>
          <p:cNvPr id="4" name="Picture 2" descr="\\cern.ch\dfs\Workspaces\j\JPhTock\ITER\ITERPlugs\Cables\XLPE_1stProto_Sep2011\Assemblage PLUG\Collage Plug 15 Cable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44208" y="476672"/>
            <a:ext cx="2699792" cy="3027040"/>
          </a:xfrm>
          <a:prstGeom prst="rect">
            <a:avLst/>
          </a:prstGeom>
          <a:noFill/>
        </p:spPr>
      </p:pic>
      <p:grpSp>
        <p:nvGrpSpPr>
          <p:cNvPr id="2" name="Group 1"/>
          <p:cNvGrpSpPr/>
          <p:nvPr/>
        </p:nvGrpSpPr>
        <p:grpSpPr>
          <a:xfrm>
            <a:off x="-2694" y="3600000"/>
            <a:ext cx="9167226" cy="2700000"/>
            <a:chOff x="-2694" y="3600000"/>
            <a:chExt cx="9167226" cy="2700000"/>
          </a:xfrm>
        </p:grpSpPr>
        <p:pic>
          <p:nvPicPr>
            <p:cNvPr id="5" name="Picture 2" descr="\\cern.ch\dfs\Workspaces\j\JPhTock\ITER\ITERPlugs\Cables\XLPE_1stProto_Sep2011\Assemblage PLUG\Collage Plug 15 Cables (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24532" y="3600000"/>
              <a:ext cx="3240000" cy="2700000"/>
            </a:xfrm>
            <a:prstGeom prst="rect">
              <a:avLst/>
            </a:prstGeom>
            <a:noFill/>
          </p:spPr>
        </p:pic>
        <p:pic>
          <p:nvPicPr>
            <p:cNvPr id="6" name="Picture 4" descr="\\cern.ch\dfs\Workspaces\j\JPhTock\ITER\ITERPlugs\Cables\XLPE_1stProto_Sep2011\Assemblage PLUG\Collage Plug 15 Cables (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94" y="3600000"/>
              <a:ext cx="3278550" cy="2700000"/>
            </a:xfrm>
            <a:prstGeom prst="rect">
              <a:avLst/>
            </a:prstGeom>
            <a:noFill/>
          </p:spPr>
        </p:pic>
        <p:pic>
          <p:nvPicPr>
            <p:cNvPr id="7" name="Picture 3" descr="\\cern.ch\dfs\Workspaces\j\JPhTock\ITER\ITERPlugs\Cables\XLPE_1stProto_Sep2011\Assemblage PLUG\Collage Plug 15 Cables (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86610" y="3600000"/>
              <a:ext cx="2825550" cy="2700000"/>
            </a:xfrm>
            <a:prstGeom prst="rect">
              <a:avLst/>
            </a:prstGeom>
            <a:noFill/>
          </p:spPr>
        </p:pic>
      </p:grpSp>
    </p:spTree>
    <p:extLst>
      <p:ext uri="{BB962C8B-B14F-4D97-AF65-F5344CB8AC3E}">
        <p14:creationId xmlns:p14="http://schemas.microsoft.com/office/powerpoint/2010/main" val="34258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88268" y="476672"/>
            <a:ext cx="6375176" cy="914400"/>
          </a:xfrm>
        </p:spPr>
        <p:txBody>
          <a:bodyPr/>
          <a:lstStyle/>
          <a:p>
            <a:r>
              <a:rPr lang="en-US" dirty="0" smtClean="0"/>
              <a:t>Assembly of first prototype </a:t>
            </a:r>
            <a:r>
              <a:rPr lang="en-US" sz="2000" dirty="0" smtClean="0"/>
              <a:t>(2/5)</a:t>
            </a:r>
            <a:endParaRPr lang="en-US" sz="2000" dirty="0"/>
          </a:p>
        </p:txBody>
      </p:sp>
      <p:sp>
        <p:nvSpPr>
          <p:cNvPr id="16387" name="Rectangle 3"/>
          <p:cNvSpPr>
            <a:spLocks noGrp="1" noChangeArrowheads="1"/>
          </p:cNvSpPr>
          <p:nvPr>
            <p:ph type="body" idx="1"/>
          </p:nvPr>
        </p:nvSpPr>
        <p:spPr>
          <a:xfrm>
            <a:off x="12643" y="1052736"/>
            <a:ext cx="5616624" cy="864096"/>
          </a:xfrm>
        </p:spPr>
        <p:txBody>
          <a:bodyPr/>
          <a:lstStyle/>
          <a:p>
            <a:r>
              <a:rPr lang="en-GB" dirty="0"/>
              <a:t>Insertion in compression </a:t>
            </a:r>
            <a:r>
              <a:rPr lang="en-GB" dirty="0" smtClean="0"/>
              <a:t>tooling</a:t>
            </a:r>
          </a:p>
          <a:p>
            <a:r>
              <a:rPr lang="en-GB" dirty="0" smtClean="0"/>
              <a:t>Installation </a:t>
            </a:r>
            <a:r>
              <a:rPr lang="en-GB" dirty="0"/>
              <a:t>of the cables </a:t>
            </a:r>
            <a:r>
              <a:rPr lang="en-GB" dirty="0" smtClean="0"/>
              <a:t>samples</a:t>
            </a:r>
            <a:endParaRPr lang="en-GB" dirty="0"/>
          </a:p>
        </p:txBody>
      </p:sp>
      <p:sp>
        <p:nvSpPr>
          <p:cNvPr id="9" name="TextBox 8"/>
          <p:cNvSpPr txBox="1"/>
          <p:nvPr/>
        </p:nvSpPr>
        <p:spPr>
          <a:xfrm>
            <a:off x="110549" y="4941168"/>
            <a:ext cx="5337752" cy="1077218"/>
          </a:xfrm>
          <a:prstGeom prst="rect">
            <a:avLst/>
          </a:prstGeom>
          <a:noFill/>
        </p:spPr>
        <p:txBody>
          <a:bodyPr wrap="square" rtlCol="0">
            <a:spAutoFit/>
          </a:bodyPr>
          <a:lstStyle/>
          <a:p>
            <a:pPr>
              <a:buFont typeface="Wingdings" pitchFamily="2" charset="2"/>
              <a:buChar char="q"/>
            </a:pPr>
            <a:r>
              <a:rPr lang="en-US" sz="1600" dirty="0" smtClean="0"/>
              <a:t>For in-situ assembly, tooling will have to be done in 2 halves (half shells)</a:t>
            </a:r>
          </a:p>
          <a:p>
            <a:pPr>
              <a:buFont typeface="Wingdings" pitchFamily="2" charset="2"/>
              <a:buChar char="q"/>
            </a:pPr>
            <a:r>
              <a:rPr lang="en-US" sz="1600" dirty="0" smtClean="0"/>
              <a:t>In-situ installation along the cable length (5-10 m.) will be more tricky</a:t>
            </a:r>
          </a:p>
        </p:txBody>
      </p:sp>
      <p:pic>
        <p:nvPicPr>
          <p:cNvPr id="10" name="Picture 5" descr="\\cern.ch\dfs\Workspaces\j\JPhTock\ITER\ITERPlugs\Cables\XLPE_1stProto_Sep2011\Assemblage PLUG\Collage Plug 15 Cables (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9800" y="3831896"/>
            <a:ext cx="3124200" cy="2438400"/>
          </a:xfrm>
          <a:prstGeom prst="rect">
            <a:avLst/>
          </a:prstGeom>
          <a:noFill/>
        </p:spPr>
      </p:pic>
      <p:pic>
        <p:nvPicPr>
          <p:cNvPr id="11" name="Picture 4" descr="\\cern.ch\dfs\Workspaces\j\JPhTock\ITER\ITERPlugs\Cables\XLPE_1stProto_Sep2011\Assemblage PLUG\Collage Plug 15 Cables (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926896"/>
            <a:ext cx="2209800" cy="2819400"/>
          </a:xfrm>
          <a:prstGeom prst="rect">
            <a:avLst/>
          </a:prstGeom>
          <a:noFill/>
        </p:spPr>
      </p:pic>
      <p:pic>
        <p:nvPicPr>
          <p:cNvPr id="12" name="Picture 2" descr="\\cern.ch\dfs\Workspaces\j\JPhTock\ITER\ITERPlugs\Cables\XLPE_1stProto_Sep2011\Assemblage PLUG\Collage Plug 15 Cables (5).jpg"/>
          <p:cNvPicPr>
            <a:picLocks noChangeAspect="1" noChangeArrowheads="1"/>
          </p:cNvPicPr>
          <p:nvPr/>
        </p:nvPicPr>
        <p:blipFill>
          <a:blip r:embed="rId5" cstate="print"/>
          <a:srcRect/>
          <a:stretch>
            <a:fillRect/>
          </a:stretch>
        </p:blipFill>
        <p:spPr bwMode="auto">
          <a:xfrm>
            <a:off x="4419600" y="1926896"/>
            <a:ext cx="2057399" cy="2743200"/>
          </a:xfrm>
          <a:prstGeom prst="rect">
            <a:avLst/>
          </a:prstGeom>
          <a:noFill/>
        </p:spPr>
      </p:pic>
      <p:pic>
        <p:nvPicPr>
          <p:cNvPr id="13" name="Picture 3" descr="\\cern.ch\dfs\Workspaces\j\JPhTock\ITER\ITERPlugs\Cables\XLPE_1stProto_Sep2011\Assemblage PLUG\Collage Plug 15 Cables (6).jpg"/>
          <p:cNvPicPr>
            <a:picLocks noChangeAspect="1" noChangeArrowheads="1"/>
          </p:cNvPicPr>
          <p:nvPr/>
        </p:nvPicPr>
        <p:blipFill>
          <a:blip r:embed="rId6" cstate="print"/>
          <a:srcRect/>
          <a:stretch>
            <a:fillRect/>
          </a:stretch>
        </p:blipFill>
        <p:spPr bwMode="auto">
          <a:xfrm>
            <a:off x="2286001" y="1926897"/>
            <a:ext cx="2057400" cy="2743201"/>
          </a:xfrm>
          <a:prstGeom prst="rect">
            <a:avLst/>
          </a:prstGeom>
          <a:noFill/>
        </p:spPr>
      </p:pic>
      <p:pic>
        <p:nvPicPr>
          <p:cNvPr id="14" name="Picture 4" descr="\\cern.ch\dfs\Workspaces\j\JPhTock\ITER\ITERPlugs\Cables\XLPE_1stProto_Sep2011\Assemblage PLUG\Collage Plug 15 Cables (7).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72250" y="1622096"/>
            <a:ext cx="2571750" cy="2057400"/>
          </a:xfrm>
          <a:prstGeom prst="rect">
            <a:avLst/>
          </a:prstGeom>
          <a:noFill/>
        </p:spPr>
      </p:pic>
    </p:spTree>
    <p:extLst>
      <p:ext uri="{BB962C8B-B14F-4D97-AF65-F5344CB8AC3E}">
        <p14:creationId xmlns:p14="http://schemas.microsoft.com/office/powerpoint/2010/main" val="3199777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88268" y="476672"/>
            <a:ext cx="6375176" cy="914400"/>
          </a:xfrm>
        </p:spPr>
        <p:txBody>
          <a:bodyPr/>
          <a:lstStyle/>
          <a:p>
            <a:r>
              <a:rPr lang="en-US" dirty="0" smtClean="0"/>
              <a:t>Assembly of first prototype </a:t>
            </a:r>
            <a:r>
              <a:rPr lang="en-US" sz="2000" dirty="0" smtClean="0"/>
              <a:t>(3/5)</a:t>
            </a:r>
            <a:endParaRPr lang="en-US" sz="2000" dirty="0"/>
          </a:p>
        </p:txBody>
      </p:sp>
      <p:sp>
        <p:nvSpPr>
          <p:cNvPr id="16387" name="Rectangle 3"/>
          <p:cNvSpPr>
            <a:spLocks noGrp="1" noChangeArrowheads="1"/>
          </p:cNvSpPr>
          <p:nvPr>
            <p:ph type="body" idx="1"/>
          </p:nvPr>
        </p:nvSpPr>
        <p:spPr>
          <a:xfrm>
            <a:off x="12642" y="1052736"/>
            <a:ext cx="6431565" cy="864096"/>
          </a:xfrm>
        </p:spPr>
        <p:txBody>
          <a:bodyPr/>
          <a:lstStyle/>
          <a:p>
            <a:r>
              <a:rPr lang="en-GB" dirty="0"/>
              <a:t>Preparation of the </a:t>
            </a:r>
            <a:r>
              <a:rPr lang="en-GB" dirty="0" smtClean="0"/>
              <a:t>glue</a:t>
            </a:r>
          </a:p>
          <a:p>
            <a:r>
              <a:rPr lang="en-GB" dirty="0" smtClean="0"/>
              <a:t>Vacuum </a:t>
            </a:r>
            <a:r>
              <a:rPr lang="en-GB" dirty="0"/>
              <a:t>treatment to remove air bubbles</a:t>
            </a:r>
          </a:p>
        </p:txBody>
      </p:sp>
      <p:sp>
        <p:nvSpPr>
          <p:cNvPr id="9" name="TextBox 8"/>
          <p:cNvSpPr txBox="1"/>
          <p:nvPr/>
        </p:nvSpPr>
        <p:spPr>
          <a:xfrm>
            <a:off x="2723" y="5373216"/>
            <a:ext cx="5337752" cy="584775"/>
          </a:xfrm>
          <a:prstGeom prst="rect">
            <a:avLst/>
          </a:prstGeom>
          <a:noFill/>
        </p:spPr>
        <p:txBody>
          <a:bodyPr wrap="square" rtlCol="0">
            <a:spAutoFit/>
          </a:bodyPr>
          <a:lstStyle/>
          <a:p>
            <a:pPr>
              <a:buFont typeface="Wingdings" pitchFamily="2" charset="2"/>
              <a:buChar char="q"/>
            </a:pPr>
            <a:r>
              <a:rPr lang="en-US" sz="1600" dirty="0"/>
              <a:t>Delicate activity ; specific in-situ procedures and tooling will have to be developed and qualified</a:t>
            </a:r>
            <a:endParaRPr lang="en-US" sz="1600" dirty="0" smtClean="0"/>
          </a:p>
        </p:txBody>
      </p:sp>
      <p:pic>
        <p:nvPicPr>
          <p:cNvPr id="15" name="Picture 2" descr="\\cern.ch\dfs\Workspaces\j\JPhTock\ITER\ITERPlugs\Cables\XLPE_1stProto_Sep2011\Assemblage PLUG\Collage Plug 15 Cables (1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46082" y="3068959"/>
            <a:ext cx="2397918" cy="3197225"/>
          </a:xfrm>
          <a:prstGeom prst="rect">
            <a:avLst/>
          </a:prstGeom>
          <a:noFill/>
        </p:spPr>
      </p:pic>
      <p:pic>
        <p:nvPicPr>
          <p:cNvPr id="16" name="Picture 3" descr="\\cern.ch\dfs\Workspaces\j\JPhTock\ITER\ITERPlugs\Cables\XLPE_1stProto_Sep2011\Assemblage PLUG\Collage Plug 15 Cables (1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1905001"/>
            <a:ext cx="1485900" cy="1981200"/>
          </a:xfrm>
          <a:prstGeom prst="rect">
            <a:avLst/>
          </a:prstGeom>
          <a:noFill/>
        </p:spPr>
      </p:pic>
      <p:pic>
        <p:nvPicPr>
          <p:cNvPr id="17" name="Picture 4" descr="\\cern.ch\dfs\Workspaces\j\JPhTock\ITER\ITERPlugs\Cables\XLPE_1stProto_Sep2011\Assemblage PLUG\Collage Plug 15 Cables (13).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00200" y="1905000"/>
            <a:ext cx="2492375" cy="3323167"/>
          </a:xfrm>
          <a:prstGeom prst="rect">
            <a:avLst/>
          </a:prstGeom>
          <a:noFill/>
        </p:spPr>
      </p:pic>
      <p:pic>
        <p:nvPicPr>
          <p:cNvPr id="18" name="Picture 5" descr="\\cern.ch\dfs\Workspaces\j\JPhTock\ITER\ITERPlugs\Cables\XLPE_1stProto_Sep2011\Assemblage PLUG\Collage Plug 15 Cables (14).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91000" y="1905000"/>
            <a:ext cx="2514600" cy="3352800"/>
          </a:xfrm>
          <a:prstGeom prst="rect">
            <a:avLst/>
          </a:prstGeom>
          <a:noFill/>
        </p:spPr>
      </p:pic>
      <p:pic>
        <p:nvPicPr>
          <p:cNvPr id="19" name="Picture 6" descr="\\cern.ch\dfs\Workspaces\j\JPhTock\ITER\ITERPlugs\Cables\XLPE_1stProto_Sep2011\Assemblage PLUG\Collage Plug 15 Cables (15).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77063" y="460376"/>
            <a:ext cx="2166937" cy="2889250"/>
          </a:xfrm>
          <a:prstGeom prst="rect">
            <a:avLst/>
          </a:prstGeom>
          <a:noFill/>
        </p:spPr>
      </p:pic>
    </p:spTree>
    <p:extLst>
      <p:ext uri="{BB962C8B-B14F-4D97-AF65-F5344CB8AC3E}">
        <p14:creationId xmlns:p14="http://schemas.microsoft.com/office/powerpoint/2010/main" val="1348655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1654399" y="188640"/>
            <a:ext cx="6375176" cy="914400"/>
          </a:xfrm>
        </p:spPr>
        <p:txBody>
          <a:bodyPr/>
          <a:lstStyle/>
          <a:p>
            <a:r>
              <a:rPr lang="en-US" dirty="0" smtClean="0"/>
              <a:t>Assembly of first prototype </a:t>
            </a:r>
            <a:r>
              <a:rPr lang="en-US" sz="2000" dirty="0" smtClean="0"/>
              <a:t>(4/5)</a:t>
            </a:r>
            <a:endParaRPr lang="en-US" sz="2000" dirty="0"/>
          </a:p>
        </p:txBody>
      </p:sp>
      <p:sp>
        <p:nvSpPr>
          <p:cNvPr id="16387" name="Rectangle 3"/>
          <p:cNvSpPr>
            <a:spLocks noGrp="1" noChangeArrowheads="1"/>
          </p:cNvSpPr>
          <p:nvPr>
            <p:ph type="body" idx="1"/>
          </p:nvPr>
        </p:nvSpPr>
        <p:spPr>
          <a:xfrm>
            <a:off x="1" y="764704"/>
            <a:ext cx="2411760" cy="504056"/>
          </a:xfrm>
        </p:spPr>
        <p:txBody>
          <a:bodyPr/>
          <a:lstStyle/>
          <a:p>
            <a:r>
              <a:rPr lang="en-GB" dirty="0" smtClean="0"/>
              <a:t>Glue injection</a:t>
            </a:r>
            <a:endParaRPr lang="en-GB" dirty="0"/>
          </a:p>
        </p:txBody>
      </p:sp>
      <p:sp>
        <p:nvSpPr>
          <p:cNvPr id="9" name="TextBox 8"/>
          <p:cNvSpPr txBox="1"/>
          <p:nvPr/>
        </p:nvSpPr>
        <p:spPr>
          <a:xfrm>
            <a:off x="6672946" y="1221864"/>
            <a:ext cx="2363550" cy="1815882"/>
          </a:xfrm>
          <a:prstGeom prst="rect">
            <a:avLst/>
          </a:prstGeom>
          <a:noFill/>
        </p:spPr>
        <p:txBody>
          <a:bodyPr wrap="square" rtlCol="0">
            <a:spAutoFit/>
          </a:bodyPr>
          <a:lstStyle/>
          <a:p>
            <a:pPr>
              <a:buFont typeface="Wingdings" pitchFamily="2" charset="2"/>
              <a:buChar char="q"/>
            </a:pPr>
            <a:r>
              <a:rPr lang="en-US" sz="1600" dirty="0" smtClean="0"/>
              <a:t> Specific </a:t>
            </a:r>
            <a:r>
              <a:rPr lang="en-US" sz="1600" dirty="0"/>
              <a:t>in-situ procedures and tooling will have to be developed and </a:t>
            </a:r>
            <a:r>
              <a:rPr lang="en-US" sz="1600" dirty="0" smtClean="0"/>
              <a:t>qualified</a:t>
            </a:r>
          </a:p>
          <a:p>
            <a:pPr>
              <a:buFont typeface="Wingdings" pitchFamily="2" charset="2"/>
              <a:buChar char="q"/>
            </a:pPr>
            <a:r>
              <a:rPr lang="en-US" sz="1600" dirty="0" smtClean="0"/>
              <a:t>Torque to be controlled</a:t>
            </a:r>
          </a:p>
        </p:txBody>
      </p:sp>
      <p:pic>
        <p:nvPicPr>
          <p:cNvPr id="10" name="Picture 3" descr="\\cern.ch\dfs\Workspaces\j\JPhTock\ITER\ITERPlugs\Cables\XLPE_1stProto_Sep2011\Assemblage PLUG\Collage Plug 15 Cables (19).jpg"/>
          <p:cNvPicPr>
            <a:picLocks noChangeAspect="1" noChangeArrowheads="1"/>
          </p:cNvPicPr>
          <p:nvPr/>
        </p:nvPicPr>
        <p:blipFill>
          <a:blip r:embed="rId3" cstate="print"/>
          <a:srcRect/>
          <a:stretch>
            <a:fillRect/>
          </a:stretch>
        </p:blipFill>
        <p:spPr bwMode="auto">
          <a:xfrm>
            <a:off x="0" y="1135876"/>
            <a:ext cx="2228849" cy="2971800"/>
          </a:xfrm>
          <a:prstGeom prst="rect">
            <a:avLst/>
          </a:prstGeom>
          <a:noFill/>
        </p:spPr>
      </p:pic>
      <p:pic>
        <p:nvPicPr>
          <p:cNvPr id="11" name="Picture 4" descr="\\cern.ch\dfs\Workspaces\j\JPhTock\ITER\ITERPlugs\Cables\XLPE_1stProto_Sep2011\Assemblage PLUG\Collage Plug 15 Cables (20).jpg"/>
          <p:cNvPicPr>
            <a:picLocks noChangeAspect="1" noChangeArrowheads="1"/>
          </p:cNvPicPr>
          <p:nvPr/>
        </p:nvPicPr>
        <p:blipFill>
          <a:blip r:embed="rId4" cstate="print"/>
          <a:srcRect/>
          <a:stretch>
            <a:fillRect/>
          </a:stretch>
        </p:blipFill>
        <p:spPr bwMode="auto">
          <a:xfrm>
            <a:off x="-26157" y="3280673"/>
            <a:ext cx="2228849" cy="2971800"/>
          </a:xfrm>
          <a:prstGeom prst="rect">
            <a:avLst/>
          </a:prstGeom>
          <a:noFill/>
        </p:spPr>
      </p:pic>
      <p:pic>
        <p:nvPicPr>
          <p:cNvPr id="12" name="Picture 6" descr="\\cern.ch\dfs\Workspaces\j\JPhTock\ITER\ITERPlugs\Cables\XLPE_1stProto_Sep2011\Assemblage PLUG\Collage Plug 15 Cables (22).jpg"/>
          <p:cNvPicPr>
            <a:picLocks noChangeAspect="1" noChangeArrowheads="1"/>
          </p:cNvPicPr>
          <p:nvPr/>
        </p:nvPicPr>
        <p:blipFill>
          <a:blip r:embed="rId5" cstate="print"/>
          <a:srcRect/>
          <a:stretch>
            <a:fillRect/>
          </a:stretch>
        </p:blipFill>
        <p:spPr bwMode="auto">
          <a:xfrm>
            <a:off x="2202692" y="1137140"/>
            <a:ext cx="2228849" cy="2971800"/>
          </a:xfrm>
          <a:prstGeom prst="rect">
            <a:avLst/>
          </a:prstGeom>
          <a:noFill/>
        </p:spPr>
      </p:pic>
      <p:pic>
        <p:nvPicPr>
          <p:cNvPr id="13" name="Picture 7" descr="\\cern.ch\dfs\Workspaces\j\JPhTock\ITER\ITERPlugs\Cables\XLPE_1stProto_Sep2011\Assemblage PLUG\Collage Plug 15 Cables (23).jpg"/>
          <p:cNvPicPr>
            <a:picLocks noChangeAspect="1" noChangeArrowheads="1"/>
          </p:cNvPicPr>
          <p:nvPr/>
        </p:nvPicPr>
        <p:blipFill>
          <a:blip r:embed="rId6" cstate="print"/>
          <a:srcRect/>
          <a:stretch>
            <a:fillRect/>
          </a:stretch>
        </p:blipFill>
        <p:spPr bwMode="auto">
          <a:xfrm>
            <a:off x="2178937" y="3280673"/>
            <a:ext cx="2228849" cy="2971800"/>
          </a:xfrm>
          <a:prstGeom prst="rect">
            <a:avLst/>
          </a:prstGeom>
          <a:noFill/>
        </p:spPr>
      </p:pic>
      <p:sp>
        <p:nvSpPr>
          <p:cNvPr id="14" name="Rectangle 3"/>
          <p:cNvSpPr txBox="1">
            <a:spLocks noChangeArrowheads="1"/>
          </p:cNvSpPr>
          <p:nvPr/>
        </p:nvSpPr>
        <p:spPr bwMode="auto">
          <a:xfrm>
            <a:off x="5619007" y="717808"/>
            <a:ext cx="3524993"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r>
              <a:rPr lang="en-GB" dirty="0" smtClean="0"/>
              <a:t>Compression tooling</a:t>
            </a:r>
            <a:endParaRPr lang="en-GB" dirty="0"/>
          </a:p>
        </p:txBody>
      </p:sp>
      <p:pic>
        <p:nvPicPr>
          <p:cNvPr id="20" name="Picture 2" descr="\\cern.ch\dfs\Workspaces\j\JPhTock\ITER\ITERPlugs\Cables\XLPE_1stProto_Sep2011\Assemblage PLUG\Collage Plug 15 Cables (29).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27984" y="1135877"/>
            <a:ext cx="2228849" cy="2971800"/>
          </a:xfrm>
          <a:prstGeom prst="rect">
            <a:avLst/>
          </a:prstGeom>
          <a:noFill/>
        </p:spPr>
      </p:pic>
      <p:pic>
        <p:nvPicPr>
          <p:cNvPr id="21" name="Picture 3" descr="\\cern.ch\dfs\Workspaces\j\JPhTock\ITER\ITERPlugs\Cables\XLPE_1stProto_Sep2011\Assemblage PLUG\Collage Plug 15 Cables (30).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07786" y="3247116"/>
            <a:ext cx="2252446" cy="3003262"/>
          </a:xfrm>
          <a:prstGeom prst="rect">
            <a:avLst/>
          </a:prstGeom>
          <a:noFill/>
        </p:spPr>
      </p:pic>
      <p:pic>
        <p:nvPicPr>
          <p:cNvPr id="22" name="Picture 4" descr="\\cern.ch\dfs\Workspaces\j\JPhTock\ITER\ITERPlugs\Cables\XLPE_1stProto_Sep2011\Assemblage PLUG\Collage Plug 15 Cables (33).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60391" y="2966848"/>
            <a:ext cx="2462646" cy="3283529"/>
          </a:xfrm>
          <a:prstGeom prst="rect">
            <a:avLst/>
          </a:prstGeom>
          <a:noFill/>
        </p:spPr>
      </p:pic>
    </p:spTree>
    <p:extLst>
      <p:ext uri="{BB962C8B-B14F-4D97-AF65-F5344CB8AC3E}">
        <p14:creationId xmlns:p14="http://schemas.microsoft.com/office/powerpoint/2010/main" val="1570011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1654399" y="188640"/>
            <a:ext cx="6375176" cy="914400"/>
          </a:xfrm>
        </p:spPr>
        <p:txBody>
          <a:bodyPr/>
          <a:lstStyle/>
          <a:p>
            <a:r>
              <a:rPr lang="en-US" dirty="0" smtClean="0"/>
              <a:t>Assembly of first prototype </a:t>
            </a:r>
            <a:r>
              <a:rPr lang="en-US" sz="2000" dirty="0" smtClean="0"/>
              <a:t>(5/5)</a:t>
            </a:r>
            <a:endParaRPr lang="en-US" sz="2000" dirty="0"/>
          </a:p>
        </p:txBody>
      </p:sp>
      <p:sp>
        <p:nvSpPr>
          <p:cNvPr id="16387" name="Rectangle 3"/>
          <p:cNvSpPr>
            <a:spLocks noGrp="1" noChangeArrowheads="1"/>
          </p:cNvSpPr>
          <p:nvPr>
            <p:ph type="body" idx="1"/>
          </p:nvPr>
        </p:nvSpPr>
        <p:spPr>
          <a:xfrm>
            <a:off x="0" y="836712"/>
            <a:ext cx="3563887" cy="504056"/>
          </a:xfrm>
        </p:spPr>
        <p:txBody>
          <a:bodyPr/>
          <a:lstStyle/>
          <a:p>
            <a:r>
              <a:rPr lang="en-GB" dirty="0" smtClean="0"/>
              <a:t>Capping of the cables</a:t>
            </a:r>
            <a:endParaRPr lang="en-GB" dirty="0"/>
          </a:p>
        </p:txBody>
      </p:sp>
      <p:sp>
        <p:nvSpPr>
          <p:cNvPr id="9" name="TextBox 8"/>
          <p:cNvSpPr txBox="1"/>
          <p:nvPr/>
        </p:nvSpPr>
        <p:spPr>
          <a:xfrm>
            <a:off x="152400" y="5229200"/>
            <a:ext cx="8818562" cy="584775"/>
          </a:xfrm>
          <a:prstGeom prst="rect">
            <a:avLst/>
          </a:prstGeom>
          <a:noFill/>
        </p:spPr>
        <p:txBody>
          <a:bodyPr wrap="square" rtlCol="0">
            <a:spAutoFit/>
          </a:bodyPr>
          <a:lstStyle/>
          <a:p>
            <a:pPr>
              <a:buFont typeface="Wingdings" pitchFamily="2" charset="2"/>
              <a:buChar char="q"/>
            </a:pPr>
            <a:r>
              <a:rPr lang="en-US" sz="1600" dirty="0" smtClean="0"/>
              <a:t> </a:t>
            </a:r>
            <a:r>
              <a:rPr lang="en-US" sz="1600" dirty="0"/>
              <a:t>Not to be done for installation in ITER because cables extremities are equipped with leak tight connectors</a:t>
            </a:r>
          </a:p>
        </p:txBody>
      </p:sp>
      <p:pic>
        <p:nvPicPr>
          <p:cNvPr id="15" name="Picture 2" descr="\\cern.ch\dfs\Workspaces\j\JPhTock\ITER\ITERPlugs\Cables\XLPE_1stProto_Sep2011\Assemblage PLUG\Collage Plug 15 Cables (37).jpg"/>
          <p:cNvPicPr>
            <a:picLocks noChangeAspect="1" noChangeArrowheads="1"/>
          </p:cNvPicPr>
          <p:nvPr/>
        </p:nvPicPr>
        <p:blipFill>
          <a:blip r:embed="rId3" cstate="print"/>
          <a:srcRect/>
          <a:stretch>
            <a:fillRect/>
          </a:stretch>
        </p:blipFill>
        <p:spPr bwMode="auto">
          <a:xfrm>
            <a:off x="6172200" y="1340768"/>
            <a:ext cx="2798762" cy="3731683"/>
          </a:xfrm>
          <a:prstGeom prst="rect">
            <a:avLst/>
          </a:prstGeom>
          <a:noFill/>
        </p:spPr>
      </p:pic>
      <p:pic>
        <p:nvPicPr>
          <p:cNvPr id="16" name="Picture 3" descr="\\cern.ch\dfs\Workspaces\j\JPhTock\ITER\ITERPlugs\Cables\XLPE_1stProto_Sep2011\Assemblage PLUG\Collage Plug 15 Cables (35).jpg"/>
          <p:cNvPicPr>
            <a:picLocks noChangeAspect="1" noChangeArrowheads="1"/>
          </p:cNvPicPr>
          <p:nvPr/>
        </p:nvPicPr>
        <p:blipFill>
          <a:blip r:embed="rId4" cstate="print"/>
          <a:srcRect/>
          <a:stretch>
            <a:fillRect/>
          </a:stretch>
        </p:blipFill>
        <p:spPr bwMode="auto">
          <a:xfrm>
            <a:off x="152400" y="1340768"/>
            <a:ext cx="2798762" cy="3731683"/>
          </a:xfrm>
          <a:prstGeom prst="rect">
            <a:avLst/>
          </a:prstGeom>
          <a:noFill/>
        </p:spPr>
      </p:pic>
      <p:pic>
        <p:nvPicPr>
          <p:cNvPr id="17" name="Picture 4" descr="\\cern.ch\dfs\Workspaces\j\JPhTock\ITER\ITERPlugs\Cables\XLPE_1stProto_Sep2011\Assemblage PLUG\Collage Plug 15 Cables (36).jpg"/>
          <p:cNvPicPr>
            <a:picLocks noChangeAspect="1" noChangeArrowheads="1"/>
          </p:cNvPicPr>
          <p:nvPr/>
        </p:nvPicPr>
        <p:blipFill>
          <a:blip r:embed="rId5" cstate="print"/>
          <a:srcRect/>
          <a:stretch>
            <a:fillRect/>
          </a:stretch>
        </p:blipFill>
        <p:spPr bwMode="auto">
          <a:xfrm>
            <a:off x="3200400" y="1340768"/>
            <a:ext cx="2798762" cy="3731683"/>
          </a:xfrm>
          <a:prstGeom prst="rect">
            <a:avLst/>
          </a:prstGeom>
          <a:noFill/>
        </p:spPr>
      </p:pic>
    </p:spTree>
    <p:extLst>
      <p:ext uri="{BB962C8B-B14F-4D97-AF65-F5344CB8AC3E}">
        <p14:creationId xmlns:p14="http://schemas.microsoft.com/office/powerpoint/2010/main" val="771567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1654399" y="188640"/>
            <a:ext cx="6375176" cy="914400"/>
          </a:xfrm>
        </p:spPr>
        <p:txBody>
          <a:bodyPr/>
          <a:lstStyle/>
          <a:p>
            <a:r>
              <a:rPr lang="en-US" dirty="0" smtClean="0"/>
              <a:t>Leak test of first prototype</a:t>
            </a:r>
            <a:endParaRPr lang="en-US" sz="2000" dirty="0"/>
          </a:p>
        </p:txBody>
      </p:sp>
      <p:sp>
        <p:nvSpPr>
          <p:cNvPr id="16387" name="Rectangle 3"/>
          <p:cNvSpPr>
            <a:spLocks noGrp="1" noChangeArrowheads="1"/>
          </p:cNvSpPr>
          <p:nvPr>
            <p:ph type="body" idx="1"/>
          </p:nvPr>
        </p:nvSpPr>
        <p:spPr>
          <a:xfrm>
            <a:off x="0" y="836712"/>
            <a:ext cx="9144000" cy="5112568"/>
          </a:xfrm>
        </p:spPr>
        <p:txBody>
          <a:bodyPr/>
          <a:lstStyle/>
          <a:p>
            <a:r>
              <a:rPr lang="en-GB" sz="2000" dirty="0" smtClean="0"/>
              <a:t>Revealed </a:t>
            </a:r>
            <a:r>
              <a:rPr lang="en-GB" sz="2000" dirty="0"/>
              <a:t>several </a:t>
            </a:r>
            <a:r>
              <a:rPr lang="en-GB" sz="2000" dirty="0" smtClean="0"/>
              <a:t>leaks:</a:t>
            </a:r>
          </a:p>
          <a:p>
            <a:pPr lvl="1"/>
            <a:r>
              <a:rPr lang="en-GB" sz="1800" dirty="0" smtClean="0"/>
              <a:t>error </a:t>
            </a:r>
            <a:r>
              <a:rPr lang="en-GB" sz="1800" dirty="0"/>
              <a:t>on the leak test setup (stainless steel flange re-machined</a:t>
            </a:r>
            <a:r>
              <a:rPr lang="en-GB" sz="1800" dirty="0" smtClean="0"/>
              <a:t>)</a:t>
            </a:r>
          </a:p>
          <a:p>
            <a:pPr lvl="1"/>
            <a:r>
              <a:rPr lang="en-GB" sz="1800" dirty="0" smtClean="0"/>
              <a:t>sealing </a:t>
            </a:r>
            <a:r>
              <a:rPr lang="en-GB" sz="1800" dirty="0"/>
              <a:t>surface of the ULTEM piece deformed (corrected/elastomer seal instead of a metal one</a:t>
            </a:r>
            <a:r>
              <a:rPr lang="en-GB" sz="1800" dirty="0" smtClean="0"/>
              <a:t>)</a:t>
            </a:r>
          </a:p>
          <a:p>
            <a:pPr lvl="1"/>
            <a:r>
              <a:rPr lang="en-GB" sz="1800" dirty="0" smtClean="0"/>
              <a:t>glue </a:t>
            </a:r>
            <a:r>
              <a:rPr lang="en-GB" sz="1800" dirty="0"/>
              <a:t>caps leaking (reinforced</a:t>
            </a:r>
            <a:r>
              <a:rPr lang="en-GB" sz="1800" dirty="0" smtClean="0"/>
              <a:t>)</a:t>
            </a:r>
          </a:p>
          <a:p>
            <a:pPr lvl="1"/>
            <a:r>
              <a:rPr lang="en-GB" sz="1800" dirty="0" smtClean="0"/>
              <a:t>plugs </a:t>
            </a:r>
            <a:r>
              <a:rPr lang="en-GB" sz="1800" dirty="0"/>
              <a:t>interfaces (</a:t>
            </a:r>
            <a:r>
              <a:rPr lang="en-GB" sz="1800" dirty="0" err="1"/>
              <a:t>remachined</a:t>
            </a:r>
            <a:r>
              <a:rPr lang="en-GB" sz="1800" dirty="0"/>
              <a:t>, sand blasting and redone)</a:t>
            </a:r>
          </a:p>
          <a:p>
            <a:r>
              <a:rPr lang="en-GB" sz="2000" dirty="0" smtClean="0"/>
              <a:t>After correction </a:t>
            </a:r>
            <a:r>
              <a:rPr lang="en-GB" sz="2000" dirty="0"/>
              <a:t>of the </a:t>
            </a:r>
            <a:r>
              <a:rPr lang="en-GB" sz="2000" dirty="0" smtClean="0"/>
              <a:t>leaks, the repeated test identified the cable itself as </a:t>
            </a:r>
            <a:r>
              <a:rPr lang="en-GB" sz="2000" dirty="0"/>
              <a:t>a source of leak </a:t>
            </a:r>
            <a:r>
              <a:rPr lang="en-GB" sz="1800" dirty="0"/>
              <a:t>(porous outer layer</a:t>
            </a:r>
            <a:r>
              <a:rPr lang="en-GB" sz="1800" dirty="0" smtClean="0"/>
              <a:t>) [See next slide]</a:t>
            </a:r>
            <a:endParaRPr lang="en-GB" sz="2000" dirty="0"/>
          </a:p>
          <a:p>
            <a:pPr lvl="1"/>
            <a:r>
              <a:rPr lang="en-GB" sz="1600" dirty="0" smtClean="0"/>
              <a:t>Used VACSEAL to make it leak tight </a:t>
            </a:r>
            <a:r>
              <a:rPr lang="en-GB" sz="1600" dirty="0"/>
              <a:t>but no improvement</a:t>
            </a:r>
          </a:p>
          <a:p>
            <a:r>
              <a:rPr lang="en-GB" sz="2000" dirty="0" smtClean="0"/>
              <a:t>Complete </a:t>
            </a:r>
            <a:r>
              <a:rPr lang="en-GB" sz="2000" dirty="0"/>
              <a:t>encapsulation of one side with ECCOBOND</a:t>
            </a:r>
          </a:p>
          <a:p>
            <a:pPr lvl="1"/>
            <a:r>
              <a:rPr lang="en-GB" sz="1600" dirty="0" smtClean="0"/>
              <a:t>Leak </a:t>
            </a:r>
            <a:r>
              <a:rPr lang="en-GB" sz="1600" dirty="0"/>
              <a:t>tight ! But not conclusive ! for the plug tightness</a:t>
            </a:r>
            <a:br>
              <a:rPr lang="en-GB" sz="1600" dirty="0"/>
            </a:br>
            <a:r>
              <a:rPr lang="en-GB" sz="1600" dirty="0"/>
              <a:t>	This mainly proves that test setup is working </a:t>
            </a:r>
            <a:r>
              <a:rPr lang="en-GB" sz="1600" dirty="0" smtClean="0"/>
              <a:t>well</a:t>
            </a:r>
            <a:endParaRPr lang="en-GB" sz="2000" dirty="0"/>
          </a:p>
        </p:txBody>
      </p:sp>
      <p:sp>
        <p:nvSpPr>
          <p:cNvPr id="11" name="Rectangle 3"/>
          <p:cNvSpPr txBox="1">
            <a:spLocks noChangeArrowheads="1"/>
          </p:cNvSpPr>
          <p:nvPr/>
        </p:nvSpPr>
        <p:spPr bwMode="auto">
          <a:xfrm>
            <a:off x="0" y="5002967"/>
            <a:ext cx="6228184" cy="936104"/>
          </a:xfrm>
          <a:prstGeom prst="rect">
            <a:avLst/>
          </a:prstGeom>
          <a:solidFill>
            <a:srgbClr val="FFFF00"/>
          </a:solidFill>
          <a:ln>
            <a:noFill/>
          </a:ln>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0" indent="0" algn="ctr">
              <a:buNone/>
            </a:pPr>
            <a:r>
              <a:rPr lang="en-GB" b="1" i="1" u="sng" dirty="0" smtClean="0">
                <a:solidFill>
                  <a:srgbClr val="006600"/>
                </a:solidFill>
              </a:rPr>
              <a:t>It is possible to integrate 15 12-mm cables in a diameter of 80 mm</a:t>
            </a:r>
          </a:p>
        </p:txBody>
      </p:sp>
      <p:pic>
        <p:nvPicPr>
          <p:cNvPr id="12" name="Picture 2" descr="\\cern.ch\dfs\Workspaces\j\JPhTock\ITER\ITERPlugs\Cables\XLPE_1stProto_Sep2011\LeakTest\P1000623_afterEcobondpottingOnOneSide_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70822" y="1844824"/>
            <a:ext cx="2673178" cy="4495800"/>
          </a:xfrm>
          <a:prstGeom prst="rect">
            <a:avLst/>
          </a:prstGeom>
          <a:noFill/>
        </p:spPr>
      </p:pic>
    </p:spTree>
    <p:extLst>
      <p:ext uri="{BB962C8B-B14F-4D97-AF65-F5344CB8AC3E}">
        <p14:creationId xmlns:p14="http://schemas.microsoft.com/office/powerpoint/2010/main" val="27383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1654399" y="188640"/>
            <a:ext cx="6375176" cy="914400"/>
          </a:xfrm>
        </p:spPr>
        <p:txBody>
          <a:bodyPr/>
          <a:lstStyle/>
          <a:p>
            <a:r>
              <a:rPr lang="en-US" dirty="0" smtClean="0"/>
              <a:t>Cable porosity</a:t>
            </a:r>
            <a:endParaRPr lang="en-US" sz="2000" dirty="0"/>
          </a:p>
        </p:txBody>
      </p:sp>
      <p:sp>
        <p:nvSpPr>
          <p:cNvPr id="16387" name="Rectangle 3"/>
          <p:cNvSpPr>
            <a:spLocks noGrp="1" noChangeArrowheads="1"/>
          </p:cNvSpPr>
          <p:nvPr>
            <p:ph type="body" idx="1"/>
          </p:nvPr>
        </p:nvSpPr>
        <p:spPr>
          <a:xfrm>
            <a:off x="0" y="836712"/>
            <a:ext cx="9144000" cy="5112568"/>
          </a:xfrm>
        </p:spPr>
        <p:txBody>
          <a:bodyPr/>
          <a:lstStyle/>
          <a:p>
            <a:r>
              <a:rPr lang="en-GB" sz="2000" dirty="0" smtClean="0"/>
              <a:t>Cable is porous = Helium permeable (XL-PE of AXON)</a:t>
            </a:r>
          </a:p>
          <a:p>
            <a:r>
              <a:rPr lang="en-GB" sz="2000" dirty="0" smtClean="0"/>
              <a:t>Bidirectional tests</a:t>
            </a:r>
            <a:endParaRPr lang="en-GB" sz="2000" dirty="0"/>
          </a:p>
        </p:txBody>
      </p:sp>
      <p:sp>
        <p:nvSpPr>
          <p:cNvPr id="11" name="Rectangle 3"/>
          <p:cNvSpPr txBox="1">
            <a:spLocks noChangeArrowheads="1"/>
          </p:cNvSpPr>
          <p:nvPr/>
        </p:nvSpPr>
        <p:spPr bwMode="auto">
          <a:xfrm>
            <a:off x="32858" y="5839174"/>
            <a:ext cx="9090045" cy="468052"/>
          </a:xfrm>
          <a:prstGeom prst="rect">
            <a:avLst/>
          </a:prstGeom>
          <a:solidFill>
            <a:srgbClr val="FFFF00"/>
          </a:solidFill>
          <a:ln>
            <a:noFill/>
          </a:ln>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0" indent="0" algn="ctr">
              <a:buNone/>
            </a:pPr>
            <a:r>
              <a:rPr lang="fr-CH" b="1" i="1" u="sng" dirty="0" smtClean="0">
                <a:solidFill>
                  <a:srgbClr val="006600"/>
                </a:solidFill>
              </a:rPr>
              <a:t>Compatible </a:t>
            </a:r>
            <a:r>
              <a:rPr lang="fr-CH" b="1" i="1" u="sng" dirty="0" err="1" smtClean="0">
                <a:solidFill>
                  <a:srgbClr val="006600"/>
                </a:solidFill>
              </a:rPr>
              <a:t>with</a:t>
            </a:r>
            <a:r>
              <a:rPr lang="fr-CH" b="1" i="1" u="sng" dirty="0" smtClean="0">
                <a:solidFill>
                  <a:srgbClr val="006600"/>
                </a:solidFill>
              </a:rPr>
              <a:t> ITER operating scenarios</a:t>
            </a:r>
            <a:endParaRPr lang="en-GB" b="1" i="1" u="sng" dirty="0" smtClean="0">
              <a:solidFill>
                <a:srgbClr val="006600"/>
              </a:solidFill>
            </a:endParaRPr>
          </a:p>
        </p:txBody>
      </p:sp>
      <p:pic>
        <p:nvPicPr>
          <p:cNvPr id="6" name="Picture 5" descr="\\cern.ch\dfs\Users\c\cjarrige\Desktop\iter\P1000692.JPG"/>
          <p:cNvPicPr/>
          <p:nvPr/>
        </p:nvPicPr>
        <p:blipFill rotWithShape="1">
          <a:blip r:embed="rId3" cstate="print">
            <a:extLst>
              <a:ext uri="{28A0092B-C50C-407E-A947-70E740481C1C}">
                <a14:useLocalDpi xmlns:a14="http://schemas.microsoft.com/office/drawing/2010/main"/>
              </a:ext>
            </a:extLst>
          </a:blip>
          <a:srcRect/>
          <a:stretch/>
        </p:blipFill>
        <p:spPr bwMode="auto">
          <a:xfrm>
            <a:off x="2843808" y="1211899"/>
            <a:ext cx="4206822" cy="2630438"/>
          </a:xfrm>
          <a:prstGeom prst="rect">
            <a:avLst/>
          </a:prstGeom>
          <a:noFill/>
          <a:ln>
            <a:noFill/>
          </a:ln>
        </p:spPr>
      </p:pic>
      <p:pic>
        <p:nvPicPr>
          <p:cNvPr id="7" name="Picture 6" descr="\\cern.ch\dfs\Users\c\cjarrige\Desktop\iter\P1000733.JPG"/>
          <p:cNvPicPr/>
          <p:nvPr/>
        </p:nvPicPr>
        <p:blipFill rotWithShape="1">
          <a:blip r:embed="rId4" cstate="print">
            <a:extLst>
              <a:ext uri="{28A0092B-C50C-407E-A947-70E740481C1C}">
                <a14:useLocalDpi xmlns:a14="http://schemas.microsoft.com/office/drawing/2010/main"/>
              </a:ext>
            </a:extLst>
          </a:blip>
          <a:srcRect/>
          <a:stretch/>
        </p:blipFill>
        <p:spPr bwMode="auto">
          <a:xfrm>
            <a:off x="7050630" y="0"/>
            <a:ext cx="2093370" cy="3888433"/>
          </a:xfrm>
          <a:prstGeom prst="rect">
            <a:avLst/>
          </a:prstGeom>
          <a:noFill/>
          <a:ln>
            <a:noFill/>
          </a:ln>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156175" y="3842336"/>
            <a:ext cx="2966729" cy="190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859" y="3272433"/>
            <a:ext cx="5795176" cy="2800767"/>
          </a:xfrm>
          <a:prstGeom prst="rect">
            <a:avLst/>
          </a:prstGeom>
        </p:spPr>
        <p:txBody>
          <a:bodyPr wrap="none">
            <a:spAutoFit/>
          </a:bodyPr>
          <a:lstStyle/>
          <a:p>
            <a:r>
              <a:rPr lang="en-GB" sz="1600" dirty="0" smtClean="0"/>
              <a:t>Q </a:t>
            </a:r>
            <a:r>
              <a:rPr lang="en-GB" sz="1600" dirty="0"/>
              <a:t>= (K.P.A</a:t>
            </a:r>
            <a:r>
              <a:rPr lang="en-GB" sz="1600" dirty="0" smtClean="0"/>
              <a:t>)/</a:t>
            </a:r>
            <a:r>
              <a:rPr lang="en-GB" sz="1600" dirty="0"/>
              <a:t>t</a:t>
            </a:r>
            <a:r>
              <a:rPr lang="en-GB" sz="1600" dirty="0" smtClean="0"/>
              <a:t> </a:t>
            </a:r>
            <a:br>
              <a:rPr lang="en-GB" sz="1600" dirty="0" smtClean="0"/>
            </a:br>
            <a:r>
              <a:rPr lang="en-GB" sz="1600" dirty="0" smtClean="0"/>
              <a:t>where: 	K = permeability, </a:t>
            </a:r>
          </a:p>
          <a:p>
            <a:r>
              <a:rPr lang="en-GB" sz="1600" dirty="0"/>
              <a:t>	</a:t>
            </a:r>
            <a:r>
              <a:rPr lang="en-GB" sz="1600" dirty="0" smtClean="0"/>
              <a:t>P = pressure difference, </a:t>
            </a:r>
          </a:p>
          <a:p>
            <a:r>
              <a:rPr lang="en-GB" sz="1600" dirty="0"/>
              <a:t>	</a:t>
            </a:r>
            <a:r>
              <a:rPr lang="en-GB" sz="1600" dirty="0" smtClean="0"/>
              <a:t>A= surface, </a:t>
            </a:r>
          </a:p>
          <a:p>
            <a:r>
              <a:rPr lang="en-GB" sz="1600" dirty="0"/>
              <a:t>	</a:t>
            </a:r>
            <a:r>
              <a:rPr lang="en-GB" sz="1600" dirty="0" smtClean="0"/>
              <a:t>t = thickness</a:t>
            </a:r>
          </a:p>
          <a:p>
            <a:endParaRPr lang="en-GB" sz="1600" dirty="0"/>
          </a:p>
          <a:p>
            <a:r>
              <a:rPr lang="en-GB" sz="1600" dirty="0" smtClean="0"/>
              <a:t>K = 8 10</a:t>
            </a:r>
            <a:r>
              <a:rPr lang="en-GB" sz="1600" baseline="30000" dirty="0" smtClean="0"/>
              <a:t>-11</a:t>
            </a:r>
            <a:r>
              <a:rPr lang="en-GB" sz="1600" dirty="0" smtClean="0"/>
              <a:t> mbar l cm/cm</a:t>
            </a:r>
            <a:r>
              <a:rPr lang="en-GB" sz="1600" baseline="30000" dirty="0" smtClean="0"/>
              <a:t>2</a:t>
            </a:r>
            <a:r>
              <a:rPr lang="en-GB" sz="1600" dirty="0" smtClean="0"/>
              <a:t> mbar [</a:t>
            </a:r>
            <a:r>
              <a:rPr lang="en-GB" sz="1600" dirty="0" err="1" smtClean="0"/>
              <a:t>Aurum</a:t>
            </a:r>
            <a:r>
              <a:rPr lang="en-GB" sz="1600" dirty="0" smtClean="0"/>
              <a:t>]</a:t>
            </a:r>
          </a:p>
          <a:p>
            <a:r>
              <a:rPr lang="en-GB" sz="1600" dirty="0" smtClean="0"/>
              <a:t>Q = 3.4 10</a:t>
            </a:r>
            <a:r>
              <a:rPr lang="en-GB" sz="1600" baseline="30000" dirty="0" smtClean="0"/>
              <a:t>-4 </a:t>
            </a:r>
            <a:r>
              <a:rPr lang="en-GB" sz="1600" dirty="0" smtClean="0"/>
              <a:t>mbar l/s m</a:t>
            </a:r>
          </a:p>
          <a:p>
            <a:endParaRPr lang="en-GB" sz="1600" dirty="0"/>
          </a:p>
          <a:p>
            <a:r>
              <a:rPr lang="en-GB" sz="1600" dirty="0" smtClean="0"/>
              <a:t>For XL-PE: Estimate of 5 </a:t>
            </a:r>
            <a:r>
              <a:rPr lang="en-GB" sz="1600" dirty="0"/>
              <a:t>10</a:t>
            </a:r>
            <a:r>
              <a:rPr lang="en-GB" sz="1600" baseline="30000" dirty="0"/>
              <a:t>-5</a:t>
            </a:r>
            <a:r>
              <a:rPr lang="en-GB" sz="1600" dirty="0"/>
              <a:t> mbar l/s </a:t>
            </a:r>
            <a:r>
              <a:rPr lang="en-GB" sz="1600" dirty="0" smtClean="0"/>
              <a:t>m (large uncertainty)</a:t>
            </a:r>
            <a:endParaRPr lang="en-GB" sz="1600" dirty="0"/>
          </a:p>
          <a:p>
            <a:endParaRPr lang="en-GB" sz="1600" dirty="0"/>
          </a:p>
        </p:txBody>
      </p:sp>
    </p:spTree>
    <p:extLst>
      <p:ext uri="{BB962C8B-B14F-4D97-AF65-F5344CB8AC3E}">
        <p14:creationId xmlns:p14="http://schemas.microsoft.com/office/powerpoint/2010/main" val="32569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2843807" y="476672"/>
            <a:ext cx="6296697" cy="898950"/>
          </a:xfrm>
        </p:spPr>
        <p:txBody>
          <a:bodyPr/>
          <a:lstStyle/>
          <a:p>
            <a:r>
              <a:rPr lang="en-US" dirty="0" smtClean="0"/>
              <a:t>Single cable plug : The cable</a:t>
            </a:r>
            <a:br>
              <a:rPr lang="en-US" dirty="0" smtClean="0"/>
            </a:br>
            <a:r>
              <a:rPr lang="en-US" sz="2400" dirty="0" smtClean="0"/>
              <a:t>XL-PE (AXON)</a:t>
            </a:r>
            <a:endParaRPr lang="en-US" sz="2400" dirty="0"/>
          </a:p>
        </p:txBody>
      </p:sp>
      <p:sp>
        <p:nvSpPr>
          <p:cNvPr id="16387" name="Rectangle 3"/>
          <p:cNvSpPr>
            <a:spLocks noGrp="1" noChangeArrowheads="1"/>
          </p:cNvSpPr>
          <p:nvPr>
            <p:ph type="body" idx="1"/>
          </p:nvPr>
        </p:nvSpPr>
        <p:spPr>
          <a:xfrm>
            <a:off x="5148" y="1988380"/>
            <a:ext cx="3754267" cy="1530850"/>
          </a:xfrm>
        </p:spPr>
        <p:txBody>
          <a:bodyPr/>
          <a:lstStyle/>
          <a:p>
            <a:r>
              <a:rPr lang="en-US" sz="2000" dirty="0" smtClean="0"/>
              <a:t>Metrological measurement</a:t>
            </a:r>
          </a:p>
          <a:p>
            <a:r>
              <a:rPr lang="en-US" sz="2000" dirty="0" smtClean="0"/>
              <a:t>Adhesion tests</a:t>
            </a:r>
          </a:p>
          <a:p>
            <a:pPr lvl="1"/>
            <a:r>
              <a:rPr lang="en-US" sz="1600" dirty="0" smtClean="0"/>
              <a:t>Room temperature</a:t>
            </a:r>
          </a:p>
          <a:p>
            <a:pPr lvl="1"/>
            <a:r>
              <a:rPr lang="en-US" sz="1600" dirty="0" smtClean="0"/>
              <a:t>After LN2 shocks</a:t>
            </a:r>
            <a:endParaRPr lang="en-US" sz="16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9732" y="0"/>
            <a:ext cx="1988380" cy="1988380"/>
          </a:xfrm>
          <a:prstGeom prst="rect">
            <a:avLst/>
          </a:prstGeom>
          <a:noFill/>
          <a:ln w="9525">
            <a:noFill/>
            <a:miter lim="800000"/>
            <a:headEnd/>
            <a:tailEnd/>
          </a:ln>
        </p:spPr>
      </p:pic>
      <p:pic>
        <p:nvPicPr>
          <p:cNvPr id="5" name="Picture 2"/>
          <p:cNvPicPr>
            <a:picLocks noChangeAspect="1" noChangeArrowheads="1"/>
          </p:cNvPicPr>
          <p:nvPr/>
        </p:nvPicPr>
        <p:blipFill>
          <a:blip r:embed="rId4" cstate="screen"/>
          <a:srcRect/>
          <a:stretch>
            <a:fillRect/>
          </a:stretch>
        </p:blipFill>
        <p:spPr bwMode="auto">
          <a:xfrm>
            <a:off x="4894116" y="1268760"/>
            <a:ext cx="4249884" cy="5040560"/>
          </a:xfrm>
          <a:prstGeom prst="rect">
            <a:avLst/>
          </a:prstGeom>
          <a:noFill/>
          <a:ln w="9525">
            <a:noFill/>
            <a:miter lim="800000"/>
            <a:headEnd/>
            <a:tailEnd/>
          </a:ln>
        </p:spPr>
      </p:pic>
      <p:sp>
        <p:nvSpPr>
          <p:cNvPr id="7" name="TextBox 6"/>
          <p:cNvSpPr txBox="1"/>
          <p:nvPr/>
        </p:nvSpPr>
        <p:spPr>
          <a:xfrm>
            <a:off x="5508104" y="3226843"/>
            <a:ext cx="3419872" cy="584775"/>
          </a:xfrm>
          <a:prstGeom prst="rect">
            <a:avLst/>
          </a:prstGeom>
          <a:solidFill>
            <a:srgbClr val="008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00"/>
                </a:solidFill>
                <a:effectLst/>
                <a:uLnTx/>
                <a:uFillTx/>
              </a:rPr>
              <a:t>Average diameter : ≈ 12 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00"/>
                </a:solidFill>
                <a:effectLst/>
                <a:uLnTx/>
                <a:uFillTx/>
              </a:rPr>
              <a:t>Max = 12.57 mm</a:t>
            </a:r>
            <a:r>
              <a:rPr kumimoji="0" lang="en-US" sz="1400" b="1" i="0" u="none" strike="noStrike" kern="0" cap="none" spc="0" normalizeH="0" noProof="0" dirty="0" smtClean="0">
                <a:ln>
                  <a:noFill/>
                </a:ln>
                <a:solidFill>
                  <a:srgbClr val="FFFF00"/>
                </a:solidFill>
                <a:effectLst/>
                <a:uLnTx/>
                <a:uFillTx/>
              </a:rPr>
              <a:t> / </a:t>
            </a:r>
            <a:r>
              <a:rPr kumimoji="0" lang="en-US" sz="1400" b="1" i="0" u="none" strike="noStrike" kern="0" cap="none" spc="0" normalizeH="0" baseline="0" noProof="0" dirty="0" smtClean="0">
                <a:ln>
                  <a:noFill/>
                </a:ln>
                <a:solidFill>
                  <a:srgbClr val="FFFF00"/>
                </a:solidFill>
                <a:effectLst/>
                <a:uLnTx/>
                <a:uFillTx/>
              </a:rPr>
              <a:t>min =11.53 mm</a:t>
            </a:r>
          </a:p>
        </p:txBody>
      </p:sp>
      <p:pic>
        <p:nvPicPr>
          <p:cNvPr id="8" name="Picture 5" descr="\\cern.ch\dfs\Users\r\rgauthie\Documents\My Pictures\ITER cable\IMG_047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03648" y="3295202"/>
            <a:ext cx="3131840" cy="883250"/>
          </a:xfrm>
          <a:prstGeom prst="rect">
            <a:avLst/>
          </a:prstGeom>
          <a:noFill/>
        </p:spPr>
      </p:pic>
      <p:pic>
        <p:nvPicPr>
          <p:cNvPr id="9" name="Picture 8"/>
          <p:cNvPicPr/>
          <p:nvPr/>
        </p:nvPicPr>
        <p:blipFill rotWithShape="1">
          <a:blip r:embed="rId6" cstate="print">
            <a:extLst>
              <a:ext uri="{28A0092B-C50C-407E-A947-70E740481C1C}">
                <a14:useLocalDpi xmlns:a14="http://schemas.microsoft.com/office/drawing/2010/main"/>
              </a:ext>
            </a:extLst>
          </a:blip>
          <a:srcRect/>
          <a:stretch/>
        </p:blipFill>
        <p:spPr>
          <a:xfrm>
            <a:off x="3759415" y="994190"/>
            <a:ext cx="1114204" cy="2244572"/>
          </a:xfrm>
          <a:prstGeom prst="rect">
            <a:avLst/>
          </a:prstGeom>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4029" y="4149081"/>
            <a:ext cx="494262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890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3135336" y="404664"/>
            <a:ext cx="6008664" cy="504056"/>
          </a:xfrm>
        </p:spPr>
        <p:txBody>
          <a:bodyPr/>
          <a:lstStyle/>
          <a:p>
            <a:r>
              <a:rPr lang="en-US" dirty="0" smtClean="0"/>
              <a:t>Single cable plug : Design</a:t>
            </a:r>
            <a:endParaRPr lang="en-US" sz="2400" i="1" dirty="0"/>
          </a:p>
        </p:txBody>
      </p:sp>
      <p:sp>
        <p:nvSpPr>
          <p:cNvPr id="16387" name="Rectangle 3"/>
          <p:cNvSpPr>
            <a:spLocks noGrp="1" noChangeArrowheads="1"/>
          </p:cNvSpPr>
          <p:nvPr>
            <p:ph type="body" idx="1"/>
          </p:nvPr>
        </p:nvSpPr>
        <p:spPr>
          <a:xfrm>
            <a:off x="1691680" y="4149081"/>
            <a:ext cx="4896544" cy="540520"/>
          </a:xfrm>
        </p:spPr>
        <p:txBody>
          <a:bodyPr/>
          <a:lstStyle/>
          <a:p>
            <a:pPr marL="0" indent="0">
              <a:buNone/>
            </a:pPr>
            <a:r>
              <a:rPr lang="en-US" dirty="0" smtClean="0"/>
              <a:t>Sanded and stripped</a:t>
            </a:r>
            <a:endParaRPr lang="en-US" dirty="0"/>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0800000">
            <a:off x="32213" y="908720"/>
            <a:ext cx="2415822" cy="3149600"/>
          </a:xfrm>
          <a:prstGeom prst="rect">
            <a:avLst/>
          </a:prstGeom>
          <a:noFill/>
          <a:ln w="50800">
            <a:solidFill>
              <a:srgbClr val="7030A0"/>
            </a:solidFill>
            <a:miter lim="800000"/>
            <a:headEnd/>
            <a:tailEnd/>
          </a:ln>
        </p:spPr>
      </p:pic>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2555777" y="908720"/>
            <a:ext cx="2043470" cy="3240360"/>
          </a:xfrm>
          <a:prstGeom prst="rect">
            <a:avLst/>
          </a:prstGeom>
          <a:noFill/>
          <a:ln w="9525">
            <a:noFill/>
            <a:miter lim="800000"/>
            <a:headEnd/>
            <a:tailEnd/>
          </a:ln>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2213" y="4607498"/>
            <a:ext cx="3027620" cy="1403043"/>
          </a:xfrm>
          <a:prstGeom prst="rect">
            <a:avLst/>
          </a:prstGeom>
          <a:noFill/>
          <a:ln w="38100">
            <a:solidFill>
              <a:srgbClr val="FF0000"/>
            </a:solidFill>
            <a:miter lim="800000"/>
            <a:headEnd/>
            <a:tailEnd/>
          </a:ln>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203848" y="4607498"/>
            <a:ext cx="3226737" cy="1394520"/>
          </a:xfrm>
          <a:prstGeom prst="rect">
            <a:avLst/>
          </a:prstGeom>
          <a:noFill/>
          <a:ln w="50800">
            <a:solidFill>
              <a:srgbClr val="006600"/>
            </a:solidFill>
            <a:miter lim="800000"/>
            <a:headEnd/>
            <a:tailEnd/>
          </a:ln>
        </p:spPr>
      </p:pic>
      <p:sp>
        <p:nvSpPr>
          <p:cNvPr id="14" name="Rectangle 3"/>
          <p:cNvSpPr txBox="1">
            <a:spLocks noChangeArrowheads="1"/>
          </p:cNvSpPr>
          <p:nvPr/>
        </p:nvSpPr>
        <p:spPr bwMode="auto">
          <a:xfrm>
            <a:off x="4808454" y="980728"/>
            <a:ext cx="4076056" cy="113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r>
              <a:rPr lang="en-US" sz="2000" dirty="0" smtClean="0"/>
              <a:t>ULTEM :</a:t>
            </a:r>
            <a:r>
              <a:rPr lang="en-US" sz="2000" dirty="0" err="1" smtClean="0"/>
              <a:t>Polyetherimide</a:t>
            </a:r>
            <a:r>
              <a:rPr lang="en-US" sz="2000" dirty="0" smtClean="0"/>
              <a:t> (PEI) Used at CERN and qualified</a:t>
            </a:r>
          </a:p>
          <a:p>
            <a:r>
              <a:rPr lang="en-US" sz="2000" dirty="0" err="1" smtClean="0"/>
              <a:t>Eccobond</a:t>
            </a:r>
            <a:r>
              <a:rPr lang="en-US" sz="2000" dirty="0" smtClean="0"/>
              <a:t> 286A</a:t>
            </a:r>
            <a:endParaRPr lang="en-US" sz="2000" dirty="0"/>
          </a:p>
        </p:txBody>
      </p:sp>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687755" y="2060849"/>
            <a:ext cx="4348962" cy="129614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580285" y="3454729"/>
            <a:ext cx="2563714" cy="287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671586" y="3448441"/>
            <a:ext cx="1899369" cy="1273696"/>
          </a:xfrm>
          <a:prstGeom prst="rect">
            <a:avLst/>
          </a:prstGeom>
          <a:noFill/>
          <a:ln w="50800">
            <a:solidFill>
              <a:srgbClr val="006600"/>
            </a:solidFill>
            <a:miter lim="800000"/>
            <a:headEnd/>
            <a:tailEnd/>
          </a:ln>
        </p:spPr>
      </p:pic>
    </p:spTree>
    <p:extLst>
      <p:ext uri="{BB962C8B-B14F-4D97-AF65-F5344CB8AC3E}">
        <p14:creationId xmlns:p14="http://schemas.microsoft.com/office/powerpoint/2010/main" val="305187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nodeType="with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wipe(up)">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6387">
                                            <p:txEl>
                                              <p:pRg st="0" end="0"/>
                                            </p:txEl>
                                          </p:spTgt>
                                        </p:tgtEl>
                                        <p:attrNameLst>
                                          <p:attrName>style.visibility</p:attrName>
                                        </p:attrNameLst>
                                      </p:cBhvr>
                                      <p:to>
                                        <p:strVal val="visible"/>
                                      </p:to>
                                    </p:set>
                                    <p:animEffect transition="in" filter="barn(outVertical)">
                                      <p:cBhvr>
                                        <p:cTn id="19" dur="500"/>
                                        <p:tgtEl>
                                          <p:spTgt spid="16387">
                                            <p:txEl>
                                              <p:pRg st="0" end="0"/>
                                            </p:txEl>
                                          </p:spTgt>
                                        </p:tgtEl>
                                      </p:cBhvr>
                                    </p:animEffect>
                                  </p:childTnLst>
                                </p:cTn>
                              </p:par>
                              <p:par>
                                <p:cTn id="20" presetID="16" presetClass="entr" presetSubtype="37"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out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Outline</a:t>
            </a:r>
            <a:endParaRPr lang="en-US" dirty="0"/>
          </a:p>
        </p:txBody>
      </p:sp>
      <p:sp>
        <p:nvSpPr>
          <p:cNvPr id="16387" name="Rectangle 3"/>
          <p:cNvSpPr>
            <a:spLocks noGrp="1" noChangeArrowheads="1"/>
          </p:cNvSpPr>
          <p:nvPr>
            <p:ph type="body" idx="1"/>
          </p:nvPr>
        </p:nvSpPr>
        <p:spPr>
          <a:xfrm>
            <a:off x="323528" y="1340768"/>
            <a:ext cx="8001000" cy="4608512"/>
          </a:xfrm>
        </p:spPr>
        <p:txBody>
          <a:bodyPr/>
          <a:lstStyle/>
          <a:p>
            <a:r>
              <a:rPr lang="en-US" dirty="0" smtClean="0"/>
              <a:t>Framework / CERN experience</a:t>
            </a:r>
          </a:p>
          <a:p>
            <a:r>
              <a:rPr lang="en-US" dirty="0" smtClean="0"/>
              <a:t>Cables considered</a:t>
            </a:r>
          </a:p>
          <a:p>
            <a:r>
              <a:rPr lang="en-US" dirty="0" err="1" smtClean="0"/>
              <a:t>Integrability</a:t>
            </a:r>
            <a:r>
              <a:rPr lang="en-US" dirty="0" smtClean="0"/>
              <a:t> of a multi-cable plugs (#15)</a:t>
            </a:r>
            <a:br>
              <a:rPr lang="en-US" dirty="0" smtClean="0"/>
            </a:br>
            <a:r>
              <a:rPr lang="en-US" dirty="0" smtClean="0"/>
              <a:t>	</a:t>
            </a:r>
            <a:r>
              <a:rPr lang="en-US" sz="2000" dirty="0" smtClean="0"/>
              <a:t>Cable porosity </a:t>
            </a:r>
            <a:endParaRPr lang="en-US" dirty="0" smtClean="0"/>
          </a:p>
          <a:p>
            <a:r>
              <a:rPr lang="en-US" dirty="0" smtClean="0"/>
              <a:t>Single cable plug</a:t>
            </a:r>
          </a:p>
          <a:p>
            <a:pPr lvl="1"/>
            <a:r>
              <a:rPr lang="en-US" dirty="0" smtClean="0"/>
              <a:t>Cable</a:t>
            </a:r>
          </a:p>
          <a:p>
            <a:pPr lvl="1"/>
            <a:r>
              <a:rPr lang="en-US" dirty="0" smtClean="0"/>
              <a:t>Design</a:t>
            </a:r>
          </a:p>
          <a:p>
            <a:pPr lvl="1"/>
            <a:r>
              <a:rPr lang="en-US" dirty="0" smtClean="0"/>
              <a:t>Manufacturing</a:t>
            </a:r>
          </a:p>
          <a:p>
            <a:pPr lvl="1"/>
            <a:r>
              <a:rPr lang="en-US" dirty="0" smtClean="0"/>
              <a:t>Tests</a:t>
            </a:r>
          </a:p>
          <a:p>
            <a:r>
              <a:rPr lang="en-US" dirty="0" smtClean="0"/>
              <a:t>On-going and further work (for IO)</a:t>
            </a:r>
          </a:p>
          <a:p>
            <a:r>
              <a:rPr lang="en-US" dirty="0" smtClean="0"/>
              <a:t>Conclusions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2448035" y="404664"/>
            <a:ext cx="6695965" cy="504056"/>
          </a:xfrm>
        </p:spPr>
        <p:txBody>
          <a:bodyPr/>
          <a:lstStyle/>
          <a:p>
            <a:r>
              <a:rPr lang="en-US" dirty="0" smtClean="0"/>
              <a:t>Single cable plug : Manufacturing</a:t>
            </a:r>
            <a:endParaRPr lang="en-US" sz="2400" i="1" dirty="0"/>
          </a:p>
        </p:txBody>
      </p:sp>
      <p:sp>
        <p:nvSpPr>
          <p:cNvPr id="15" name="Rectangle 14"/>
          <p:cNvSpPr/>
          <p:nvPr/>
        </p:nvSpPr>
        <p:spPr>
          <a:xfrm>
            <a:off x="-7014" y="476672"/>
            <a:ext cx="2483768" cy="461665"/>
          </a:xfrm>
          <a:prstGeom prst="rect">
            <a:avLst/>
          </a:prstGeom>
          <a:solidFill>
            <a:srgbClr val="FFFF00"/>
          </a:solidFill>
        </p:spPr>
        <p:txBody>
          <a:bodyPr wrap="square">
            <a:spAutoFit/>
          </a:bodyPr>
          <a:lstStyle/>
          <a:p>
            <a:pPr algn="ctr"/>
            <a:r>
              <a:rPr lang="en-US" sz="2400" b="1" dirty="0" smtClean="0">
                <a:solidFill>
                  <a:srgbClr val="004EEA"/>
                </a:solidFill>
              </a:rPr>
              <a:t>Cable stripping</a:t>
            </a:r>
            <a:endParaRPr lang="en-US" sz="2400" b="1" u="sng" dirty="0">
              <a:solidFill>
                <a:srgbClr val="004EEA"/>
              </a:solidFill>
            </a:endParaRPr>
          </a:p>
        </p:txBody>
      </p:sp>
      <p:sp>
        <p:nvSpPr>
          <p:cNvPr id="16" name="TextBox 15"/>
          <p:cNvSpPr txBox="1"/>
          <p:nvPr/>
        </p:nvSpPr>
        <p:spPr>
          <a:xfrm>
            <a:off x="-7014" y="938337"/>
            <a:ext cx="8688597" cy="1323439"/>
          </a:xfrm>
          <a:prstGeom prst="rect">
            <a:avLst/>
          </a:prstGeom>
          <a:solidFill>
            <a:schemeClr val="accent1"/>
          </a:solidFill>
        </p:spPr>
        <p:txBody>
          <a:bodyPr wrap="none" rtlCol="0">
            <a:spAutoFit/>
          </a:bodyPr>
          <a:lstStyle/>
          <a:p>
            <a:pPr marL="285750" indent="-285750">
              <a:buFont typeface="Arial" pitchFamily="34" charset="0"/>
              <a:buChar char="•"/>
            </a:pPr>
            <a:r>
              <a:rPr lang="en-GB" sz="1600" dirty="0" smtClean="0"/>
              <a:t>Original goal was to save on diameter (Not useful with new design)</a:t>
            </a:r>
          </a:p>
          <a:p>
            <a:pPr marL="285750" indent="-285750">
              <a:buFont typeface="Arial" pitchFamily="34" charset="0"/>
              <a:buChar char="•"/>
            </a:pPr>
            <a:r>
              <a:rPr lang="en-GB" sz="1600" dirty="0" smtClean="0"/>
              <a:t>Provides mechanical fixation</a:t>
            </a:r>
          </a:p>
          <a:p>
            <a:pPr marL="285750" indent="-285750">
              <a:buFont typeface="Arial" pitchFamily="34" charset="0"/>
              <a:buChar char="•"/>
            </a:pPr>
            <a:r>
              <a:rPr lang="en-GB" sz="1600" dirty="0" smtClean="0"/>
              <a:t>Due to porosity of the outside layer, provides better sealing (see results of cut later)</a:t>
            </a:r>
          </a:p>
          <a:p>
            <a:pPr marL="285750" indent="-285750">
              <a:buFont typeface="Arial" pitchFamily="34" charset="0"/>
              <a:buChar char="•"/>
            </a:pPr>
            <a:r>
              <a:rPr lang="en-GB" sz="1600" dirty="0" smtClean="0"/>
              <a:t>Procedure and criteria have been defined</a:t>
            </a:r>
          </a:p>
          <a:p>
            <a:pPr lvl="1"/>
            <a:r>
              <a:rPr lang="en-GB" sz="1600" dirty="0" smtClean="0"/>
              <a:t>Thermal stripper / Pictures for acceptance criteria</a:t>
            </a:r>
            <a:endParaRPr lang="en-GB" sz="1600"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3333" y="2287341"/>
            <a:ext cx="1929231" cy="1980000"/>
          </a:xfrm>
          <a:prstGeom prst="rect">
            <a:avLst/>
          </a:prstGeom>
          <a:ln>
            <a:noFill/>
          </a:ln>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r="-190"/>
          <a:stretch/>
        </p:blipFill>
        <p:spPr bwMode="auto">
          <a:xfrm>
            <a:off x="0" y="4256692"/>
            <a:ext cx="2124831" cy="1980000"/>
          </a:xfrm>
          <a:prstGeom prst="rect">
            <a:avLst/>
          </a:prstGeom>
          <a:ln>
            <a:noFill/>
          </a:ln>
          <a:extLst>
            <a:ext uri="{53640926-AAD7-44D8-BBD7-CCE9431645EC}">
              <a14:shadowObscured xmlns:a14="http://schemas.microsoft.com/office/drawing/2010/main"/>
            </a:ext>
          </a:extLst>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2564" y="2287341"/>
            <a:ext cx="2462354" cy="19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43429" y="4233384"/>
            <a:ext cx="2676637" cy="1980000"/>
          </a:xfrm>
          <a:prstGeom prst="rect">
            <a:avLst/>
          </a:prstGeom>
        </p:spPr>
      </p:pic>
      <p:pic>
        <p:nvPicPr>
          <p:cNvPr id="21" name="Picture 1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05399" y="1960508"/>
            <a:ext cx="4038601" cy="227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3"/>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r="9822"/>
          <a:stretch/>
        </p:blipFill>
        <p:spPr bwMode="auto">
          <a:xfrm>
            <a:off x="5143499" y="4256692"/>
            <a:ext cx="3962400" cy="229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873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2448035" y="404664"/>
            <a:ext cx="6695965" cy="504056"/>
          </a:xfrm>
        </p:spPr>
        <p:txBody>
          <a:bodyPr/>
          <a:lstStyle/>
          <a:p>
            <a:r>
              <a:rPr lang="en-US" dirty="0" smtClean="0"/>
              <a:t>Single cable plug : Manufacturing</a:t>
            </a:r>
            <a:endParaRPr lang="en-US" sz="2400" i="1" dirty="0"/>
          </a:p>
        </p:txBody>
      </p:sp>
      <p:sp>
        <p:nvSpPr>
          <p:cNvPr id="15" name="Rectangle 14"/>
          <p:cNvSpPr/>
          <p:nvPr/>
        </p:nvSpPr>
        <p:spPr>
          <a:xfrm>
            <a:off x="-23580" y="476671"/>
            <a:ext cx="2579356" cy="400110"/>
          </a:xfrm>
          <a:prstGeom prst="rect">
            <a:avLst/>
          </a:prstGeom>
          <a:solidFill>
            <a:srgbClr val="FFFF00"/>
          </a:solidFill>
        </p:spPr>
        <p:txBody>
          <a:bodyPr wrap="square">
            <a:spAutoFit/>
          </a:bodyPr>
          <a:lstStyle/>
          <a:p>
            <a:pPr algn="ctr"/>
            <a:r>
              <a:rPr lang="en-US" sz="2000" b="1" dirty="0" smtClean="0">
                <a:solidFill>
                  <a:srgbClr val="004EEA"/>
                </a:solidFill>
              </a:rPr>
              <a:t>Cable preparation</a:t>
            </a:r>
            <a:endParaRPr lang="en-US" sz="2000" b="1" u="sng" dirty="0">
              <a:solidFill>
                <a:srgbClr val="004EEA"/>
              </a:solidFill>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876781"/>
            <a:ext cx="4507006" cy="543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72000" y="876781"/>
            <a:ext cx="4556183" cy="543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714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2448035" y="404664"/>
            <a:ext cx="6695965" cy="504056"/>
          </a:xfrm>
        </p:spPr>
        <p:txBody>
          <a:bodyPr/>
          <a:lstStyle/>
          <a:p>
            <a:r>
              <a:rPr lang="en-US" dirty="0" smtClean="0"/>
              <a:t>Single cable plug : Manufacturing</a:t>
            </a:r>
            <a:endParaRPr lang="en-US" sz="2400" i="1" dirty="0"/>
          </a:p>
        </p:txBody>
      </p:sp>
      <p:sp>
        <p:nvSpPr>
          <p:cNvPr id="15" name="Rectangle 14"/>
          <p:cNvSpPr/>
          <p:nvPr/>
        </p:nvSpPr>
        <p:spPr>
          <a:xfrm>
            <a:off x="-23580" y="476671"/>
            <a:ext cx="2579356" cy="400110"/>
          </a:xfrm>
          <a:prstGeom prst="rect">
            <a:avLst/>
          </a:prstGeom>
          <a:solidFill>
            <a:srgbClr val="FFFF00"/>
          </a:solidFill>
        </p:spPr>
        <p:txBody>
          <a:bodyPr wrap="square">
            <a:spAutoFit/>
          </a:bodyPr>
          <a:lstStyle/>
          <a:p>
            <a:pPr algn="ctr"/>
            <a:r>
              <a:rPr lang="en-US" sz="2000" b="1" dirty="0" smtClean="0">
                <a:solidFill>
                  <a:srgbClr val="004EEA"/>
                </a:solidFill>
              </a:rPr>
              <a:t>Cable preparation</a:t>
            </a:r>
            <a:endParaRPr lang="en-US" sz="2000" b="1" u="sng" dirty="0">
              <a:solidFill>
                <a:srgbClr val="004EEA"/>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253" y="876781"/>
            <a:ext cx="4726236" cy="543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60032" y="876780"/>
            <a:ext cx="4283968" cy="543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053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2448035" y="404664"/>
            <a:ext cx="6695965" cy="504056"/>
          </a:xfrm>
        </p:spPr>
        <p:txBody>
          <a:bodyPr/>
          <a:lstStyle/>
          <a:p>
            <a:r>
              <a:rPr lang="en-US" dirty="0" smtClean="0"/>
              <a:t>Single cable plug : Manufacturing</a:t>
            </a:r>
            <a:endParaRPr lang="en-US" sz="2400" i="1" dirty="0"/>
          </a:p>
        </p:txBody>
      </p:sp>
      <p:sp>
        <p:nvSpPr>
          <p:cNvPr id="15" name="Rectangle 14"/>
          <p:cNvSpPr/>
          <p:nvPr/>
        </p:nvSpPr>
        <p:spPr>
          <a:xfrm>
            <a:off x="-23580" y="476671"/>
            <a:ext cx="2579356" cy="400110"/>
          </a:xfrm>
          <a:prstGeom prst="rect">
            <a:avLst/>
          </a:prstGeom>
          <a:solidFill>
            <a:srgbClr val="FFFF00"/>
          </a:solidFill>
        </p:spPr>
        <p:txBody>
          <a:bodyPr wrap="square">
            <a:spAutoFit/>
          </a:bodyPr>
          <a:lstStyle/>
          <a:p>
            <a:pPr algn="ctr"/>
            <a:r>
              <a:rPr lang="en-US" sz="2000" b="1" dirty="0" smtClean="0">
                <a:solidFill>
                  <a:srgbClr val="004EEA"/>
                </a:solidFill>
              </a:rPr>
              <a:t>Plug assembly</a:t>
            </a:r>
            <a:endParaRPr lang="en-US" sz="2000" b="1" u="sng" dirty="0">
              <a:solidFill>
                <a:srgbClr val="004EEA"/>
              </a:solidFill>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980727"/>
            <a:ext cx="4412829" cy="533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71999" y="980727"/>
            <a:ext cx="4580249" cy="533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324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2448035" y="404664"/>
            <a:ext cx="6695965" cy="504056"/>
          </a:xfrm>
        </p:spPr>
        <p:txBody>
          <a:bodyPr/>
          <a:lstStyle/>
          <a:p>
            <a:r>
              <a:rPr lang="en-US" dirty="0" smtClean="0"/>
              <a:t>Single cable plug : Manufacturing</a:t>
            </a:r>
            <a:endParaRPr lang="en-US" sz="2400" i="1" dirty="0"/>
          </a:p>
        </p:txBody>
      </p:sp>
      <p:sp>
        <p:nvSpPr>
          <p:cNvPr id="15" name="Rectangle 14"/>
          <p:cNvSpPr/>
          <p:nvPr/>
        </p:nvSpPr>
        <p:spPr>
          <a:xfrm>
            <a:off x="-7014" y="476672"/>
            <a:ext cx="2483768" cy="461665"/>
          </a:xfrm>
          <a:prstGeom prst="rect">
            <a:avLst/>
          </a:prstGeom>
          <a:solidFill>
            <a:srgbClr val="FFFF00"/>
          </a:solidFill>
        </p:spPr>
        <p:txBody>
          <a:bodyPr wrap="square">
            <a:spAutoFit/>
          </a:bodyPr>
          <a:lstStyle/>
          <a:p>
            <a:pPr algn="ctr"/>
            <a:r>
              <a:rPr lang="en-US" sz="2400" b="1" dirty="0" smtClean="0">
                <a:solidFill>
                  <a:srgbClr val="004EEA"/>
                </a:solidFill>
              </a:rPr>
              <a:t>Procedure</a:t>
            </a:r>
            <a:endParaRPr lang="en-US" sz="2400" b="1" u="sng" dirty="0">
              <a:solidFill>
                <a:srgbClr val="004EEA"/>
              </a:solidFill>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1124744"/>
            <a:ext cx="3338724" cy="4248472"/>
          </a:xfrm>
          <a:prstGeom prst="rect">
            <a:avLst/>
          </a:prstGeom>
          <a:noFill/>
          <a:ln w="9525">
            <a:noFill/>
            <a:miter lim="800000"/>
            <a:headEnd/>
            <a:tailEnd/>
          </a:ln>
        </p:spPr>
      </p:pic>
      <p:sp>
        <p:nvSpPr>
          <p:cNvPr id="2" name="Right Arrow 1"/>
          <p:cNvSpPr/>
          <p:nvPr/>
        </p:nvSpPr>
        <p:spPr bwMode="auto">
          <a:xfrm>
            <a:off x="3527376" y="2420888"/>
            <a:ext cx="1872208" cy="504056"/>
          </a:xfrm>
          <a:prstGeom prst="rightArrow">
            <a:avLst/>
          </a:prstGeom>
          <a:solidFill>
            <a:srgbClr val="006600"/>
          </a:solidFill>
          <a:ln w="952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99584" y="904734"/>
            <a:ext cx="3744416" cy="534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0704" y="5661248"/>
            <a:ext cx="5070619" cy="584775"/>
          </a:xfrm>
          <a:prstGeom prst="rect">
            <a:avLst/>
          </a:prstGeom>
          <a:solidFill>
            <a:schemeClr val="accent1"/>
          </a:solidFill>
        </p:spPr>
        <p:txBody>
          <a:bodyPr wrap="none" rtlCol="0">
            <a:spAutoFit/>
          </a:bodyPr>
          <a:lstStyle/>
          <a:p>
            <a:pPr marL="285750" indent="-285750">
              <a:buFont typeface="Arial" pitchFamily="34" charset="0"/>
              <a:buChar char="•"/>
            </a:pPr>
            <a:r>
              <a:rPr lang="en-GB" sz="1600" dirty="0" smtClean="0"/>
              <a:t>Single cable plug procedure defined by CERN</a:t>
            </a:r>
          </a:p>
          <a:p>
            <a:pPr marL="285750" indent="-285750">
              <a:buFont typeface="Arial" pitchFamily="34" charset="0"/>
              <a:buChar char="•"/>
            </a:pPr>
            <a:r>
              <a:rPr lang="fr-CH" sz="1600" dirty="0" err="1" smtClean="0"/>
              <a:t>Adapted</a:t>
            </a:r>
            <a:r>
              <a:rPr lang="fr-CH" sz="1600" dirty="0" smtClean="0"/>
              <a:t> by IO for prototype plugs</a:t>
            </a:r>
            <a:endParaRPr lang="en-GB" sz="1600" dirty="0"/>
          </a:p>
        </p:txBody>
      </p:sp>
    </p:spTree>
    <p:extLst>
      <p:ext uri="{BB962C8B-B14F-4D97-AF65-F5344CB8AC3E}">
        <p14:creationId xmlns:p14="http://schemas.microsoft.com/office/powerpoint/2010/main" val="254662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p:cTn id="11" dur="1000" fill="hold"/>
                                        <p:tgtEl>
                                          <p:spTgt spid="6146"/>
                                        </p:tgtEl>
                                        <p:attrNameLst>
                                          <p:attrName>ppt_w</p:attrName>
                                        </p:attrNameLst>
                                      </p:cBhvr>
                                      <p:tavLst>
                                        <p:tav tm="0">
                                          <p:val>
                                            <p:fltVal val="0"/>
                                          </p:val>
                                        </p:tav>
                                        <p:tav tm="100000">
                                          <p:val>
                                            <p:strVal val="#ppt_w"/>
                                          </p:val>
                                        </p:tav>
                                      </p:tavLst>
                                    </p:anim>
                                    <p:anim calcmode="lin" valueType="num">
                                      <p:cBhvr>
                                        <p:cTn id="12" dur="1000" fill="hold"/>
                                        <p:tgtEl>
                                          <p:spTgt spid="6146"/>
                                        </p:tgtEl>
                                        <p:attrNameLst>
                                          <p:attrName>ppt_h</p:attrName>
                                        </p:attrNameLst>
                                      </p:cBhvr>
                                      <p:tavLst>
                                        <p:tav tm="0">
                                          <p:val>
                                            <p:fltVal val="0"/>
                                          </p:val>
                                        </p:tav>
                                        <p:tav tm="100000">
                                          <p:val>
                                            <p:strVal val="#ppt_h"/>
                                          </p:val>
                                        </p:tav>
                                      </p:tavLst>
                                    </p:anim>
                                    <p:anim calcmode="lin" valueType="num">
                                      <p:cBhvr>
                                        <p:cTn id="13" dur="1000" fill="hold"/>
                                        <p:tgtEl>
                                          <p:spTgt spid="6146"/>
                                        </p:tgtEl>
                                        <p:attrNameLst>
                                          <p:attrName>style.rotation</p:attrName>
                                        </p:attrNameLst>
                                      </p:cBhvr>
                                      <p:tavLst>
                                        <p:tav tm="0">
                                          <p:val>
                                            <p:fltVal val="90"/>
                                          </p:val>
                                        </p:tav>
                                        <p:tav tm="100000">
                                          <p:val>
                                            <p:fltVal val="0"/>
                                          </p:val>
                                        </p:tav>
                                      </p:tavLst>
                                    </p:anim>
                                    <p:animEffect transition="in" filter="fade">
                                      <p:cBhvr>
                                        <p:cTn id="14" dur="1000"/>
                                        <p:tgtEl>
                                          <p:spTgt spid="6146"/>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2448035" y="404664"/>
            <a:ext cx="6695965" cy="504056"/>
          </a:xfrm>
        </p:spPr>
        <p:txBody>
          <a:bodyPr/>
          <a:lstStyle/>
          <a:p>
            <a:r>
              <a:rPr lang="en-US" dirty="0" smtClean="0"/>
              <a:t>Single cable plug : Prototypes</a:t>
            </a:r>
            <a:endParaRPr lang="en-US" sz="2400" i="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2736"/>
            <a:ext cx="4566245" cy="340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983540592"/>
              </p:ext>
            </p:extLst>
          </p:nvPr>
        </p:nvGraphicFramePr>
        <p:xfrm>
          <a:off x="4788024" y="1295400"/>
          <a:ext cx="4104455" cy="3053715"/>
        </p:xfrm>
        <a:graphic>
          <a:graphicData uri="http://schemas.openxmlformats.org/drawingml/2006/table">
            <a:tbl>
              <a:tblPr/>
              <a:tblGrid>
                <a:gridCol w="1790240"/>
                <a:gridCol w="1091611"/>
                <a:gridCol w="1222604"/>
              </a:tblGrid>
              <a:tr h="397382">
                <a:tc>
                  <a:txBody>
                    <a:bodyPr/>
                    <a:lstStyle/>
                    <a:p>
                      <a:pPr algn="l" fontAlgn="b"/>
                      <a:r>
                        <a:rPr lang="en-GB" sz="2800" b="0" i="0" u="none" strike="noStrike" dirty="0">
                          <a:solidFill>
                            <a:srgbClr val="000000"/>
                          </a:solidFill>
                          <a:effectLst/>
                          <a:latin typeface="Calibri"/>
                        </a:rPr>
                        <a:t> </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400" b="0" i="0" u="sng" strike="noStrike" dirty="0">
                          <a:solidFill>
                            <a:srgbClr val="000000"/>
                          </a:solidFill>
                          <a:effectLst/>
                          <a:latin typeface="Calibri"/>
                        </a:rPr>
                        <a:t>Sanded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400" b="0" i="0" u="sng" strike="noStrike" dirty="0">
                          <a:solidFill>
                            <a:srgbClr val="000000"/>
                          </a:solidFill>
                          <a:effectLst/>
                          <a:latin typeface="Calibri"/>
                        </a:rPr>
                        <a:t>Stripped</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382">
                <a:tc>
                  <a:txBody>
                    <a:bodyPr/>
                    <a:lstStyle/>
                    <a:p>
                      <a:pPr algn="l" fontAlgn="b"/>
                      <a:r>
                        <a:rPr lang="en-GB" sz="2000" b="1" i="0" u="none" strike="noStrike" dirty="0">
                          <a:solidFill>
                            <a:srgbClr val="000000"/>
                          </a:solidFill>
                          <a:effectLst/>
                          <a:latin typeface="Calibri"/>
                        </a:rPr>
                        <a:t>Time</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800" b="0" i="0" u="none" strike="noStrike" dirty="0">
                          <a:solidFill>
                            <a:srgbClr val="000000"/>
                          </a:solidFill>
                          <a:effectLst/>
                          <a:latin typeface="Wingdings"/>
                        </a:rPr>
                        <a:t>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b"/>
                      <a:r>
                        <a:rPr lang="en-GB" sz="2800" b="0" i="0" u="none" strike="noStrike" dirty="0">
                          <a:solidFill>
                            <a:srgbClr val="000000"/>
                          </a:solidFill>
                          <a:effectLst/>
                          <a:latin typeface="Wingdings"/>
                        </a:rPr>
                        <a:t>K</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382">
                <a:tc>
                  <a:txBody>
                    <a:bodyPr/>
                    <a:lstStyle/>
                    <a:p>
                      <a:pPr algn="l" fontAlgn="b"/>
                      <a:r>
                        <a:rPr lang="en-GB" sz="2000" b="1" i="0" u="none" strike="noStrike" dirty="0">
                          <a:solidFill>
                            <a:srgbClr val="000000"/>
                          </a:solidFill>
                          <a:effectLst/>
                          <a:latin typeface="Calibri"/>
                        </a:rPr>
                        <a:t>Cost</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800" b="0" i="0" u="none" strike="noStrike">
                          <a:solidFill>
                            <a:srgbClr val="000000"/>
                          </a:solidFill>
                          <a:effectLst/>
                          <a:latin typeface="Wingdings"/>
                        </a:rPr>
                        <a:t>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b"/>
                      <a:r>
                        <a:rPr lang="en-GB" sz="2800" b="0" i="0" u="none" strike="noStrike" dirty="0">
                          <a:solidFill>
                            <a:srgbClr val="000000"/>
                          </a:solidFill>
                          <a:effectLst/>
                          <a:latin typeface="Wingdings"/>
                        </a:rPr>
                        <a:t>K</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382">
                <a:tc>
                  <a:txBody>
                    <a:bodyPr/>
                    <a:lstStyle/>
                    <a:p>
                      <a:pPr algn="l" fontAlgn="b"/>
                      <a:r>
                        <a:rPr lang="en-GB" sz="2000" b="1" i="0" u="none" strike="noStrike" dirty="0">
                          <a:solidFill>
                            <a:srgbClr val="000000"/>
                          </a:solidFill>
                          <a:effectLst/>
                          <a:latin typeface="Calibri"/>
                        </a:rPr>
                        <a:t>In-situ assembly</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800" b="0" i="0" u="none" strike="noStrike">
                          <a:solidFill>
                            <a:srgbClr val="000000"/>
                          </a:solidFill>
                          <a:effectLst/>
                          <a:latin typeface="Wingdings"/>
                        </a:rPr>
                        <a:t>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b"/>
                      <a:r>
                        <a:rPr lang="en-GB" sz="2800" b="0" i="0" u="none" strike="noStrike" dirty="0">
                          <a:solidFill>
                            <a:srgbClr val="000000"/>
                          </a:solidFill>
                          <a:effectLst/>
                          <a:latin typeface="Wingdings"/>
                        </a:rPr>
                        <a:t>K</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97382">
                <a:tc>
                  <a:txBody>
                    <a:bodyPr/>
                    <a:lstStyle/>
                    <a:p>
                      <a:pPr algn="l" fontAlgn="b"/>
                      <a:r>
                        <a:rPr lang="en-GB" sz="2000" b="1" i="0" u="none" strike="noStrike" dirty="0" err="1">
                          <a:solidFill>
                            <a:srgbClr val="000000"/>
                          </a:solidFill>
                          <a:effectLst/>
                          <a:latin typeface="Calibri"/>
                        </a:rPr>
                        <a:t>Mech</a:t>
                      </a:r>
                      <a:r>
                        <a:rPr lang="en-GB" sz="2000" b="1" i="0" u="none" strike="noStrike" dirty="0">
                          <a:solidFill>
                            <a:srgbClr val="000000"/>
                          </a:solidFill>
                          <a:effectLst/>
                          <a:latin typeface="Calibri"/>
                        </a:rPr>
                        <a:t> fixation</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800" b="0" i="0" u="none" strike="noStrike">
                          <a:solidFill>
                            <a:srgbClr val="000000"/>
                          </a:solidFill>
                          <a:effectLst/>
                          <a:latin typeface="Wingdings"/>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2800" b="0" i="0" u="none" strike="noStrike" dirty="0">
                          <a:solidFill>
                            <a:srgbClr val="000000"/>
                          </a:solidFill>
                          <a:effectLst/>
                          <a:latin typeface="Wingdings"/>
                        </a:rPr>
                        <a:t>J</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r>
              <a:tr h="397382">
                <a:tc>
                  <a:txBody>
                    <a:bodyPr/>
                    <a:lstStyle/>
                    <a:p>
                      <a:pPr algn="l" fontAlgn="b"/>
                      <a:r>
                        <a:rPr lang="en-GB" sz="2000" b="1" i="0" u="none" strike="noStrike" dirty="0">
                          <a:solidFill>
                            <a:srgbClr val="000000"/>
                          </a:solidFill>
                          <a:effectLst/>
                          <a:latin typeface="Calibri"/>
                        </a:rPr>
                        <a:t>Leak rate</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800" b="0" i="0" u="none" strike="noStrike">
                          <a:solidFill>
                            <a:srgbClr val="000000"/>
                          </a:solidFill>
                          <a:effectLst/>
                          <a:latin typeface="Wingdings"/>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800" b="0" i="0" u="none" strike="noStrike" dirty="0">
                          <a:solidFill>
                            <a:srgbClr val="000000"/>
                          </a:solidFill>
                          <a:effectLst/>
                          <a:latin typeface="Wingdings"/>
                        </a:rPr>
                        <a:t>J</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97382">
                <a:tc>
                  <a:txBody>
                    <a:bodyPr/>
                    <a:lstStyle/>
                    <a:p>
                      <a:pPr algn="l" fontAlgn="b"/>
                      <a:r>
                        <a:rPr lang="en-GB" sz="2000" b="1" i="0" u="none" strike="noStrike" dirty="0">
                          <a:solidFill>
                            <a:srgbClr val="000000"/>
                          </a:solidFill>
                          <a:effectLst/>
                          <a:latin typeface="Calibri"/>
                        </a:rPr>
                        <a:t>Reproducibility</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GB" sz="28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GB" sz="2800" b="0" i="0" u="none" strike="noStrike" dirty="0">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22302" y="4572000"/>
            <a:ext cx="8024954" cy="1323439"/>
          </a:xfrm>
          <a:prstGeom prst="rect">
            <a:avLst/>
          </a:prstGeom>
          <a:noFill/>
        </p:spPr>
        <p:txBody>
          <a:bodyPr wrap="none" rtlCol="0">
            <a:spAutoFit/>
          </a:bodyPr>
          <a:lstStyle/>
          <a:p>
            <a:pPr marL="285750" indent="-285750">
              <a:buFont typeface="Wingdings" pitchFamily="2" charset="2"/>
              <a:buChar char="Ø"/>
            </a:pPr>
            <a:r>
              <a:rPr lang="en-GB" sz="2000" dirty="0" smtClean="0"/>
              <a:t>Stripped variant is preferred for better leak tightness</a:t>
            </a:r>
          </a:p>
          <a:p>
            <a:pPr marL="285750" indent="-285750">
              <a:buFont typeface="Wingdings" pitchFamily="2" charset="2"/>
              <a:buChar char="Ø"/>
            </a:pPr>
            <a:r>
              <a:rPr lang="en-GB" sz="2000" dirty="0" smtClean="0"/>
              <a:t>The in-situ assembly procedure will be delicate</a:t>
            </a:r>
          </a:p>
          <a:p>
            <a:pPr marL="285750" indent="-285750">
              <a:buFont typeface="Wingdings" pitchFamily="2" charset="2"/>
              <a:buChar char="Ø"/>
            </a:pPr>
            <a:r>
              <a:rPr lang="en-GB" sz="2000" dirty="0" smtClean="0"/>
              <a:t>Matrix thickness does not influence performance</a:t>
            </a:r>
          </a:p>
          <a:p>
            <a:pPr marL="285750" indent="-285750">
              <a:buFont typeface="Wingdings" pitchFamily="2" charset="2"/>
              <a:buChar char="Ø"/>
            </a:pPr>
            <a:r>
              <a:rPr lang="en-GB" sz="2000" dirty="0" smtClean="0"/>
              <a:t>Recommend to develop mock-ups and train the technicians</a:t>
            </a:r>
            <a:endParaRPr lang="en-GB" sz="2000" dirty="0"/>
          </a:p>
        </p:txBody>
      </p:sp>
    </p:spTree>
    <p:extLst>
      <p:ext uri="{BB962C8B-B14F-4D97-AF65-F5344CB8AC3E}">
        <p14:creationId xmlns:p14="http://schemas.microsoft.com/office/powerpoint/2010/main" val="241230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3131840" y="404664"/>
            <a:ext cx="6012160" cy="504056"/>
          </a:xfrm>
        </p:spPr>
        <p:txBody>
          <a:bodyPr/>
          <a:lstStyle/>
          <a:p>
            <a:r>
              <a:rPr lang="en-US" dirty="0" smtClean="0"/>
              <a:t>Single cable plug : Prototypes</a:t>
            </a:r>
            <a:endParaRPr lang="en-US" sz="2400" i="1" dirty="0"/>
          </a:p>
        </p:txBody>
      </p:sp>
      <p:sp>
        <p:nvSpPr>
          <p:cNvPr id="6" name="Rectangle 5"/>
          <p:cNvSpPr/>
          <p:nvPr/>
        </p:nvSpPr>
        <p:spPr>
          <a:xfrm>
            <a:off x="-35047" y="519062"/>
            <a:ext cx="3238895" cy="369332"/>
          </a:xfrm>
          <a:prstGeom prst="rect">
            <a:avLst/>
          </a:prstGeom>
          <a:solidFill>
            <a:srgbClr val="FFFF00"/>
          </a:solidFill>
        </p:spPr>
        <p:txBody>
          <a:bodyPr wrap="square">
            <a:spAutoFit/>
          </a:bodyPr>
          <a:lstStyle/>
          <a:p>
            <a:pPr algn="ctr"/>
            <a:r>
              <a:rPr lang="en-US" sz="1800" b="1" dirty="0" smtClean="0">
                <a:solidFill>
                  <a:srgbClr val="004EEA"/>
                </a:solidFill>
              </a:rPr>
              <a:t>Force Controlled Assembly</a:t>
            </a:r>
            <a:endParaRPr lang="en-US" sz="1800" b="1" u="sng" dirty="0">
              <a:solidFill>
                <a:srgbClr val="004EEA"/>
              </a:solidFill>
            </a:endParaRPr>
          </a:p>
        </p:txBody>
      </p:sp>
      <p:pic>
        <p:nvPicPr>
          <p:cNvPr id="9" name="Picture 2" descr="\\cern.ch\dfs\Workspaces\j\JPhTock\ITER\ITERPlugs\Cables\AxonXLPE_Feb2012\CollageP4\Picture collage P4  Iter 00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047" y="980728"/>
            <a:ext cx="4241347" cy="3180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ern.ch\dfs\Workspaces\j\JPhTock\ITER\ITERPlugs\Cables\AxonXLPE_Feb2012\CollageP4\Picture collage P4  Iter 006.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60038" y="980728"/>
            <a:ext cx="3061992" cy="2296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83534" y="2932407"/>
            <a:ext cx="6038496" cy="394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 y="3639061"/>
            <a:ext cx="2699791" cy="325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42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573060" y="476672"/>
            <a:ext cx="8001000" cy="443136"/>
          </a:xfrm>
        </p:spPr>
        <p:txBody>
          <a:bodyPr/>
          <a:lstStyle/>
          <a:p>
            <a:r>
              <a:rPr lang="en-US" dirty="0" smtClean="0"/>
              <a:t>Leak test results (1/2) </a:t>
            </a:r>
            <a:endParaRPr lang="en-US" dirty="0"/>
          </a:p>
        </p:txBody>
      </p:sp>
      <p:sp>
        <p:nvSpPr>
          <p:cNvPr id="16387" name="Rectangle 3"/>
          <p:cNvSpPr>
            <a:spLocks noGrp="1" noChangeArrowheads="1"/>
          </p:cNvSpPr>
          <p:nvPr>
            <p:ph type="body" idx="1"/>
          </p:nvPr>
        </p:nvSpPr>
        <p:spPr>
          <a:xfrm>
            <a:off x="0" y="792845"/>
            <a:ext cx="6591200" cy="596280"/>
          </a:xfrm>
        </p:spPr>
        <p:txBody>
          <a:bodyPr/>
          <a:lstStyle/>
          <a:p>
            <a:r>
              <a:rPr lang="en-US" sz="2000" dirty="0" smtClean="0"/>
              <a:t>At manufacturing, all plugs </a:t>
            </a:r>
            <a:r>
              <a:rPr lang="fr-CH" sz="2000" dirty="0" smtClean="0"/>
              <a:t>&lt; 10</a:t>
            </a:r>
            <a:r>
              <a:rPr lang="fr-CH" sz="2000" baseline="30000" dirty="0" smtClean="0"/>
              <a:t>-5</a:t>
            </a:r>
            <a:r>
              <a:rPr lang="fr-CH" sz="2000" dirty="0" smtClean="0"/>
              <a:t> mbar l/s</a:t>
            </a:r>
          </a:p>
          <a:p>
            <a:r>
              <a:rPr lang="fr-CH" sz="2000" dirty="0" err="1" smtClean="0"/>
              <a:t>Degradation</a:t>
            </a:r>
            <a:r>
              <a:rPr lang="fr-CH" sz="2000" dirty="0" smtClean="0"/>
              <a:t> </a:t>
            </a:r>
            <a:r>
              <a:rPr lang="fr-CH" sz="2000" dirty="0" err="1" smtClean="0"/>
              <a:t>occurs</a:t>
            </a:r>
            <a:r>
              <a:rPr lang="fr-CH" sz="2000" dirty="0" smtClean="0"/>
              <a:t> in the first (</a:t>
            </a:r>
            <a:r>
              <a:rPr lang="fr-CH" sz="2000" dirty="0" err="1" smtClean="0"/>
              <a:t>two</a:t>
            </a:r>
            <a:r>
              <a:rPr lang="fr-CH" sz="2000" dirty="0" smtClean="0"/>
              <a:t> cycles) </a:t>
            </a:r>
            <a:endParaRPr lang="en-US" sz="20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21" y="1628800"/>
            <a:ext cx="9140879" cy="448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06752" y="28898"/>
            <a:ext cx="2337248" cy="152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5436096" y="5292000"/>
            <a:ext cx="576064" cy="468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Tree>
    <p:extLst>
      <p:ext uri="{BB962C8B-B14F-4D97-AF65-F5344CB8AC3E}">
        <p14:creationId xmlns:p14="http://schemas.microsoft.com/office/powerpoint/2010/main" val="3992983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573060" y="476672"/>
            <a:ext cx="8001000" cy="443136"/>
          </a:xfrm>
        </p:spPr>
        <p:txBody>
          <a:bodyPr/>
          <a:lstStyle/>
          <a:p>
            <a:r>
              <a:rPr lang="en-US" dirty="0" smtClean="0"/>
              <a:t>Leak test results (2/2) </a:t>
            </a:r>
            <a:endParaRPr lang="en-US" dirty="0"/>
          </a:p>
        </p:txBody>
      </p:sp>
      <p:sp>
        <p:nvSpPr>
          <p:cNvPr id="16387" name="Rectangle 3"/>
          <p:cNvSpPr>
            <a:spLocks noGrp="1" noChangeArrowheads="1"/>
          </p:cNvSpPr>
          <p:nvPr>
            <p:ph type="body" idx="1"/>
          </p:nvPr>
        </p:nvSpPr>
        <p:spPr>
          <a:xfrm>
            <a:off x="0" y="792844"/>
            <a:ext cx="6806752" cy="763947"/>
          </a:xfrm>
        </p:spPr>
        <p:txBody>
          <a:bodyPr/>
          <a:lstStyle/>
          <a:p>
            <a:r>
              <a:rPr lang="fr-CH" sz="2000" dirty="0" err="1" smtClean="0"/>
              <a:t>Stripped</a:t>
            </a:r>
            <a:r>
              <a:rPr lang="fr-CH" sz="2000" dirty="0" smtClean="0"/>
              <a:t> plugs are </a:t>
            </a:r>
            <a:r>
              <a:rPr lang="fr-CH" sz="2000" dirty="0" err="1" smtClean="0"/>
              <a:t>performing</a:t>
            </a:r>
            <a:r>
              <a:rPr lang="fr-CH" sz="2000" dirty="0" smtClean="0"/>
              <a:t> </a:t>
            </a:r>
            <a:r>
              <a:rPr lang="fr-CH" sz="2000" dirty="0" err="1" smtClean="0"/>
              <a:t>better</a:t>
            </a:r>
            <a:r>
              <a:rPr lang="fr-CH" sz="2000" dirty="0" smtClean="0"/>
              <a:t> </a:t>
            </a:r>
            <a:r>
              <a:rPr lang="fr-CH" sz="2000" dirty="0" err="1" smtClean="0"/>
              <a:t>than</a:t>
            </a:r>
            <a:r>
              <a:rPr lang="fr-CH" sz="2000" dirty="0" smtClean="0"/>
              <a:t> </a:t>
            </a:r>
            <a:r>
              <a:rPr lang="fr-CH" sz="2000" dirty="0" err="1" smtClean="0"/>
              <a:t>sanded</a:t>
            </a:r>
            <a:r>
              <a:rPr lang="fr-CH" sz="2000" dirty="0" smtClean="0"/>
              <a:t> </a:t>
            </a:r>
            <a:r>
              <a:rPr lang="fr-CH" sz="2000" dirty="0" err="1" smtClean="0"/>
              <a:t>ones</a:t>
            </a:r>
            <a:endParaRPr lang="fr-CH" sz="2000" dirty="0" smtClean="0"/>
          </a:p>
          <a:p>
            <a:r>
              <a:rPr lang="fr-CH" sz="2000" dirty="0" err="1" smtClean="0"/>
              <a:t>After</a:t>
            </a:r>
            <a:r>
              <a:rPr lang="fr-CH" sz="2000" dirty="0" smtClean="0"/>
              <a:t> 2 cycles, the </a:t>
            </a:r>
            <a:r>
              <a:rPr lang="fr-CH" sz="2000" dirty="0" err="1" smtClean="0"/>
              <a:t>leak</a:t>
            </a:r>
            <a:r>
              <a:rPr lang="fr-CH" sz="2000" dirty="0" smtClean="0"/>
              <a:t> rates are stable </a:t>
            </a:r>
            <a:r>
              <a:rPr lang="fr-CH" sz="2000" dirty="0" err="1" smtClean="0"/>
              <a:t>within</a:t>
            </a:r>
            <a:r>
              <a:rPr lang="fr-CH" sz="2000" dirty="0" smtClean="0"/>
              <a:t> a </a:t>
            </a:r>
            <a:r>
              <a:rPr lang="fr-CH" sz="2000" dirty="0" err="1" smtClean="0"/>
              <a:t>decade</a:t>
            </a:r>
            <a:r>
              <a:rPr lang="fr-CH" sz="2000" dirty="0" smtClean="0"/>
              <a:t/>
            </a:r>
            <a:br>
              <a:rPr lang="fr-CH" sz="2000" dirty="0" smtClean="0"/>
            </a:br>
            <a:r>
              <a:rPr lang="fr-CH" sz="1800" dirty="0" smtClean="0"/>
              <a:t>(</a:t>
            </a:r>
            <a:r>
              <a:rPr lang="fr-CH" sz="1800" dirty="0" err="1" smtClean="0"/>
              <a:t>Demonstrated</a:t>
            </a:r>
            <a:r>
              <a:rPr lang="fr-CH" sz="1800" dirty="0" smtClean="0"/>
              <a:t> </a:t>
            </a:r>
            <a:r>
              <a:rPr lang="fr-CH" sz="1800" dirty="0" err="1" smtClean="0"/>
              <a:t>from</a:t>
            </a:r>
            <a:r>
              <a:rPr lang="fr-CH" sz="1800" dirty="0" smtClean="0"/>
              <a:t> 10-5 to 10-1 mbar l/s) </a:t>
            </a:r>
            <a:endParaRPr lang="en-US" sz="18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06752" y="28898"/>
            <a:ext cx="2337248" cy="152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7308304" y="5337264"/>
            <a:ext cx="576064" cy="468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54" y="1812978"/>
            <a:ext cx="9140145" cy="462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39752" y="5229200"/>
            <a:ext cx="3148619" cy="461665"/>
          </a:xfrm>
          <a:prstGeom prst="rect">
            <a:avLst/>
          </a:prstGeom>
          <a:solidFill>
            <a:srgbClr val="FFFF00"/>
          </a:solidFill>
        </p:spPr>
        <p:txBody>
          <a:bodyPr wrap="none" rtlCol="0">
            <a:spAutoFit/>
          </a:bodyPr>
          <a:lstStyle/>
          <a:p>
            <a:r>
              <a:rPr lang="en-GB" dirty="0" smtClean="0"/>
              <a:t>Updated 10.12.2012</a:t>
            </a:r>
          </a:p>
        </p:txBody>
      </p:sp>
    </p:spTree>
    <p:extLst>
      <p:ext uri="{BB962C8B-B14F-4D97-AF65-F5344CB8AC3E}">
        <p14:creationId xmlns:p14="http://schemas.microsoft.com/office/powerpoint/2010/main" val="1620916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1723549"/>
          </a:xfrm>
          <a:prstGeom prst="rect">
            <a:avLst/>
          </a:prstGeom>
          <a:solidFill>
            <a:schemeClr val="bg1"/>
          </a:solidFill>
        </p:spPr>
        <p:txBody>
          <a:bodyPr wrap="square" rtlCol="0">
            <a:spAutoFit/>
          </a:bodyPr>
          <a:lstStyle/>
          <a:p>
            <a:r>
              <a:rPr lang="en-GB" sz="2400" b="1" dirty="0" smtClean="0"/>
              <a:t>PLUGS OBSERVATIONS AFTER CUTTING</a:t>
            </a:r>
            <a:endParaRPr lang="en-GB" dirty="0" smtClean="0"/>
          </a:p>
          <a:p>
            <a:pPr marL="342900" indent="-342900">
              <a:buFont typeface="Wingdings" pitchFamily="2" charset="2"/>
              <a:buChar char="§"/>
            </a:pPr>
            <a:r>
              <a:rPr lang="en-GB" sz="2000" b="1" u="sng" dirty="0" smtClean="0">
                <a:solidFill>
                  <a:srgbClr val="004EEA"/>
                </a:solidFill>
              </a:rPr>
              <a:t>Objective:</a:t>
            </a:r>
            <a:r>
              <a:rPr lang="en-GB" dirty="0" smtClean="0"/>
              <a:t>  </a:t>
            </a:r>
            <a:r>
              <a:rPr lang="en-GB" sz="1800" dirty="0" smtClean="0"/>
              <a:t>Cutting plugs to observe the glue distribution between the jacket, the inserts and the </a:t>
            </a:r>
            <a:r>
              <a:rPr lang="en-GB" sz="1800" dirty="0" err="1"/>
              <a:t>U</a:t>
            </a:r>
            <a:r>
              <a:rPr lang="en-GB" sz="1800" dirty="0" err="1" smtClean="0"/>
              <a:t>ltem</a:t>
            </a:r>
            <a:r>
              <a:rPr lang="en-GB" sz="1800" dirty="0" smtClean="0"/>
              <a:t> matrix.</a:t>
            </a:r>
          </a:p>
          <a:p>
            <a:pPr marL="342900" lvl="0" indent="-342900">
              <a:buFont typeface="Wingdings" pitchFamily="2" charset="2"/>
              <a:buChar char="§"/>
            </a:pPr>
            <a:r>
              <a:rPr lang="en-GB" sz="2000" b="1" u="sng" dirty="0" smtClean="0">
                <a:solidFill>
                  <a:srgbClr val="004EEA"/>
                </a:solidFill>
              </a:rPr>
              <a:t>Procedure: </a:t>
            </a:r>
            <a:r>
              <a:rPr lang="en-GB" sz="1800" dirty="0" smtClean="0"/>
              <a:t>Plugs are cut using a slitting saw then observations are carried out with a Leica microscope in the materials laboratory</a:t>
            </a:r>
            <a:endParaRPr lang="fr-FR" sz="1800" dirty="0"/>
          </a:p>
        </p:txBody>
      </p:sp>
      <p:sp>
        <p:nvSpPr>
          <p:cNvPr id="18" name="TextBox 17"/>
          <p:cNvSpPr txBox="1"/>
          <p:nvPr/>
        </p:nvSpPr>
        <p:spPr>
          <a:xfrm>
            <a:off x="0" y="2039988"/>
            <a:ext cx="1259632" cy="461665"/>
          </a:xfrm>
          <a:prstGeom prst="rect">
            <a:avLst/>
          </a:prstGeom>
          <a:noFill/>
        </p:spPr>
        <p:txBody>
          <a:bodyPr wrap="square" rtlCol="0">
            <a:spAutoFit/>
          </a:bodyPr>
          <a:lstStyle/>
          <a:p>
            <a:r>
              <a:rPr lang="fr-FR" sz="2400" b="1" dirty="0" smtClean="0"/>
              <a:t>Plug 2P</a:t>
            </a:r>
            <a:endParaRPr lang="fr-FR" sz="2400" b="1"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11" y="2534665"/>
            <a:ext cx="3264166" cy="2364734"/>
          </a:xfrm>
          <a:prstGeom prst="rect">
            <a:avLst/>
          </a:prstGeom>
        </p:spPr>
      </p:pic>
      <p:sp>
        <p:nvSpPr>
          <p:cNvPr id="25" name="Oval 24"/>
          <p:cNvSpPr/>
          <p:nvPr/>
        </p:nvSpPr>
        <p:spPr bwMode="auto">
          <a:xfrm>
            <a:off x="971600" y="3212976"/>
            <a:ext cx="576064" cy="1008112"/>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Rectangle 25"/>
          <p:cNvSpPr/>
          <p:nvPr/>
        </p:nvSpPr>
        <p:spPr bwMode="auto">
          <a:xfrm>
            <a:off x="-48489" y="4721524"/>
            <a:ext cx="2448272" cy="50767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1400" dirty="0" smtClean="0">
                <a:latin typeface="Arial" pitchFamily="-112" charset="0"/>
                <a:ea typeface="ＭＳ Ｐゴシック" pitchFamily="-112" charset="-128"/>
                <a:cs typeface="ＭＳ Ｐゴシック" pitchFamily="-112" charset="-128"/>
              </a:rPr>
              <a:t>Important thickness variation of the outer jacket</a:t>
            </a:r>
            <a:endParaRPr kumimoji="0" lang="en-GB" sz="1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7" name="Straight Arrow Connector 26"/>
          <p:cNvCxnSpPr>
            <a:stCxn id="26" idx="0"/>
            <a:endCxn id="25" idx="4"/>
          </p:cNvCxnSpPr>
          <p:nvPr/>
        </p:nvCxnSpPr>
        <p:spPr bwMode="auto">
          <a:xfrm flipV="1">
            <a:off x="1175647" y="4221088"/>
            <a:ext cx="83985" cy="500436"/>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28" name="Rectangle 27"/>
          <p:cNvSpPr/>
          <p:nvPr/>
        </p:nvSpPr>
        <p:spPr bwMode="auto">
          <a:xfrm>
            <a:off x="1619672" y="2501653"/>
            <a:ext cx="2304256" cy="4650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Ultem-Ultem interface seems to be free of defect</a:t>
            </a:r>
            <a:endParaRPr kumimoji="0" lang="en-GB" sz="1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9" name="Straight Arrow Connector 28"/>
          <p:cNvCxnSpPr/>
          <p:nvPr/>
        </p:nvCxnSpPr>
        <p:spPr bwMode="auto">
          <a:xfrm flipH="1">
            <a:off x="6104634" y="3182737"/>
            <a:ext cx="924054" cy="534295"/>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pic>
        <p:nvPicPr>
          <p:cNvPr id="38" name="Picture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3534" y="4005061"/>
            <a:ext cx="2880000" cy="2137929"/>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03442" y="4023034"/>
            <a:ext cx="2880000" cy="2137929"/>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60284" y="2492896"/>
            <a:ext cx="2253754" cy="1440160"/>
          </a:xfrm>
          <a:prstGeom prst="rect">
            <a:avLst/>
          </a:prstGeom>
        </p:spPr>
      </p:pic>
      <p:sp>
        <p:nvSpPr>
          <p:cNvPr id="43" name="Rectangle 42"/>
          <p:cNvSpPr/>
          <p:nvPr/>
        </p:nvSpPr>
        <p:spPr bwMode="auto">
          <a:xfrm>
            <a:off x="6092584" y="2940766"/>
            <a:ext cx="432048" cy="2880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Rectangle 43"/>
          <p:cNvSpPr/>
          <p:nvPr/>
        </p:nvSpPr>
        <p:spPr bwMode="auto">
          <a:xfrm>
            <a:off x="6884672" y="3011814"/>
            <a:ext cx="432048" cy="2880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TextBox 44"/>
          <p:cNvSpPr txBox="1"/>
          <p:nvPr/>
        </p:nvSpPr>
        <p:spPr>
          <a:xfrm>
            <a:off x="4304925" y="2083343"/>
            <a:ext cx="4358989" cy="461665"/>
          </a:xfrm>
          <a:prstGeom prst="rect">
            <a:avLst/>
          </a:prstGeom>
          <a:noFill/>
        </p:spPr>
        <p:txBody>
          <a:bodyPr wrap="square" rtlCol="0">
            <a:spAutoFit/>
          </a:bodyPr>
          <a:lstStyle/>
          <a:p>
            <a:r>
              <a:rPr lang="en-GB" sz="2400" b="1" dirty="0" smtClean="0"/>
              <a:t>Microscopic observations</a:t>
            </a:r>
            <a:endParaRPr lang="en-GB" sz="2400" b="1" dirty="0"/>
          </a:p>
        </p:txBody>
      </p:sp>
    </p:spTree>
    <p:extLst>
      <p:ext uri="{BB962C8B-B14F-4D97-AF65-F5344CB8AC3E}">
        <p14:creationId xmlns:p14="http://schemas.microsoft.com/office/powerpoint/2010/main" val="409827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par>
                                <p:cTn id="14" presetID="2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down)">
                                      <p:cBhvr>
                                        <p:cTn id="16" dur="500"/>
                                        <p:tgtEl>
                                          <p:spTgt spid="4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down)">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573088" y="609600"/>
            <a:ext cx="6159152" cy="914400"/>
          </a:xfrm>
        </p:spPr>
        <p:txBody>
          <a:bodyPr/>
          <a:lstStyle/>
          <a:p>
            <a:r>
              <a:rPr lang="en-US" dirty="0" smtClean="0"/>
              <a:t>Framework</a:t>
            </a:r>
            <a:endParaRPr lang="en-US" dirty="0"/>
          </a:p>
        </p:txBody>
      </p:sp>
      <p:sp>
        <p:nvSpPr>
          <p:cNvPr id="16387" name="Rectangle 3"/>
          <p:cNvSpPr>
            <a:spLocks noGrp="1" noChangeArrowheads="1"/>
          </p:cNvSpPr>
          <p:nvPr>
            <p:ph type="body" idx="1"/>
          </p:nvPr>
        </p:nvSpPr>
        <p:spPr>
          <a:xfrm>
            <a:off x="1" y="1484784"/>
            <a:ext cx="5796135" cy="720080"/>
          </a:xfrm>
        </p:spPr>
        <p:txBody>
          <a:bodyPr/>
          <a:lstStyle/>
          <a:p>
            <a:r>
              <a:rPr lang="en-US" dirty="0" smtClean="0"/>
              <a:t>Implementing Agreement 6 (Jan-2010)</a:t>
            </a:r>
            <a:br>
              <a:rPr lang="en-US" dirty="0" smtClean="0"/>
            </a:br>
            <a:r>
              <a:rPr lang="en-US" sz="1600" u="sng" dirty="0" smtClean="0"/>
              <a:t>0.35 </a:t>
            </a:r>
            <a:r>
              <a:rPr lang="en-US" sz="1600" u="sng" dirty="0" err="1" smtClean="0"/>
              <a:t>ppy</a:t>
            </a:r>
            <a:endParaRPr lang="en-US" sz="1800" u="sng" dirty="0" smtClean="0"/>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580112" y="116632"/>
            <a:ext cx="3497490" cy="4359547"/>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6978" y="2204864"/>
            <a:ext cx="5481126" cy="5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0" y="2735636"/>
            <a:ext cx="5940152" cy="3501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r>
              <a:rPr lang="en-US" dirty="0" smtClean="0"/>
              <a:t>Implementing Agreement 9 (2011) </a:t>
            </a:r>
            <a:br>
              <a:rPr lang="en-US" dirty="0" smtClean="0"/>
            </a:br>
            <a:r>
              <a:rPr lang="en-US" dirty="0" smtClean="0"/>
              <a:t>Task 6</a:t>
            </a:r>
            <a:br>
              <a:rPr lang="en-US" dirty="0" smtClean="0"/>
            </a:br>
            <a:r>
              <a:rPr lang="en-US" sz="1600" u="sng" dirty="0" smtClean="0"/>
              <a:t>0.5 </a:t>
            </a:r>
            <a:r>
              <a:rPr lang="en-US" sz="1600" u="sng" dirty="0" err="1" smtClean="0"/>
              <a:t>ppy</a:t>
            </a:r>
            <a:endParaRPr lang="en-US" sz="1600" u="sng" dirty="0" smtClean="0"/>
          </a:p>
          <a:p>
            <a:r>
              <a:rPr lang="en-US" dirty="0" smtClean="0"/>
              <a:t>Implementing Agreement 13 (2012) Task II.1</a:t>
            </a:r>
            <a:br>
              <a:rPr lang="en-US" dirty="0" smtClean="0"/>
            </a:br>
            <a:r>
              <a:rPr lang="en-US" sz="1600" u="sng" dirty="0" smtClean="0"/>
              <a:t>0.25 </a:t>
            </a:r>
            <a:r>
              <a:rPr lang="en-US" sz="1600" u="sng" dirty="0" err="1" smtClean="0"/>
              <a:t>ppy</a:t>
            </a:r>
            <a:endParaRPr lang="en-US" sz="1600" u="sng" dirty="0" smtClean="0"/>
          </a:p>
          <a:p>
            <a:endParaRPr lang="en-US" dirty="0" smtClean="0"/>
          </a:p>
          <a:p>
            <a:pPr lvl="1">
              <a:buFont typeface="Wingdings" pitchFamily="2" charset="2"/>
              <a:buChar char="Ø"/>
            </a:pPr>
            <a:r>
              <a:rPr lang="en-US" dirty="0" smtClean="0"/>
              <a:t>Use CERN experience</a:t>
            </a:r>
            <a:br>
              <a:rPr lang="en-US" dirty="0" smtClean="0"/>
            </a:br>
            <a:r>
              <a:rPr lang="en-US" sz="1800" u="sng" dirty="0" smtClean="0"/>
              <a:t>Total resources  : </a:t>
            </a:r>
            <a:r>
              <a:rPr lang="en-US" sz="1800" u="sng" dirty="0"/>
              <a:t>1.1 </a:t>
            </a:r>
            <a:r>
              <a:rPr lang="en-US" sz="1800" u="sng" dirty="0" err="1"/>
              <a:t>ppy</a:t>
            </a:r>
            <a:r>
              <a:rPr lang="en-US" sz="1800" u="sng" dirty="0"/>
              <a:t> </a:t>
            </a:r>
            <a:r>
              <a:rPr lang="en-US" sz="1800" u="sng" dirty="0" smtClean="0"/>
              <a:t>equivalent</a:t>
            </a:r>
            <a:br>
              <a:rPr lang="en-US" sz="1800" u="sng" dirty="0" smtClean="0"/>
            </a:br>
            <a:r>
              <a:rPr lang="en-US" sz="1800" u="sng" dirty="0" smtClean="0"/>
              <a:t>(including material, industrial support, …)</a:t>
            </a:r>
          </a:p>
        </p:txBody>
      </p:sp>
    </p:spTree>
    <p:extLst>
      <p:ext uri="{BB962C8B-B14F-4D97-AF65-F5344CB8AC3E}">
        <p14:creationId xmlns:p14="http://schemas.microsoft.com/office/powerpoint/2010/main" val="2079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solidFill>
            <a:schemeClr val="bg1"/>
          </a:solidFill>
        </p:spPr>
        <p:txBody>
          <a:bodyPr wrap="square" rtlCol="0">
            <a:spAutoFit/>
          </a:bodyPr>
          <a:lstStyle/>
          <a:p>
            <a:r>
              <a:rPr lang="en-GB" sz="2400" b="1" dirty="0" smtClean="0"/>
              <a:t>PLUGS OBSERVATIONS AFTER CUTTING</a:t>
            </a:r>
            <a:endParaRPr lang="fr-FR" sz="1800" dirty="0"/>
          </a:p>
        </p:txBody>
      </p:sp>
      <p:sp>
        <p:nvSpPr>
          <p:cNvPr id="18" name="TextBox 17"/>
          <p:cNvSpPr txBox="1"/>
          <p:nvPr/>
        </p:nvSpPr>
        <p:spPr>
          <a:xfrm>
            <a:off x="6516216" y="476671"/>
            <a:ext cx="1403648" cy="461665"/>
          </a:xfrm>
          <a:prstGeom prst="rect">
            <a:avLst/>
          </a:prstGeom>
          <a:noFill/>
        </p:spPr>
        <p:txBody>
          <a:bodyPr wrap="square" rtlCol="0">
            <a:spAutoFit/>
          </a:bodyPr>
          <a:lstStyle/>
          <a:p>
            <a:r>
              <a:rPr lang="fr-FR" sz="2400" b="1" dirty="0" smtClean="0"/>
              <a:t>Plug 2D</a:t>
            </a:r>
            <a:endParaRPr lang="fr-FR" sz="2400" b="1"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818" y="914131"/>
            <a:ext cx="3189447" cy="231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356992"/>
            <a:ext cx="2909729" cy="197403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36168" y="3356991"/>
            <a:ext cx="2909729" cy="1974036"/>
          </a:xfrm>
          <a:prstGeom prst="rect">
            <a:avLst/>
          </a:prstGeom>
        </p:spPr>
      </p:pic>
      <p:sp>
        <p:nvSpPr>
          <p:cNvPr id="30" name="TextBox 29"/>
          <p:cNvSpPr txBox="1"/>
          <p:nvPr/>
        </p:nvSpPr>
        <p:spPr>
          <a:xfrm>
            <a:off x="541864" y="5517232"/>
            <a:ext cx="4283968" cy="523220"/>
          </a:xfrm>
          <a:prstGeom prst="rect">
            <a:avLst/>
          </a:prstGeom>
          <a:noFill/>
          <a:ln w="12700">
            <a:solidFill>
              <a:schemeClr val="accent4"/>
            </a:solidFill>
          </a:ln>
        </p:spPr>
        <p:txBody>
          <a:bodyPr wrap="square" rtlCol="0">
            <a:spAutoFit/>
          </a:bodyPr>
          <a:lstStyle/>
          <a:p>
            <a:r>
              <a:rPr lang="fr-FR" sz="1400" dirty="0" smtClean="0"/>
              <a:t>The </a:t>
            </a:r>
            <a:r>
              <a:rPr lang="fr-FR" sz="1400" dirty="0" err="1" smtClean="0"/>
              <a:t>braid</a:t>
            </a:r>
            <a:r>
              <a:rPr lang="fr-FR" sz="1400" dirty="0" smtClean="0"/>
              <a:t> </a:t>
            </a:r>
            <a:r>
              <a:rPr lang="fr-FR" sz="1400" dirty="0" err="1" smtClean="0"/>
              <a:t>is</a:t>
            </a:r>
            <a:r>
              <a:rPr lang="fr-FR" sz="1400" dirty="0" smtClean="0"/>
              <a:t> </a:t>
            </a:r>
            <a:r>
              <a:rPr lang="fr-FR" sz="1400" dirty="0" err="1" smtClean="0"/>
              <a:t>perfectly</a:t>
            </a:r>
            <a:r>
              <a:rPr lang="fr-FR" sz="1400" dirty="0" smtClean="0"/>
              <a:t> </a:t>
            </a:r>
            <a:r>
              <a:rPr lang="fr-FR" sz="1400" dirty="0" err="1" smtClean="0"/>
              <a:t>immersed</a:t>
            </a:r>
            <a:r>
              <a:rPr lang="fr-FR" sz="1400" dirty="0" smtClean="0"/>
              <a:t> </a:t>
            </a:r>
            <a:r>
              <a:rPr lang="fr-FR" sz="1400" dirty="0" err="1" smtClean="0"/>
              <a:t>into</a:t>
            </a:r>
            <a:r>
              <a:rPr lang="fr-FR" sz="1400" dirty="0" smtClean="0"/>
              <a:t> the glue</a:t>
            </a:r>
          </a:p>
          <a:p>
            <a:pPr marL="285750" indent="-285750">
              <a:buFont typeface="Arial" pitchFamily="34" charset="0"/>
              <a:buChar char="•"/>
            </a:pPr>
            <a:endParaRPr lang="fr-FR" sz="1400" dirty="0"/>
          </a:p>
        </p:txBody>
      </p:sp>
      <p:sp>
        <p:nvSpPr>
          <p:cNvPr id="31" name="TextBox 30"/>
          <p:cNvSpPr txBox="1"/>
          <p:nvPr/>
        </p:nvSpPr>
        <p:spPr>
          <a:xfrm>
            <a:off x="6084168" y="3366053"/>
            <a:ext cx="3059832" cy="2893100"/>
          </a:xfrm>
          <a:prstGeom prst="rect">
            <a:avLst/>
          </a:prstGeom>
          <a:noFill/>
        </p:spPr>
        <p:txBody>
          <a:bodyPr wrap="square" rtlCol="0">
            <a:spAutoFit/>
          </a:bodyPr>
          <a:lstStyle/>
          <a:p>
            <a:pPr marL="111125" indent="-111125">
              <a:buFont typeface="Arial" pitchFamily="34" charset="0"/>
              <a:buChar char="•"/>
            </a:pPr>
            <a:r>
              <a:rPr lang="en-GB" sz="1400" dirty="0" smtClean="0"/>
              <a:t>There is an important thickness variation of the outer jacket (x2), generating a thickness variation of glue around the braid</a:t>
            </a:r>
          </a:p>
          <a:p>
            <a:pPr marL="111125" indent="-111125">
              <a:buFont typeface="Arial" pitchFamily="34" charset="0"/>
              <a:buChar char="•"/>
            </a:pPr>
            <a:r>
              <a:rPr lang="en-GB" sz="1400" dirty="0" smtClean="0"/>
              <a:t>All the space between the insert and the cable is completely filled with glue</a:t>
            </a:r>
          </a:p>
          <a:p>
            <a:pPr marL="111125" indent="-111125">
              <a:buFont typeface="Arial" pitchFamily="34" charset="0"/>
              <a:buChar char="•"/>
            </a:pPr>
            <a:r>
              <a:rPr lang="en-GB" sz="1400" dirty="0" smtClean="0"/>
              <a:t>Some glue is also entered into the braid </a:t>
            </a:r>
            <a:r>
              <a:rPr lang="en-GB" sz="1400" b="1" dirty="0" smtClean="0"/>
              <a:t>under</a:t>
            </a:r>
            <a:r>
              <a:rPr lang="en-GB" sz="1400" dirty="0" smtClean="0"/>
              <a:t> the outer jacket (migration of the excess glue during the mounting of the plug)</a:t>
            </a:r>
            <a:endParaRPr lang="en-GB" sz="1400" dirty="0"/>
          </a:p>
        </p:txBody>
      </p:sp>
      <p:pic>
        <p:nvPicPr>
          <p:cNvPr id="32"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57735" y="1124744"/>
            <a:ext cx="2874127" cy="2133571"/>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90661" y="1124744"/>
            <a:ext cx="2847653" cy="2113919"/>
          </a:xfrm>
          <a:prstGeom prst="rect">
            <a:avLst/>
          </a:prstGeom>
        </p:spPr>
      </p:pic>
    </p:spTree>
    <p:extLst>
      <p:ext uri="{BB962C8B-B14F-4D97-AF65-F5344CB8AC3E}">
        <p14:creationId xmlns:p14="http://schemas.microsoft.com/office/powerpoint/2010/main" val="183505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573088" y="609600"/>
            <a:ext cx="8001000" cy="515144"/>
          </a:xfrm>
        </p:spPr>
        <p:txBody>
          <a:bodyPr/>
          <a:lstStyle/>
          <a:p>
            <a:r>
              <a:rPr lang="en-US" dirty="0" smtClean="0"/>
              <a:t>X-ray</a:t>
            </a:r>
            <a:endParaRPr lang="en-US" dirty="0"/>
          </a:p>
        </p:txBody>
      </p:sp>
      <p:sp>
        <p:nvSpPr>
          <p:cNvPr id="5" name="Rectangle 3"/>
          <p:cNvSpPr txBox="1">
            <a:spLocks noChangeArrowheads="1"/>
          </p:cNvSpPr>
          <p:nvPr/>
        </p:nvSpPr>
        <p:spPr bwMode="auto">
          <a:xfrm>
            <a:off x="323528" y="5229200"/>
            <a:ext cx="8424936" cy="59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0" indent="0">
              <a:buNone/>
            </a:pPr>
            <a:r>
              <a:rPr lang="en-US" sz="2000" dirty="0" smtClean="0"/>
              <a:t>Radiography was tried as an inspection method (QA) but not conclusive for gluing, could be to check the shielding state</a:t>
            </a:r>
            <a:endParaRPr lang="en-US" sz="2000" dirty="0"/>
          </a:p>
        </p:txBody>
      </p:sp>
      <p:pic>
        <p:nvPicPr>
          <p:cNvPr id="9" name="Picture 2" descr="\\cern.ch\dfs\Workspaces\j\JPhTock\ITER\ITERPlugs\Cables\AxonXLPE_Feb2012\XRayPicturesPlug1_2\_X-X-00000A83-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819" y="1268760"/>
            <a:ext cx="4299830" cy="3653074"/>
          </a:xfrm>
          <a:prstGeom prst="rect">
            <a:avLst/>
          </a:prstGeom>
          <a:noFill/>
        </p:spPr>
      </p:pic>
      <p:pic>
        <p:nvPicPr>
          <p:cNvPr id="10" name="Picture 3" descr="\\cern.ch\dfs\Workspaces\j\JPhTock\ITER\ITERPlugs\Cables\AxonXLPE_Feb2012\XRayPicturesPlug1_2\_X-X-00000A82-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75036" y="1206489"/>
            <a:ext cx="4800600" cy="3732857"/>
          </a:xfrm>
          <a:prstGeom prst="rect">
            <a:avLst/>
          </a:prstGeom>
          <a:noFill/>
        </p:spPr>
      </p:pic>
    </p:spTree>
    <p:extLst>
      <p:ext uri="{BB962C8B-B14F-4D97-AF65-F5344CB8AC3E}">
        <p14:creationId xmlns:p14="http://schemas.microsoft.com/office/powerpoint/2010/main" val="1902765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98143" y="27992"/>
            <a:ext cx="4045857" cy="2487721"/>
          </a:xfrm>
          <a:prstGeom prst="rect">
            <a:avLst/>
          </a:prstGeom>
        </p:spPr>
      </p:pic>
      <p:sp>
        <p:nvSpPr>
          <p:cNvPr id="16386" name="Rectangle 2"/>
          <p:cNvSpPr>
            <a:spLocks noGrp="1" noChangeAspect="1" noChangeArrowheads="1"/>
          </p:cNvSpPr>
          <p:nvPr>
            <p:ph type="title"/>
          </p:nvPr>
        </p:nvSpPr>
        <p:spPr>
          <a:xfrm>
            <a:off x="573088" y="476672"/>
            <a:ext cx="4525055" cy="504056"/>
          </a:xfrm>
        </p:spPr>
        <p:txBody>
          <a:bodyPr/>
          <a:lstStyle/>
          <a:p>
            <a:r>
              <a:rPr lang="en-US" dirty="0" smtClean="0"/>
              <a:t>Last CERN activities</a:t>
            </a:r>
            <a:endParaRPr lang="en-US" dirty="0"/>
          </a:p>
        </p:txBody>
      </p:sp>
      <p:sp>
        <p:nvSpPr>
          <p:cNvPr id="16387" name="Rectangle 3"/>
          <p:cNvSpPr>
            <a:spLocks noGrp="1" noChangeArrowheads="1"/>
          </p:cNvSpPr>
          <p:nvPr>
            <p:ph type="body" idx="1"/>
          </p:nvPr>
        </p:nvSpPr>
        <p:spPr>
          <a:xfrm>
            <a:off x="1758" y="980728"/>
            <a:ext cx="7959352" cy="1100336"/>
          </a:xfrm>
        </p:spPr>
        <p:txBody>
          <a:bodyPr/>
          <a:lstStyle/>
          <a:p>
            <a:r>
              <a:rPr lang="en-US" dirty="0" smtClean="0"/>
              <a:t>3D model of a 15 cables plug</a:t>
            </a:r>
          </a:p>
          <a:p>
            <a:r>
              <a:rPr lang="en-US" dirty="0" smtClean="0"/>
              <a:t>Basic test on the last cable (OK)</a:t>
            </a:r>
          </a:p>
          <a:p>
            <a:endParaRPr lang="en-US" dirty="0"/>
          </a:p>
        </p:txBody>
      </p:sp>
      <p:pic>
        <p:nvPicPr>
          <p:cNvPr id="2" name="Picture 2" descr="\\cern.ch\dfs\Workspaces\j\JPhTock\ITER\ITERPlugs\Cables\LastCableAugust2012\2012-08-16 12.40.08.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9512" y="1916831"/>
            <a:ext cx="1872208" cy="4077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ern.ch\dfs\Workspaces\j\JPhTock\ITER\ITERPlugs\Cables\LastCableAugust2012\2emeDenudage\IMG_2029.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903264" y="3281310"/>
            <a:ext cx="4077387" cy="1348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759653" y="2515713"/>
            <a:ext cx="3375220" cy="42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651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903" y="2564904"/>
            <a:ext cx="5278306" cy="376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2"/>
          <p:cNvSpPr>
            <a:spLocks noGrp="1" noChangeAspect="1" noChangeArrowheads="1"/>
          </p:cNvSpPr>
          <p:nvPr>
            <p:ph type="title"/>
          </p:nvPr>
        </p:nvSpPr>
        <p:spPr>
          <a:xfrm>
            <a:off x="573088" y="476672"/>
            <a:ext cx="8001000" cy="504056"/>
          </a:xfrm>
        </p:spPr>
        <p:txBody>
          <a:bodyPr/>
          <a:lstStyle/>
          <a:p>
            <a:r>
              <a:rPr lang="en-US" dirty="0" smtClean="0"/>
              <a:t>Work performed by IO</a:t>
            </a:r>
            <a:endParaRPr lang="en-US" dirty="0"/>
          </a:p>
        </p:txBody>
      </p:sp>
      <p:sp>
        <p:nvSpPr>
          <p:cNvPr id="16387" name="Rectangle 3"/>
          <p:cNvSpPr>
            <a:spLocks noGrp="1" noChangeArrowheads="1"/>
          </p:cNvSpPr>
          <p:nvPr>
            <p:ph type="body" idx="1"/>
          </p:nvPr>
        </p:nvSpPr>
        <p:spPr>
          <a:xfrm>
            <a:off x="1758" y="980728"/>
            <a:ext cx="7959352" cy="1100336"/>
          </a:xfrm>
        </p:spPr>
        <p:txBody>
          <a:bodyPr/>
          <a:lstStyle/>
          <a:p>
            <a:r>
              <a:rPr lang="en-US" dirty="0" smtClean="0"/>
              <a:t>Adaptation of procedure to multi-cable plug</a:t>
            </a:r>
          </a:p>
          <a:p>
            <a:r>
              <a:rPr lang="en-US" dirty="0" smtClean="0"/>
              <a:t>Adaptation to the final HV instrumentation cable</a:t>
            </a:r>
          </a:p>
          <a:p>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1265" y="1988840"/>
            <a:ext cx="620273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434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Further work for IO</a:t>
            </a:r>
            <a:endParaRPr lang="en-US" dirty="0"/>
          </a:p>
        </p:txBody>
      </p:sp>
      <p:sp>
        <p:nvSpPr>
          <p:cNvPr id="16387" name="Rectangle 3"/>
          <p:cNvSpPr>
            <a:spLocks noGrp="1" noChangeArrowheads="1"/>
          </p:cNvSpPr>
          <p:nvPr>
            <p:ph type="body" idx="1"/>
          </p:nvPr>
        </p:nvSpPr>
        <p:spPr/>
        <p:txBody>
          <a:bodyPr/>
          <a:lstStyle/>
          <a:p>
            <a:r>
              <a:rPr lang="en-US" dirty="0" smtClean="0"/>
              <a:t>Technology transfer to an industrial company</a:t>
            </a:r>
          </a:p>
          <a:p>
            <a:pPr lvl="1"/>
            <a:r>
              <a:rPr lang="en-US" dirty="0" smtClean="0"/>
              <a:t>Strict qualification procedure</a:t>
            </a:r>
          </a:p>
          <a:p>
            <a:pPr lvl="1"/>
            <a:r>
              <a:rPr lang="en-US" dirty="0" smtClean="0"/>
              <a:t>Assembly procedure adapted to in-situ assembly</a:t>
            </a:r>
          </a:p>
          <a:p>
            <a:pPr lvl="1"/>
            <a:r>
              <a:rPr lang="en-US" dirty="0" smtClean="0"/>
              <a:t>Representative mock-ups</a:t>
            </a:r>
          </a:p>
          <a:p>
            <a:pPr lvl="1"/>
            <a:r>
              <a:rPr lang="en-US" dirty="0" smtClean="0"/>
              <a:t>Selection of the contractor based on qualification criteria</a:t>
            </a:r>
          </a:p>
          <a:p>
            <a:pPr lvl="1"/>
            <a:r>
              <a:rPr lang="en-US" dirty="0" smtClean="0"/>
              <a:t>Training</a:t>
            </a:r>
          </a:p>
          <a:p>
            <a:r>
              <a:rPr lang="en-US" dirty="0" smtClean="0"/>
              <a:t>Definition of repair and disassembly procedures</a:t>
            </a:r>
          </a:p>
          <a:p>
            <a:r>
              <a:rPr lang="en-US" dirty="0" smtClean="0"/>
              <a:t>Contracts follow-up</a:t>
            </a:r>
            <a:endParaRPr lang="en-US" dirty="0"/>
          </a:p>
        </p:txBody>
      </p:sp>
    </p:spTree>
    <p:extLst>
      <p:ext uri="{BB962C8B-B14F-4D97-AF65-F5344CB8AC3E}">
        <p14:creationId xmlns:p14="http://schemas.microsoft.com/office/powerpoint/2010/main" val="521365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Conclusions</a:t>
            </a:r>
            <a:endParaRPr lang="en-US" dirty="0"/>
          </a:p>
        </p:txBody>
      </p:sp>
      <p:sp>
        <p:nvSpPr>
          <p:cNvPr id="16387" name="Rectangle 3"/>
          <p:cNvSpPr>
            <a:spLocks noGrp="1" noChangeArrowheads="1"/>
          </p:cNvSpPr>
          <p:nvPr>
            <p:ph type="body" idx="1"/>
          </p:nvPr>
        </p:nvSpPr>
        <p:spPr/>
        <p:txBody>
          <a:bodyPr/>
          <a:lstStyle/>
          <a:p>
            <a:r>
              <a:rPr lang="en-US" dirty="0" smtClean="0"/>
              <a:t>All tasks defined in the agreement have been achieved</a:t>
            </a:r>
          </a:p>
          <a:p>
            <a:r>
              <a:rPr lang="en-US" dirty="0" smtClean="0"/>
              <a:t>A procedure was defined and validated for a single cable plug</a:t>
            </a:r>
          </a:p>
          <a:p>
            <a:pPr lvl="1"/>
            <a:r>
              <a:rPr lang="en-US" dirty="0" smtClean="0"/>
              <a:t>Extra work is required to adapt it to:</a:t>
            </a:r>
          </a:p>
          <a:p>
            <a:pPr lvl="2"/>
            <a:r>
              <a:rPr lang="en-US" dirty="0" smtClean="0"/>
              <a:t>In-situ assembly</a:t>
            </a:r>
          </a:p>
          <a:p>
            <a:pPr lvl="2"/>
            <a:r>
              <a:rPr lang="en-US" dirty="0" smtClean="0"/>
              <a:t>Final cable</a:t>
            </a:r>
          </a:p>
          <a:p>
            <a:pPr lvl="2"/>
            <a:r>
              <a:rPr lang="en-US" dirty="0" smtClean="0"/>
              <a:t>2-7-8 cables</a:t>
            </a:r>
          </a:p>
          <a:p>
            <a:pPr lvl="1"/>
            <a:r>
              <a:rPr lang="en-US" dirty="0" smtClean="0"/>
              <a:t>Disassembly and repair procedures are recommended</a:t>
            </a:r>
            <a:br>
              <a:rPr lang="en-US" dirty="0" smtClean="0"/>
            </a:br>
            <a:r>
              <a:rPr lang="en-US" dirty="0" smtClean="0"/>
              <a:t>(Spare cables to be included if possible)</a:t>
            </a:r>
          </a:p>
          <a:p>
            <a:r>
              <a:rPr lang="en-US" dirty="0" smtClean="0"/>
              <a:t>The single cable plug prototypes (#6) performance is compatible with the ITER operation scenarios</a:t>
            </a:r>
            <a:endParaRPr lang="en-US" dirty="0"/>
          </a:p>
        </p:txBody>
      </p:sp>
    </p:spTree>
    <p:extLst>
      <p:ext uri="{BB962C8B-B14F-4D97-AF65-F5344CB8AC3E}">
        <p14:creationId xmlns:p14="http://schemas.microsoft.com/office/powerpoint/2010/main" val="77216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484784"/>
            <a:ext cx="7992887" cy="3170099"/>
          </a:xfrm>
          <a:prstGeom prst="rect">
            <a:avLst/>
          </a:prstGeom>
          <a:noFill/>
        </p:spPr>
        <p:txBody>
          <a:bodyPr wrap="square" rtlCol="0">
            <a:spAutoFit/>
          </a:bodyPr>
          <a:lstStyle/>
          <a:p>
            <a:pPr algn="ctr"/>
            <a:r>
              <a:rPr lang="en-GB" sz="4000" dirty="0" smtClean="0">
                <a:solidFill>
                  <a:schemeClr val="accent6">
                    <a:lumMod val="75000"/>
                  </a:schemeClr>
                </a:solidFill>
                <a:latin typeface="Forte" pitchFamily="66" charset="0"/>
              </a:rPr>
              <a:t>Thank you for your attention and for the open and fruitful working atmosphere during this collaboration, key to achieve the results presented here </a:t>
            </a:r>
            <a:endParaRPr lang="en-GB" sz="4000" dirty="0">
              <a:solidFill>
                <a:schemeClr val="accent6">
                  <a:lumMod val="75000"/>
                </a:schemeClr>
              </a:solidFill>
              <a:latin typeface="Forte" pitchFamily="66" charset="0"/>
            </a:endParaRPr>
          </a:p>
        </p:txBody>
      </p:sp>
    </p:spTree>
    <p:extLst>
      <p:ext uri="{BB962C8B-B14F-4D97-AF65-F5344CB8AC3E}">
        <p14:creationId xmlns:p14="http://schemas.microsoft.com/office/powerpoint/2010/main" val="10921562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19229892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Back-up slides</a:t>
            </a:r>
            <a:endParaRPr lang="en-US" dirty="0"/>
          </a:p>
        </p:txBody>
      </p:sp>
      <p:sp>
        <p:nvSpPr>
          <p:cNvPr id="16387" name="Rectangle 3"/>
          <p:cNvSpPr>
            <a:spLocks noGrp="1" noChangeArrowheads="1"/>
          </p:cNvSpPr>
          <p:nvPr>
            <p:ph type="body" idx="1"/>
          </p:nvPr>
        </p:nvSpPr>
        <p:spPr>
          <a:xfrm>
            <a:off x="-3246" y="1196752"/>
            <a:ext cx="3134816" cy="524272"/>
          </a:xfrm>
        </p:spPr>
        <p:txBody>
          <a:bodyPr/>
          <a:lstStyle/>
          <a:p>
            <a:r>
              <a:rPr lang="en-US" dirty="0" smtClean="0"/>
              <a:t>Previous versions</a:t>
            </a:r>
            <a:endParaRPr lang="en-US" dirty="0"/>
          </a:p>
        </p:txBody>
      </p:sp>
    </p:spTree>
    <p:extLst>
      <p:ext uri="{BB962C8B-B14F-4D97-AF65-F5344CB8AC3E}">
        <p14:creationId xmlns:p14="http://schemas.microsoft.com/office/powerpoint/2010/main" val="3609578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3131840" y="404664"/>
            <a:ext cx="6012160" cy="504056"/>
          </a:xfrm>
        </p:spPr>
        <p:txBody>
          <a:bodyPr/>
          <a:lstStyle/>
          <a:p>
            <a:r>
              <a:rPr lang="en-US" dirty="0" smtClean="0"/>
              <a:t>Single cable plug : Leak tests</a:t>
            </a:r>
            <a:endParaRPr lang="en-US" sz="2400" i="1" dirty="0"/>
          </a:p>
        </p:txBody>
      </p:sp>
      <p:sp>
        <p:nvSpPr>
          <p:cNvPr id="8" name="Rectangle 7"/>
          <p:cNvSpPr/>
          <p:nvPr/>
        </p:nvSpPr>
        <p:spPr>
          <a:xfrm>
            <a:off x="0" y="908720"/>
            <a:ext cx="9144000" cy="461665"/>
          </a:xfrm>
          <a:prstGeom prst="rect">
            <a:avLst/>
          </a:prstGeom>
          <a:solidFill>
            <a:srgbClr val="FFFF00"/>
          </a:solidFill>
        </p:spPr>
        <p:txBody>
          <a:bodyPr wrap="square">
            <a:spAutoFit/>
          </a:bodyPr>
          <a:lstStyle/>
          <a:p>
            <a:pPr algn="ctr"/>
            <a:r>
              <a:rPr lang="en-US" sz="2400" b="1" dirty="0" smtClean="0">
                <a:solidFill>
                  <a:srgbClr val="004EEA"/>
                </a:solidFill>
              </a:rPr>
              <a:t>Two test methods: Why is it different?</a:t>
            </a:r>
            <a:endParaRPr lang="en-US" sz="2400" b="1" u="sng" dirty="0">
              <a:solidFill>
                <a:srgbClr val="004EEA"/>
              </a:solidFill>
            </a:endParaRPr>
          </a:p>
        </p:txBody>
      </p:sp>
      <p:graphicFrame>
        <p:nvGraphicFramePr>
          <p:cNvPr id="13" name="Chart 12"/>
          <p:cNvGraphicFramePr>
            <a:graphicFrameLocks/>
          </p:cNvGraphicFramePr>
          <p:nvPr>
            <p:extLst>
              <p:ext uri="{D42A27DB-BD31-4B8C-83A1-F6EECF244321}">
                <p14:modId xmlns:p14="http://schemas.microsoft.com/office/powerpoint/2010/main" val="4242366983"/>
              </p:ext>
            </p:extLst>
          </p:nvPr>
        </p:nvGraphicFramePr>
        <p:xfrm>
          <a:off x="0" y="3933055"/>
          <a:ext cx="3738981" cy="2376861"/>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0339" y="1370384"/>
            <a:ext cx="3944003" cy="256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591628" y="1484784"/>
            <a:ext cx="3574572" cy="262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868144" y="4030475"/>
            <a:ext cx="2880320" cy="228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812834" y="1370385"/>
            <a:ext cx="1778794"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3"/>
          <p:cNvSpPr txBox="1">
            <a:spLocks noChangeArrowheads="1"/>
          </p:cNvSpPr>
          <p:nvPr/>
        </p:nvSpPr>
        <p:spPr bwMode="auto">
          <a:xfrm>
            <a:off x="3812834" y="5839174"/>
            <a:ext cx="5310069" cy="468052"/>
          </a:xfrm>
          <a:prstGeom prst="rect">
            <a:avLst/>
          </a:prstGeom>
          <a:solidFill>
            <a:srgbClr val="FFFF00"/>
          </a:solidFill>
          <a:ln>
            <a:noFill/>
          </a:ln>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0" indent="0" algn="ctr">
              <a:buNone/>
            </a:pPr>
            <a:r>
              <a:rPr lang="fr-CH" b="1" i="1" u="sng" dirty="0" smtClean="0">
                <a:solidFill>
                  <a:srgbClr val="006600"/>
                </a:solidFill>
              </a:rPr>
              <a:t>The best </a:t>
            </a:r>
            <a:r>
              <a:rPr lang="fr-CH" b="1" i="1" u="sng" dirty="0" err="1" smtClean="0">
                <a:solidFill>
                  <a:srgbClr val="006600"/>
                </a:solidFill>
              </a:rPr>
              <a:t>result</a:t>
            </a:r>
            <a:r>
              <a:rPr lang="fr-CH" b="1" i="1" u="sng" dirty="0" smtClean="0">
                <a:solidFill>
                  <a:srgbClr val="006600"/>
                </a:solidFill>
              </a:rPr>
              <a:t> </a:t>
            </a:r>
            <a:r>
              <a:rPr lang="fr-CH" b="1" i="1" u="sng" dirty="0" err="1" smtClean="0">
                <a:solidFill>
                  <a:srgbClr val="006600"/>
                </a:solidFill>
              </a:rPr>
              <a:t>is</a:t>
            </a:r>
            <a:r>
              <a:rPr lang="fr-CH" b="1" i="1" u="sng" dirty="0" smtClean="0">
                <a:solidFill>
                  <a:srgbClr val="006600"/>
                </a:solidFill>
              </a:rPr>
              <a:t> </a:t>
            </a:r>
            <a:r>
              <a:rPr lang="fr-CH" b="1" i="1" u="sng" dirty="0" err="1" smtClean="0">
                <a:solidFill>
                  <a:srgbClr val="006600"/>
                </a:solidFill>
              </a:rPr>
              <a:t>representative</a:t>
            </a:r>
            <a:endParaRPr lang="en-GB" b="1" i="1" u="sng" dirty="0" smtClean="0">
              <a:solidFill>
                <a:srgbClr val="006600"/>
              </a:solidFill>
            </a:endParaRPr>
          </a:p>
        </p:txBody>
      </p:sp>
    </p:spTree>
    <p:extLst>
      <p:ext uri="{BB962C8B-B14F-4D97-AF65-F5344CB8AC3E}">
        <p14:creationId xmlns:p14="http://schemas.microsoft.com/office/powerpoint/2010/main" val="2766911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Framework</a:t>
            </a:r>
            <a:endParaRPr lang="en-US" dirty="0"/>
          </a:p>
        </p:txBody>
      </p:sp>
      <p:sp>
        <p:nvSpPr>
          <p:cNvPr id="16387" name="Rectangle 3"/>
          <p:cNvSpPr>
            <a:spLocks noGrp="1" noChangeArrowheads="1"/>
          </p:cNvSpPr>
          <p:nvPr>
            <p:ph type="body" idx="1"/>
          </p:nvPr>
        </p:nvSpPr>
        <p:spPr>
          <a:xfrm>
            <a:off x="0" y="1484784"/>
            <a:ext cx="7164288" cy="864096"/>
          </a:xfrm>
        </p:spPr>
        <p:txBody>
          <a:bodyPr/>
          <a:lstStyle/>
          <a:p>
            <a:r>
              <a:rPr lang="en-US" dirty="0" smtClean="0"/>
              <a:t>Implementing </a:t>
            </a:r>
            <a:r>
              <a:rPr lang="en-US" dirty="0"/>
              <a:t>Agreement </a:t>
            </a:r>
            <a:r>
              <a:rPr lang="en-US" dirty="0" smtClean="0"/>
              <a:t>13 (2012) Task II.1</a:t>
            </a:r>
            <a:br>
              <a:rPr lang="en-US" dirty="0" smtClean="0"/>
            </a:br>
            <a:endParaRPr lang="en-US" sz="1800" u="sng" dirty="0" smtClean="0"/>
          </a:p>
        </p:txBody>
      </p:sp>
      <p:sp>
        <p:nvSpPr>
          <p:cNvPr id="11" name="Rectangle 10"/>
          <p:cNvSpPr/>
          <p:nvPr/>
        </p:nvSpPr>
        <p:spPr>
          <a:xfrm>
            <a:off x="539553" y="2348880"/>
            <a:ext cx="8424935" cy="3508653"/>
          </a:xfrm>
          <a:prstGeom prst="rect">
            <a:avLst/>
          </a:prstGeom>
          <a:solidFill>
            <a:srgbClr val="FFFFCC"/>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rPr>
              <a:t> </a:t>
            </a:r>
            <a:r>
              <a:rPr kumimoji="0" lang="en-GB" sz="2400" b="1" i="0" u="sng" strike="noStrike" kern="0" cap="none" spc="0" normalizeH="0" baseline="0" noProof="0" dirty="0" smtClean="0">
                <a:ln>
                  <a:noFill/>
                </a:ln>
                <a:solidFill>
                  <a:sysClr val="windowText" lastClr="000000"/>
                </a:solidFill>
                <a:effectLst/>
                <a:uLnTx/>
                <a:uFillTx/>
              </a:rPr>
              <a:t> </a:t>
            </a:r>
            <a:r>
              <a:rPr kumimoji="0" lang="en-GB" sz="1800" b="1" i="0" u="sng" strike="noStrike" kern="0" cap="none" spc="0" normalizeH="0" baseline="0" noProof="0" dirty="0" smtClean="0">
                <a:ln>
                  <a:noFill/>
                </a:ln>
                <a:solidFill>
                  <a:sysClr val="windowText" lastClr="000000"/>
                </a:solidFill>
                <a:effectLst/>
                <a:uLnTx/>
                <a:uFillTx/>
              </a:rPr>
              <a:t>Part II Task </a:t>
            </a:r>
            <a:r>
              <a:rPr kumimoji="0" lang="en-GB" sz="1800" b="1" i="0" u="sng" strike="noStrike" kern="0" cap="none" spc="0" normalizeH="0" baseline="0" noProof="0" dirty="0">
                <a:ln>
                  <a:noFill/>
                </a:ln>
                <a:solidFill>
                  <a:sysClr val="windowText" lastClr="000000"/>
                </a:solidFill>
                <a:effectLst/>
                <a:uLnTx/>
                <a:uFillTx/>
              </a:rPr>
              <a:t>1:</a:t>
            </a:r>
            <a:endParaRPr kumimoji="0" lang="en-GB" sz="18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Complete the laboratory development and tests of plugs meeting the IO requirements</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Write up of the relevant test reports and technical specifications for the handing over to the installation teams. These technical specifications should also include the details for the assembly of plugs within the feeders general assembly strategy</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Participation to meetings and reviews related to instrumentation and in particular to those where the general assembly strategy for feeders is discussed</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General consultancy on vacuum separators and related composite matters</a:t>
            </a:r>
          </a:p>
        </p:txBody>
      </p:sp>
    </p:spTree>
    <p:extLst>
      <p:ext uri="{BB962C8B-B14F-4D97-AF65-F5344CB8AC3E}">
        <p14:creationId xmlns:p14="http://schemas.microsoft.com/office/powerpoint/2010/main" val="84949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Back-up slides</a:t>
            </a:r>
            <a:endParaRPr lang="en-US" dirty="0"/>
          </a:p>
        </p:txBody>
      </p:sp>
      <p:sp>
        <p:nvSpPr>
          <p:cNvPr id="16387" name="Rectangle 3"/>
          <p:cNvSpPr>
            <a:spLocks noGrp="1" noChangeArrowheads="1"/>
          </p:cNvSpPr>
          <p:nvPr>
            <p:ph type="body" idx="1"/>
          </p:nvPr>
        </p:nvSpPr>
        <p:spPr>
          <a:xfrm>
            <a:off x="611560" y="1524000"/>
            <a:ext cx="8001000" cy="4343400"/>
          </a:xfrm>
        </p:spPr>
        <p:txBody>
          <a:bodyPr/>
          <a:lstStyle/>
          <a:p>
            <a:r>
              <a:rPr lang="en-US" dirty="0" smtClean="0"/>
              <a:t>Simplified scheme</a:t>
            </a:r>
            <a:endParaRPr lang="en-US" dirty="0"/>
          </a:p>
        </p:txBody>
      </p:sp>
      <p:sp>
        <p:nvSpPr>
          <p:cNvPr id="4" name="Rectangle 3"/>
          <p:cNvSpPr/>
          <p:nvPr/>
        </p:nvSpPr>
        <p:spPr bwMode="auto">
          <a:xfrm>
            <a:off x="762000" y="1981200"/>
            <a:ext cx="2362200" cy="3505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Rectangle 4"/>
          <p:cNvSpPr/>
          <p:nvPr/>
        </p:nvSpPr>
        <p:spPr bwMode="auto">
          <a:xfrm>
            <a:off x="1219200" y="2590800"/>
            <a:ext cx="1143000" cy="2209800"/>
          </a:xfrm>
          <a:prstGeom prst="rect">
            <a:avLst/>
          </a:prstGeom>
          <a:solidFill>
            <a:srgbClr val="004EE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Rectangle 5"/>
          <p:cNvSpPr/>
          <p:nvPr/>
        </p:nvSpPr>
        <p:spPr bwMode="auto">
          <a:xfrm>
            <a:off x="3124200" y="3810000"/>
            <a:ext cx="2362200" cy="1219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5486400" y="3810000"/>
            <a:ext cx="1295400" cy="1219200"/>
          </a:xfrm>
          <a:prstGeom prst="rect">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6781800" y="2819400"/>
            <a:ext cx="1600200" cy="2667000"/>
          </a:xfrm>
          <a:prstGeom prst="rect">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3048000" y="4191000"/>
            <a:ext cx="2590800" cy="45720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 Single Corner Rectangle 9"/>
          <p:cNvSpPr/>
          <p:nvPr/>
        </p:nvSpPr>
        <p:spPr bwMode="auto">
          <a:xfrm>
            <a:off x="5334000" y="4191000"/>
            <a:ext cx="228600" cy="457200"/>
          </a:xfrm>
          <a:prstGeom prst="round1Rect">
            <a:avLst/>
          </a:prstGeom>
          <a:solidFill>
            <a:srgbClr val="FF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1" name="Straight Connector 10"/>
          <p:cNvCxnSpPr/>
          <p:nvPr/>
        </p:nvCxnSpPr>
        <p:spPr bwMode="auto">
          <a:xfrm>
            <a:off x="5486400" y="3810000"/>
            <a:ext cx="0" cy="3810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5486400" y="4648200"/>
            <a:ext cx="0" cy="3810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sp>
        <p:nvSpPr>
          <p:cNvPr id="13" name="Isosceles Triangle 12"/>
          <p:cNvSpPr/>
          <p:nvPr/>
        </p:nvSpPr>
        <p:spPr bwMode="auto">
          <a:xfrm flipV="1">
            <a:off x="7162800" y="2819400"/>
            <a:ext cx="457200" cy="533400"/>
          </a:xfrm>
          <a:prstGeom prst="triangl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4" name="Straight Connector 13"/>
          <p:cNvCxnSpPr/>
          <p:nvPr/>
        </p:nvCxnSpPr>
        <p:spPr bwMode="auto">
          <a:xfrm>
            <a:off x="7391400" y="2819400"/>
            <a:ext cx="0" cy="1600200"/>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15" name="Isosceles Triangle 14"/>
          <p:cNvSpPr/>
          <p:nvPr/>
        </p:nvSpPr>
        <p:spPr bwMode="auto">
          <a:xfrm rot="16200000" flipV="1">
            <a:off x="2400300" y="4152900"/>
            <a:ext cx="457200" cy="533400"/>
          </a:xfrm>
          <a:prstGeom prst="triangl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6" name="Straight Connector 15"/>
          <p:cNvCxnSpPr/>
          <p:nvPr/>
        </p:nvCxnSpPr>
        <p:spPr bwMode="auto">
          <a:xfrm>
            <a:off x="2362200" y="4419600"/>
            <a:ext cx="5029200" cy="0"/>
          </a:xfrm>
          <a:prstGeom prst="line">
            <a:avLst/>
          </a:prstGeom>
          <a:solidFill>
            <a:schemeClr val="accent1"/>
          </a:solidFill>
          <a:ln w="635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07689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Back-up slides</a:t>
            </a:r>
            <a:endParaRPr lang="en-US" dirty="0"/>
          </a:p>
        </p:txBody>
      </p:sp>
      <p:sp>
        <p:nvSpPr>
          <p:cNvPr id="16387" name="Rectangle 3"/>
          <p:cNvSpPr>
            <a:spLocks noGrp="1" noChangeArrowheads="1"/>
          </p:cNvSpPr>
          <p:nvPr>
            <p:ph type="body" idx="1"/>
          </p:nvPr>
        </p:nvSpPr>
        <p:spPr/>
        <p:txBody>
          <a:bodyPr/>
          <a:lstStyle/>
          <a:p>
            <a:r>
              <a:rPr lang="en-US" dirty="0"/>
              <a:t>Start adding text here</a:t>
            </a:r>
          </a:p>
          <a:p>
            <a:pPr lvl="1"/>
            <a:r>
              <a:rPr lang="en-US" dirty="0"/>
              <a:t>First sub-point</a:t>
            </a:r>
          </a:p>
          <a:p>
            <a:pPr lvl="2"/>
            <a:r>
              <a:rPr lang="en-US" dirty="0"/>
              <a:t>Second </a:t>
            </a:r>
            <a:r>
              <a:rPr lang="en-US" dirty="0" err="1"/>
              <a:t>subpoint</a:t>
            </a:r>
            <a:endParaRPr lang="en-US" dirty="0"/>
          </a:p>
          <a:p>
            <a:pPr lvl="3"/>
            <a:r>
              <a:rPr lang="en-US" dirty="0"/>
              <a:t>Third </a:t>
            </a:r>
            <a:r>
              <a:rPr lang="en-US" dirty="0" err="1"/>
              <a:t>subpoint</a:t>
            </a:r>
            <a:endParaRPr lang="en-US" dirty="0"/>
          </a:p>
          <a:p>
            <a:pPr lvl="4"/>
            <a:r>
              <a:rPr lang="en-US" dirty="0"/>
              <a:t>Fourth </a:t>
            </a:r>
            <a:r>
              <a:rPr lang="en-US" dirty="0" err="1"/>
              <a:t>subpoint</a:t>
            </a:r>
            <a:endParaRPr lang="en-US" dirty="0"/>
          </a:p>
        </p:txBody>
      </p:sp>
    </p:spTree>
    <p:extLst>
      <p:ext uri="{BB962C8B-B14F-4D97-AF65-F5344CB8AC3E}">
        <p14:creationId xmlns:p14="http://schemas.microsoft.com/office/powerpoint/2010/main" val="2581258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endParaRPr lang="en-US" dirty="0"/>
          </a:p>
        </p:txBody>
      </p:sp>
      <p:sp>
        <p:nvSpPr>
          <p:cNvPr id="16387" name="Rectangle 3"/>
          <p:cNvSpPr>
            <a:spLocks noGrp="1" noChangeArrowheads="1"/>
          </p:cNvSpPr>
          <p:nvPr>
            <p:ph type="body" idx="1"/>
          </p:nvPr>
        </p:nvSpPr>
        <p:spPr/>
        <p:txBody>
          <a:bodyPr/>
          <a:lstStyle/>
          <a:p>
            <a:r>
              <a:rPr lang="en-US"/>
              <a:t>Start adding text here</a:t>
            </a:r>
          </a:p>
          <a:p>
            <a:pPr lvl="1"/>
            <a:r>
              <a:rPr lang="en-US"/>
              <a:t>First sub-point</a:t>
            </a:r>
          </a:p>
          <a:p>
            <a:pPr lvl="2"/>
            <a:r>
              <a:rPr lang="en-US"/>
              <a:t>Second subpoint</a:t>
            </a:r>
          </a:p>
          <a:p>
            <a:pPr lvl="3"/>
            <a:r>
              <a:rPr lang="en-US"/>
              <a:t>Third subpoint</a:t>
            </a:r>
          </a:p>
          <a:p>
            <a:pPr lvl="4"/>
            <a:r>
              <a:rPr lang="en-US"/>
              <a:t>Fourth subpoint</a:t>
            </a:r>
          </a:p>
        </p:txBody>
      </p:sp>
    </p:spTree>
    <p:extLst>
      <p:ext uri="{BB962C8B-B14F-4D97-AF65-F5344CB8AC3E}">
        <p14:creationId xmlns:p14="http://schemas.microsoft.com/office/powerpoint/2010/main" val="3432802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CERN experience</a:t>
            </a:r>
            <a:endParaRPr lang="en-US" dirty="0"/>
          </a:p>
        </p:txBody>
      </p:sp>
      <p:sp>
        <p:nvSpPr>
          <p:cNvPr id="16387" name="Rectangle 3"/>
          <p:cNvSpPr>
            <a:spLocks noGrp="1" noChangeArrowheads="1"/>
          </p:cNvSpPr>
          <p:nvPr>
            <p:ph type="body" idx="1"/>
          </p:nvPr>
        </p:nvSpPr>
        <p:spPr>
          <a:xfrm>
            <a:off x="539552" y="1326340"/>
            <a:ext cx="2486744" cy="524272"/>
          </a:xfrm>
        </p:spPr>
        <p:txBody>
          <a:bodyPr/>
          <a:lstStyle/>
          <a:p>
            <a:r>
              <a:rPr lang="en-US" dirty="0" smtClean="0"/>
              <a:t>Line N plugs</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1893276"/>
            <a:ext cx="4495800" cy="4400145"/>
          </a:xfrm>
          <a:prstGeom prst="rect">
            <a:avLst/>
          </a:prstGeom>
          <a:noFill/>
          <a:ln w="9525">
            <a:noFill/>
            <a:miter lim="800000"/>
            <a:headEnd/>
            <a:tailEnd/>
          </a:ln>
        </p:spPr>
      </p:pic>
      <p:pic>
        <p:nvPicPr>
          <p:cNvPr id="5" name="Picture 3" descr="tDSC07591"/>
          <p:cNvPicPr>
            <a:picLocks noChangeAspect="1" noChangeArrowheads="1"/>
          </p:cNvPicPr>
          <p:nvPr/>
        </p:nvPicPr>
        <p:blipFill>
          <a:blip r:embed="rId4" cstate="print">
            <a:lum bright="6000" contrast="30000"/>
          </a:blip>
          <a:srcRect/>
          <a:stretch>
            <a:fillRect/>
          </a:stretch>
        </p:blipFill>
        <p:spPr bwMode="auto">
          <a:xfrm>
            <a:off x="6476999" y="1512276"/>
            <a:ext cx="2400300" cy="1800225"/>
          </a:xfrm>
          <a:prstGeom prst="rect">
            <a:avLst/>
          </a:prstGeom>
          <a:noFill/>
          <a:ln w="9525">
            <a:noFill/>
            <a:miter lim="800000"/>
            <a:headEnd/>
            <a:tailEnd/>
          </a:ln>
        </p:spPr>
      </p:pic>
      <p:pic>
        <p:nvPicPr>
          <p:cNvPr id="6" name="Picture 4" descr="smalldrawing alligned"/>
          <p:cNvPicPr>
            <a:picLocks noChangeAspect="1" noChangeArrowheads="1"/>
          </p:cNvPicPr>
          <p:nvPr/>
        </p:nvPicPr>
        <p:blipFill>
          <a:blip r:embed="rId5" cstate="print"/>
          <a:srcRect/>
          <a:stretch>
            <a:fillRect/>
          </a:stretch>
        </p:blipFill>
        <p:spPr bwMode="auto">
          <a:xfrm>
            <a:off x="3809999" y="1588476"/>
            <a:ext cx="2552700" cy="1666875"/>
          </a:xfrm>
          <a:prstGeom prst="rect">
            <a:avLst/>
          </a:prstGeom>
          <a:noFill/>
          <a:ln w="9525">
            <a:noFill/>
            <a:miter lim="800000"/>
            <a:headEnd/>
            <a:tailEnd/>
          </a:ln>
        </p:spPr>
      </p:pic>
      <p:pic>
        <p:nvPicPr>
          <p:cNvPr id="7" name="Picture 5" descr="7723bis"/>
          <p:cNvPicPr>
            <a:picLocks noChangeAspect="1" noChangeArrowheads="1"/>
          </p:cNvPicPr>
          <p:nvPr/>
        </p:nvPicPr>
        <p:blipFill>
          <a:blip r:embed="rId6" cstate="print">
            <a:lum bright="-6000" contrast="24000"/>
            <a:extLst>
              <a:ext uri="{28A0092B-C50C-407E-A947-70E740481C1C}">
                <a14:useLocalDpi xmlns:a14="http://schemas.microsoft.com/office/drawing/2010/main"/>
              </a:ext>
            </a:extLst>
          </a:blip>
          <a:srcRect/>
          <a:stretch>
            <a:fillRect/>
          </a:stretch>
        </p:blipFill>
        <p:spPr bwMode="auto">
          <a:xfrm rot="5400000">
            <a:off x="5167480" y="2897994"/>
            <a:ext cx="2971800" cy="4315163"/>
          </a:xfrm>
          <a:prstGeom prst="rect">
            <a:avLst/>
          </a:prstGeom>
          <a:noFill/>
          <a:ln w="9525">
            <a:noFill/>
            <a:miter lim="800000"/>
            <a:headEnd/>
            <a:tailEnd/>
          </a:ln>
        </p:spPr>
      </p:pic>
      <p:sp>
        <p:nvSpPr>
          <p:cNvPr id="8" name="Rectangle 3"/>
          <p:cNvSpPr txBox="1">
            <a:spLocks noChangeArrowheads="1"/>
          </p:cNvSpPr>
          <p:nvPr/>
        </p:nvSpPr>
        <p:spPr bwMode="auto">
          <a:xfrm>
            <a:off x="0" y="5445224"/>
            <a:ext cx="4495798" cy="848197"/>
          </a:xfrm>
          <a:prstGeom prst="rect">
            <a:avLst/>
          </a:prstGeom>
          <a:solidFill>
            <a:srgbClr val="FFFF00"/>
          </a:solidFill>
          <a:ln>
            <a:noFill/>
          </a:ln>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0" indent="0" algn="ctr">
              <a:buNone/>
            </a:pPr>
            <a:r>
              <a:rPr lang="fr-CH" sz="2000" b="1" i="1" u="sng" dirty="0" smtClean="0"/>
              <a:t>600 A SC </a:t>
            </a:r>
            <a:r>
              <a:rPr lang="fr-CH" sz="2000" b="1" i="1" u="sng" dirty="0" err="1" smtClean="0"/>
              <a:t>cables</a:t>
            </a:r>
            <a:endParaRPr lang="fr-CH" sz="2000" b="1" i="1" u="sng" dirty="0" smtClean="0"/>
          </a:p>
          <a:p>
            <a:pPr marL="0" indent="0" algn="ctr">
              <a:buNone/>
            </a:pPr>
            <a:r>
              <a:rPr lang="fr-CH" sz="2000" b="1" i="1" u="sng" dirty="0" smtClean="0">
                <a:solidFill>
                  <a:srgbClr val="FF0000"/>
                </a:solidFill>
              </a:rPr>
              <a:t>Interface on the </a:t>
            </a:r>
            <a:r>
              <a:rPr lang="fr-CH" sz="2000" b="1" i="1" u="sng" dirty="0" err="1" smtClean="0">
                <a:solidFill>
                  <a:srgbClr val="FF0000"/>
                </a:solidFill>
              </a:rPr>
              <a:t>copper</a:t>
            </a:r>
            <a:r>
              <a:rPr lang="fr-CH" sz="2000" b="1" i="1" u="sng" dirty="0" smtClean="0">
                <a:solidFill>
                  <a:srgbClr val="FF0000"/>
                </a:solidFill>
              </a:rPr>
              <a:t> matrix</a:t>
            </a:r>
            <a:endParaRPr lang="en-GB" sz="2000" b="1" i="1" u="sng" dirty="0" smtClean="0">
              <a:solidFill>
                <a:srgbClr val="FF0000"/>
              </a:solidFill>
            </a:endParaRPr>
          </a:p>
        </p:txBody>
      </p:sp>
      <p:sp>
        <p:nvSpPr>
          <p:cNvPr id="2" name="Oval 1"/>
          <p:cNvSpPr/>
          <p:nvPr/>
        </p:nvSpPr>
        <p:spPr bwMode="auto">
          <a:xfrm>
            <a:off x="3635897" y="1893276"/>
            <a:ext cx="1080120" cy="239580"/>
          </a:xfrm>
          <a:prstGeom prst="ellipse">
            <a:avLst/>
          </a:prstGeom>
          <a:solidFill>
            <a:srgbClr val="FF0000">
              <a:alpha val="5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Tree>
    <p:extLst>
      <p:ext uri="{BB962C8B-B14F-4D97-AF65-F5344CB8AC3E}">
        <p14:creationId xmlns:p14="http://schemas.microsoft.com/office/powerpoint/2010/main" val="596917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CERN experience</a:t>
            </a:r>
            <a:endParaRPr lang="en-US" dirty="0"/>
          </a:p>
        </p:txBody>
      </p:sp>
      <p:sp>
        <p:nvSpPr>
          <p:cNvPr id="16387" name="Rectangle 3"/>
          <p:cNvSpPr>
            <a:spLocks noGrp="1" noChangeArrowheads="1"/>
          </p:cNvSpPr>
          <p:nvPr>
            <p:ph type="body" idx="1"/>
          </p:nvPr>
        </p:nvSpPr>
        <p:spPr>
          <a:xfrm>
            <a:off x="539552" y="1326340"/>
            <a:ext cx="3096344" cy="524272"/>
          </a:xfrm>
        </p:spPr>
        <p:txBody>
          <a:bodyPr/>
          <a:lstStyle/>
          <a:p>
            <a:r>
              <a:rPr lang="en-US" dirty="0" smtClean="0"/>
              <a:t>DFB lambda plates</a:t>
            </a:r>
            <a:endParaRPr lang="en-US" dirty="0"/>
          </a:p>
        </p:txBody>
      </p:sp>
      <p:pic>
        <p:nvPicPr>
          <p:cNvPr id="13" name="Picture 2" descr="\\cern.ch\dfs\Workspaces\j\JPhTock\ITERPlugs\Photos\600ALambdaPlatePlu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V="1">
            <a:off x="15010" y="1790463"/>
            <a:ext cx="7943800" cy="1759911"/>
          </a:xfrm>
          <a:prstGeom prst="rect">
            <a:avLst/>
          </a:prstGeom>
          <a:noFill/>
        </p:spPr>
      </p:pic>
      <p:pic>
        <p:nvPicPr>
          <p:cNvPr id="14" name="Picture 3" descr="\\cern.ch\dfs\Workspaces\j\JPhTock\ITERPlugs\Photos\6kALambdaPlatePlu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V="1">
            <a:off x="44421" y="3605494"/>
            <a:ext cx="4628894" cy="2555831"/>
          </a:xfrm>
          <a:prstGeom prst="rect">
            <a:avLst/>
          </a:prstGeom>
          <a:noFill/>
        </p:spPr>
      </p:pic>
      <p:pic>
        <p:nvPicPr>
          <p:cNvPr id="12" name="Picture 4" descr="\\cern.ch\dfs\Workspaces\j\JPhTock\ITERPlugs\Photos\6kALambdaPlatePlugIntegrated.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5394408" y="2427165"/>
            <a:ext cx="4943408" cy="2555776"/>
          </a:xfrm>
          <a:prstGeom prst="rect">
            <a:avLst/>
          </a:prstGeom>
          <a:noFill/>
        </p:spPr>
      </p:pic>
      <p:sp>
        <p:nvSpPr>
          <p:cNvPr id="7" name="Rectangle 3"/>
          <p:cNvSpPr txBox="1">
            <a:spLocks noChangeArrowheads="1"/>
          </p:cNvSpPr>
          <p:nvPr/>
        </p:nvSpPr>
        <p:spPr bwMode="auto">
          <a:xfrm>
            <a:off x="3203848" y="5437915"/>
            <a:ext cx="4495798" cy="848197"/>
          </a:xfrm>
          <a:prstGeom prst="rect">
            <a:avLst/>
          </a:prstGeom>
          <a:solidFill>
            <a:srgbClr val="FFFF00"/>
          </a:solidFill>
          <a:ln>
            <a:noFill/>
          </a:ln>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0" indent="0" algn="ctr">
              <a:buNone/>
            </a:pPr>
            <a:r>
              <a:rPr lang="fr-CH" sz="2000" b="1" i="1" u="sng" dirty="0" smtClean="0"/>
              <a:t>Up to 6 kA SC </a:t>
            </a:r>
            <a:r>
              <a:rPr lang="fr-CH" sz="2000" b="1" i="1" u="sng" dirty="0" err="1" smtClean="0"/>
              <a:t>cables</a:t>
            </a:r>
            <a:endParaRPr lang="fr-CH" sz="2000" b="1" i="1" u="sng" dirty="0" smtClean="0"/>
          </a:p>
          <a:p>
            <a:pPr marL="0" indent="0" algn="ctr">
              <a:buNone/>
            </a:pPr>
            <a:r>
              <a:rPr lang="fr-CH" sz="2000" b="1" i="1" u="sng" dirty="0" smtClean="0">
                <a:solidFill>
                  <a:srgbClr val="FF0000"/>
                </a:solidFill>
              </a:rPr>
              <a:t>Interface on the </a:t>
            </a:r>
            <a:r>
              <a:rPr lang="fr-CH" sz="2000" b="1" i="1" u="sng" dirty="0" err="1" smtClean="0">
                <a:solidFill>
                  <a:srgbClr val="FF0000"/>
                </a:solidFill>
              </a:rPr>
              <a:t>copper</a:t>
            </a:r>
            <a:r>
              <a:rPr lang="fr-CH" sz="2000" b="1" i="1" u="sng" dirty="0" smtClean="0">
                <a:solidFill>
                  <a:srgbClr val="FF0000"/>
                </a:solidFill>
              </a:rPr>
              <a:t> matrix</a:t>
            </a:r>
            <a:endParaRPr lang="en-GB" sz="2000" b="1" i="1" u="sng" dirty="0" smtClean="0">
              <a:solidFill>
                <a:srgbClr val="FF0000"/>
              </a:solidFill>
            </a:endParaRPr>
          </a:p>
        </p:txBody>
      </p:sp>
    </p:spTree>
    <p:extLst>
      <p:ext uri="{BB962C8B-B14F-4D97-AF65-F5344CB8AC3E}">
        <p14:creationId xmlns:p14="http://schemas.microsoft.com/office/powerpoint/2010/main" val="1944712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611560" y="476672"/>
            <a:ext cx="8001000" cy="515144"/>
          </a:xfrm>
        </p:spPr>
        <p:txBody>
          <a:bodyPr/>
          <a:lstStyle/>
          <a:p>
            <a:r>
              <a:rPr lang="en-US" dirty="0" smtClean="0"/>
              <a:t>CERN experience</a:t>
            </a:r>
            <a:endParaRPr lang="en-US" dirty="0"/>
          </a:p>
        </p:txBody>
      </p:sp>
      <p:sp>
        <p:nvSpPr>
          <p:cNvPr id="16387" name="Rectangle 3"/>
          <p:cNvSpPr>
            <a:spLocks noGrp="1" noChangeArrowheads="1"/>
          </p:cNvSpPr>
          <p:nvPr>
            <p:ph type="body" idx="1"/>
          </p:nvPr>
        </p:nvSpPr>
        <p:spPr>
          <a:xfrm>
            <a:off x="3515" y="764704"/>
            <a:ext cx="3096344" cy="524272"/>
          </a:xfrm>
        </p:spPr>
        <p:txBody>
          <a:bodyPr/>
          <a:lstStyle/>
          <a:p>
            <a:r>
              <a:rPr lang="en-US" dirty="0" smtClean="0"/>
              <a:t>SSS </a:t>
            </a:r>
            <a:r>
              <a:rPr lang="en-US" dirty="0" err="1" smtClean="0"/>
              <a:t>busbars</a:t>
            </a:r>
            <a:r>
              <a:rPr lang="en-US" dirty="0" smtClean="0"/>
              <a:t> plug</a:t>
            </a:r>
            <a:endParaRPr lang="en-US"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1268761"/>
            <a:ext cx="4849688" cy="4326682"/>
          </a:xfrm>
          <a:prstGeom prst="rect">
            <a:avLst/>
          </a:prstGeom>
          <a:noFill/>
          <a:ln w="9525">
            <a:noFill/>
            <a:miter lim="800000"/>
            <a:headEnd/>
            <a:tailEnd/>
          </a:ln>
        </p:spPr>
      </p:pic>
      <p:pic>
        <p:nvPicPr>
          <p:cNvPr id="8" name="Picture 3" descr="\\cern.ch\dfs\Workspaces\j\JPhTock\ITERPlugs\Photos\SSSBBPlug_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148064" y="3043924"/>
            <a:ext cx="3995936" cy="3299199"/>
          </a:xfrm>
          <a:prstGeom prst="rect">
            <a:avLst/>
          </a:prstGeom>
          <a:noFill/>
        </p:spPr>
      </p:pic>
      <p:pic>
        <p:nvPicPr>
          <p:cNvPr id="9" name="Picture 3" descr="\\cern.ch\dfs\Workspaces\j\JPhTock\ITERPlugs\Photos\SSSBBPlug_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6389645" y="484731"/>
            <a:ext cx="3239086" cy="2269624"/>
          </a:xfrm>
          <a:prstGeom prst="rect">
            <a:avLst/>
          </a:prstGeom>
          <a:noFill/>
        </p:spPr>
      </p:pic>
      <p:sp>
        <p:nvSpPr>
          <p:cNvPr id="11" name="Rectangle 3"/>
          <p:cNvSpPr txBox="1">
            <a:spLocks noChangeArrowheads="1"/>
          </p:cNvSpPr>
          <p:nvPr/>
        </p:nvSpPr>
        <p:spPr bwMode="auto">
          <a:xfrm>
            <a:off x="0" y="5437914"/>
            <a:ext cx="5148064" cy="848197"/>
          </a:xfrm>
          <a:prstGeom prst="rect">
            <a:avLst/>
          </a:prstGeom>
          <a:solidFill>
            <a:srgbClr val="FFFF00"/>
          </a:solidFill>
          <a:ln>
            <a:noFill/>
          </a:ln>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0" indent="0" algn="ctr">
              <a:buNone/>
            </a:pPr>
            <a:r>
              <a:rPr lang="fr-CH" sz="2000" b="1" i="1" u="sng" dirty="0" smtClean="0"/>
              <a:t>13 kA SC </a:t>
            </a:r>
            <a:r>
              <a:rPr lang="fr-CH" sz="2000" b="1" i="1" u="sng" dirty="0" err="1" smtClean="0"/>
              <a:t>cables</a:t>
            </a:r>
            <a:endParaRPr lang="fr-CH" sz="2000" b="1" i="1" u="sng" dirty="0" smtClean="0"/>
          </a:p>
          <a:p>
            <a:pPr marL="0" indent="0" algn="ctr">
              <a:buNone/>
            </a:pPr>
            <a:r>
              <a:rPr lang="fr-CH" sz="2000" b="1" i="1" u="sng" dirty="0" smtClean="0">
                <a:solidFill>
                  <a:srgbClr val="FF0000"/>
                </a:solidFill>
              </a:rPr>
              <a:t>Interface on the </a:t>
            </a:r>
            <a:r>
              <a:rPr lang="fr-CH" sz="2000" b="1" i="1" u="sng" dirty="0" err="1" smtClean="0">
                <a:solidFill>
                  <a:srgbClr val="FF0000"/>
                </a:solidFill>
              </a:rPr>
              <a:t>copper</a:t>
            </a:r>
            <a:r>
              <a:rPr lang="fr-CH" sz="2000" b="1" i="1" u="sng" dirty="0" smtClean="0">
                <a:solidFill>
                  <a:srgbClr val="FF0000"/>
                </a:solidFill>
              </a:rPr>
              <a:t> stabiliser</a:t>
            </a:r>
            <a:endParaRPr lang="en-GB" sz="2000" b="1" i="1" u="sng" dirty="0" smtClean="0">
              <a:solidFill>
                <a:srgbClr val="FF0000"/>
              </a:solidFill>
            </a:endParaRPr>
          </a:p>
        </p:txBody>
      </p:sp>
    </p:spTree>
    <p:extLst>
      <p:ext uri="{BB962C8B-B14F-4D97-AF65-F5344CB8AC3E}">
        <p14:creationId xmlns:p14="http://schemas.microsoft.com/office/powerpoint/2010/main" val="602258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985529" y="476672"/>
            <a:ext cx="8001000" cy="515144"/>
          </a:xfrm>
        </p:spPr>
        <p:txBody>
          <a:bodyPr/>
          <a:lstStyle/>
          <a:p>
            <a:r>
              <a:rPr lang="en-US" dirty="0" smtClean="0"/>
              <a:t>Cables considered</a:t>
            </a:r>
            <a:endParaRPr lang="en-US" dirty="0"/>
          </a:p>
        </p:txBody>
      </p:sp>
      <p:sp>
        <p:nvSpPr>
          <p:cNvPr id="16387" name="Rectangle 3"/>
          <p:cNvSpPr>
            <a:spLocks noGrp="1" noChangeArrowheads="1"/>
          </p:cNvSpPr>
          <p:nvPr>
            <p:ph type="body" idx="1"/>
          </p:nvPr>
        </p:nvSpPr>
        <p:spPr>
          <a:xfrm>
            <a:off x="0" y="764704"/>
            <a:ext cx="4427984" cy="864096"/>
          </a:xfrm>
        </p:spPr>
        <p:txBody>
          <a:bodyPr/>
          <a:lstStyle/>
          <a:p>
            <a:r>
              <a:rPr lang="en-US" dirty="0" smtClean="0"/>
              <a:t>2010 : </a:t>
            </a:r>
            <a:br>
              <a:rPr lang="en-US" dirty="0" smtClean="0"/>
            </a:br>
            <a:r>
              <a:rPr lang="en-US" sz="1600" dirty="0" smtClean="0"/>
              <a:t>Not final ones but similar to start the work</a:t>
            </a:r>
            <a:endParaRPr lang="en-US" sz="1800" dirty="0" smtClean="0"/>
          </a:p>
          <a:p>
            <a:endParaRPr lang="en-US" dirty="0"/>
          </a:p>
        </p:txBody>
      </p:sp>
      <p:pic>
        <p:nvPicPr>
          <p:cNvPr id="4" name="Picture 3" descr="IMG_0479.jpg"/>
          <p:cNvPicPr/>
          <p:nvPr/>
        </p:nvPicPr>
        <p:blipFill>
          <a:blip r:embed="rId3" cstate="print">
            <a:extLst>
              <a:ext uri="{28A0092B-C50C-407E-A947-70E740481C1C}">
                <a14:useLocalDpi xmlns:a14="http://schemas.microsoft.com/office/drawing/2010/main"/>
              </a:ext>
            </a:extLst>
          </a:blip>
          <a:srcRect/>
          <a:stretch>
            <a:fillRect/>
          </a:stretch>
        </p:blipFill>
        <p:spPr>
          <a:xfrm>
            <a:off x="24051" y="1556792"/>
            <a:ext cx="3035781" cy="1193046"/>
          </a:xfrm>
          <a:prstGeom prst="rect">
            <a:avLst/>
          </a:prstGeom>
        </p:spPr>
      </p:pic>
      <p:pic>
        <p:nvPicPr>
          <p:cNvPr id="6" name="Picture 5" descr="IMG_048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098696" y="1581056"/>
            <a:ext cx="1257280" cy="1163896"/>
          </a:xfrm>
          <a:prstGeom prst="rect">
            <a:avLst/>
          </a:prstGeom>
        </p:spPr>
      </p:pic>
      <p:pic>
        <p:nvPicPr>
          <p:cNvPr id="8" name="Picture 7" descr="IMG_0472.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4051" y="2778932"/>
            <a:ext cx="2053527" cy="1001044"/>
          </a:xfrm>
          <a:prstGeom prst="rect">
            <a:avLst/>
          </a:prstGeom>
        </p:spPr>
      </p:pic>
      <p:pic>
        <p:nvPicPr>
          <p:cNvPr id="9" name="Picture 8" descr="IMG_0471.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141233" y="2777796"/>
            <a:ext cx="2214743" cy="1014663"/>
          </a:xfrm>
          <a:prstGeom prst="rect">
            <a:avLst/>
          </a:prstGeom>
        </p:spPr>
      </p:pic>
      <p:sp>
        <p:nvSpPr>
          <p:cNvPr id="10" name="Rectangle 3"/>
          <p:cNvSpPr txBox="1">
            <a:spLocks noChangeArrowheads="1"/>
          </p:cNvSpPr>
          <p:nvPr/>
        </p:nvSpPr>
        <p:spPr bwMode="auto">
          <a:xfrm>
            <a:off x="0" y="3717033"/>
            <a:ext cx="442798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r>
              <a:rPr lang="en-US" dirty="0" smtClean="0"/>
              <a:t>2010-11 : </a:t>
            </a:r>
            <a:br>
              <a:rPr lang="en-US" dirty="0" smtClean="0"/>
            </a:br>
            <a:r>
              <a:rPr lang="en-US" sz="1600" dirty="0" smtClean="0"/>
              <a:t>PVC rods For 15 cables mock-up</a:t>
            </a:r>
          </a:p>
          <a:p>
            <a:endParaRPr lang="en-US" dirty="0"/>
          </a:p>
        </p:txBody>
      </p:sp>
      <p:pic>
        <p:nvPicPr>
          <p:cNvPr id="11" name="Picture 2" descr="\\cern.ch\dfs\Workspaces\j\JPhTock\ITER\ITERPlugs\Photos\Mock-up15Cables\IMG_0304.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 y="4365104"/>
            <a:ext cx="2617761" cy="1963321"/>
          </a:xfrm>
          <a:prstGeom prst="rect">
            <a:avLst/>
          </a:prstGeom>
          <a:noFill/>
        </p:spPr>
      </p:pic>
      <p:sp>
        <p:nvSpPr>
          <p:cNvPr id="12" name="Rectangle 3"/>
          <p:cNvSpPr txBox="1">
            <a:spLocks noChangeArrowheads="1"/>
          </p:cNvSpPr>
          <p:nvPr/>
        </p:nvSpPr>
        <p:spPr bwMode="auto">
          <a:xfrm>
            <a:off x="4307233" y="908720"/>
            <a:ext cx="442798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r>
              <a:rPr lang="en-US" dirty="0" smtClean="0"/>
              <a:t>2011 : </a:t>
            </a:r>
            <a:r>
              <a:rPr lang="en-US" sz="2000" dirty="0" smtClean="0"/>
              <a:t>XL-PE</a:t>
            </a:r>
            <a:r>
              <a:rPr lang="en-US" dirty="0" smtClean="0"/>
              <a:t/>
            </a:r>
            <a:br>
              <a:rPr lang="en-US" dirty="0" smtClean="0"/>
            </a:br>
            <a:r>
              <a:rPr lang="en-US" sz="1600" dirty="0" smtClean="0"/>
              <a:t>For 15 cables </a:t>
            </a:r>
            <a:r>
              <a:rPr lang="en-US" sz="1600" dirty="0" err="1" smtClean="0"/>
              <a:t>protot</a:t>
            </a:r>
            <a:r>
              <a:rPr lang="en-GB" sz="1600" dirty="0" err="1" smtClean="0"/>
              <a:t>ype</a:t>
            </a:r>
            <a:endParaRPr lang="en-US" sz="1600" dirty="0" smtClean="0"/>
          </a:p>
          <a:p>
            <a:endParaRPr lang="en-US" dirty="0"/>
          </a:p>
        </p:txBody>
      </p:sp>
      <p:pic>
        <p:nvPicPr>
          <p:cNvPr id="13" name="Picture 2" descr="image00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49688" y="1556792"/>
            <a:ext cx="2215554" cy="1394227"/>
          </a:xfrm>
          <a:prstGeom prst="rect">
            <a:avLst/>
          </a:prstGeom>
          <a:noFill/>
          <a:ln w="9525">
            <a:noFill/>
            <a:miter lim="800000"/>
            <a:headEnd/>
            <a:tailEnd/>
          </a:ln>
        </p:spPr>
      </p:pic>
      <p:pic>
        <p:nvPicPr>
          <p:cNvPr id="14" name="Picture 2" descr="\\cern.ch\dfs\Workspaces\j\JPhTock\ITER\ITERPlugs\Cables\XLPE_1stProto_Sep2011\Assemblage PLUG\Collage Plug 15 Cables.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76256" y="537211"/>
            <a:ext cx="2160240" cy="2422087"/>
          </a:xfrm>
          <a:prstGeom prst="rect">
            <a:avLst/>
          </a:prstGeom>
          <a:noFill/>
        </p:spPr>
      </p:pic>
      <p:sp>
        <p:nvSpPr>
          <p:cNvPr id="15" name="Rectangle 3"/>
          <p:cNvSpPr txBox="1">
            <a:spLocks noChangeArrowheads="1"/>
          </p:cNvSpPr>
          <p:nvPr/>
        </p:nvSpPr>
        <p:spPr bwMode="auto">
          <a:xfrm>
            <a:off x="4462152" y="2996952"/>
            <a:ext cx="442798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r>
              <a:rPr lang="en-US" dirty="0" smtClean="0"/>
              <a:t>2010-11 : </a:t>
            </a:r>
            <a:br>
              <a:rPr lang="en-US" dirty="0" smtClean="0"/>
            </a:br>
            <a:r>
              <a:rPr lang="en-US" sz="1600" dirty="0" smtClean="0"/>
              <a:t>For </a:t>
            </a:r>
            <a:r>
              <a:rPr lang="en-GB" sz="1600" dirty="0" smtClean="0"/>
              <a:t>initial design of single cable plug</a:t>
            </a:r>
            <a:endParaRPr lang="en-US" sz="1600" dirty="0" smtClean="0"/>
          </a:p>
          <a:p>
            <a:endParaRPr lang="en-US" dirty="0"/>
          </a:p>
        </p:txBody>
      </p:sp>
      <p:pic>
        <p:nvPicPr>
          <p:cNvPr id="18" name="Picture 2" descr="F:\DCIM\104___05\IMG_0361.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532042" y="3837595"/>
            <a:ext cx="1989183" cy="527509"/>
          </a:xfrm>
          <a:prstGeom prst="rect">
            <a:avLst/>
          </a:prstGeom>
          <a:noFill/>
        </p:spPr>
      </p:pic>
      <p:pic>
        <p:nvPicPr>
          <p:cNvPr id="19" name="Picture 2"/>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532042" y="4395815"/>
            <a:ext cx="1989183" cy="892998"/>
          </a:xfrm>
          <a:prstGeom prst="rect">
            <a:avLst/>
          </a:prstGeom>
          <a:noFill/>
          <a:ln w="9525">
            <a:noFill/>
            <a:miter lim="800000"/>
            <a:headEnd/>
            <a:tailEnd/>
          </a:ln>
        </p:spPr>
      </p:pic>
      <p:pic>
        <p:nvPicPr>
          <p:cNvPr id="20" name="Picture 5" descr="IMG_173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579661" y="3837595"/>
            <a:ext cx="2530266" cy="1451218"/>
          </a:xfrm>
          <a:prstGeom prst="rect">
            <a:avLst/>
          </a:prstGeom>
          <a:noFill/>
        </p:spPr>
      </p:pic>
      <p:pic>
        <p:nvPicPr>
          <p:cNvPr id="17"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rot="5400000">
            <a:off x="7783729" y="3546731"/>
            <a:ext cx="1676965" cy="53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3"/>
          <p:cNvSpPr txBox="1">
            <a:spLocks noChangeArrowheads="1"/>
          </p:cNvSpPr>
          <p:nvPr/>
        </p:nvSpPr>
        <p:spPr bwMode="auto">
          <a:xfrm>
            <a:off x="2617761" y="4880218"/>
            <a:ext cx="6492166"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a:tabLst>
                <a:tab pos="3587750" algn="l"/>
              </a:tabLst>
            </a:pPr>
            <a:r>
              <a:rPr lang="en-US" dirty="0" smtClean="0"/>
              <a:t>2012 :</a:t>
            </a:r>
            <a:r>
              <a:rPr lang="en-US" sz="1800" dirty="0" smtClean="0"/>
              <a:t>XL-PE</a:t>
            </a:r>
            <a:r>
              <a:rPr lang="en-US" dirty="0" smtClean="0"/>
              <a:t> </a:t>
            </a:r>
            <a:br>
              <a:rPr lang="en-US" dirty="0" smtClean="0"/>
            </a:br>
            <a:r>
              <a:rPr lang="en-US" sz="1600" dirty="0" smtClean="0"/>
              <a:t>For single cable final prototypes </a:t>
            </a:r>
            <a:r>
              <a:rPr lang="en-US" sz="1400" dirty="0" smtClean="0"/>
              <a:t>(Feb-12) </a:t>
            </a:r>
            <a:r>
              <a:rPr lang="en-US" sz="1600" dirty="0" smtClean="0"/>
              <a:t>- Last cable </a:t>
            </a:r>
            <a:r>
              <a:rPr lang="en-US" sz="1400" dirty="0" smtClean="0"/>
              <a:t>(summer 12)</a:t>
            </a:r>
          </a:p>
          <a:p>
            <a:pPr>
              <a:tabLst>
                <a:tab pos="3587750" algn="l"/>
              </a:tabLst>
            </a:pPr>
            <a:r>
              <a:rPr lang="en-US" sz="1600" dirty="0"/>
              <a:t> </a:t>
            </a:r>
            <a:r>
              <a:rPr lang="en-US" sz="1600" dirty="0" smtClean="0"/>
              <a:t>           </a:t>
            </a:r>
          </a:p>
          <a:p>
            <a:endParaRPr lang="en-US" dirty="0"/>
          </a:p>
        </p:txBody>
      </p:sp>
      <p:pic>
        <p:nvPicPr>
          <p:cNvPr id="22" name="Picture 3"/>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706469" y="5523665"/>
            <a:ext cx="773773"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rot="5400000">
            <a:off x="7198036" y="4405701"/>
            <a:ext cx="828000" cy="306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p:nvPr/>
        </p:nvPicPr>
        <p:blipFill rotWithShape="1">
          <a:blip r:embed="rId16" cstate="print">
            <a:extLst>
              <a:ext uri="{28A0092B-C50C-407E-A947-70E740481C1C}">
                <a14:useLocalDpi xmlns:a14="http://schemas.microsoft.com/office/drawing/2010/main"/>
              </a:ext>
            </a:extLst>
          </a:blip>
          <a:srcRect/>
          <a:stretch/>
        </p:blipFill>
        <p:spPr bwMode="auto">
          <a:xfrm>
            <a:off x="3495235" y="5523665"/>
            <a:ext cx="2569845" cy="82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92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2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Integration of a 15-cables plug</a:t>
            </a:r>
            <a:endParaRPr lang="en-US" dirty="0"/>
          </a:p>
        </p:txBody>
      </p:sp>
      <p:sp>
        <p:nvSpPr>
          <p:cNvPr id="4" name="Rectangle 3"/>
          <p:cNvSpPr/>
          <p:nvPr/>
        </p:nvSpPr>
        <p:spPr>
          <a:xfrm>
            <a:off x="0" y="1051333"/>
            <a:ext cx="1811288" cy="523220"/>
          </a:xfrm>
          <a:prstGeom prst="rect">
            <a:avLst/>
          </a:prstGeom>
        </p:spPr>
        <p:txBody>
          <a:bodyPr wrap="square">
            <a:spAutoFit/>
          </a:bodyPr>
          <a:lstStyle/>
          <a:p>
            <a:r>
              <a:rPr lang="en-US" sz="2800" b="1" dirty="0" smtClean="0">
                <a:solidFill>
                  <a:srgbClr val="004EEA"/>
                </a:solidFill>
              </a:rPr>
              <a:t>Principle</a:t>
            </a:r>
            <a:endParaRPr lang="en-US" sz="2000" b="1" dirty="0" smtClean="0">
              <a:solidFill>
                <a:srgbClr val="004EEA"/>
              </a:solidFill>
            </a:endParaRPr>
          </a:p>
        </p:txBody>
      </p:sp>
      <p:grpSp>
        <p:nvGrpSpPr>
          <p:cNvPr id="9" name="Group 8"/>
          <p:cNvGrpSpPr/>
          <p:nvPr/>
        </p:nvGrpSpPr>
        <p:grpSpPr>
          <a:xfrm>
            <a:off x="838200" y="1600200"/>
            <a:ext cx="7620000" cy="4876800"/>
            <a:chOff x="152400" y="1676400"/>
            <a:chExt cx="4724400" cy="2895600"/>
          </a:xfrm>
        </p:grpSpPr>
        <p:sp>
          <p:nvSpPr>
            <p:cNvPr id="10" name="Rectangle 9"/>
            <p:cNvSpPr/>
            <p:nvPr/>
          </p:nvSpPr>
          <p:spPr bwMode="auto">
            <a:xfrm>
              <a:off x="1371600" y="1905000"/>
              <a:ext cx="2286000" cy="381000"/>
            </a:xfrm>
            <a:prstGeom prst="rect">
              <a:avLst/>
            </a:prstGeom>
            <a:solidFill>
              <a:srgbClr val="78D6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Rectangle 10"/>
            <p:cNvSpPr/>
            <p:nvPr/>
          </p:nvSpPr>
          <p:spPr bwMode="auto">
            <a:xfrm>
              <a:off x="533400" y="2819400"/>
              <a:ext cx="838200" cy="2286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Rectangle 11"/>
            <p:cNvSpPr/>
            <p:nvPr/>
          </p:nvSpPr>
          <p:spPr bwMode="auto">
            <a:xfrm>
              <a:off x="1219200" y="2819400"/>
              <a:ext cx="152400" cy="17526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Rectangle 12"/>
            <p:cNvSpPr/>
            <p:nvPr/>
          </p:nvSpPr>
          <p:spPr bwMode="auto">
            <a:xfrm>
              <a:off x="685800" y="2819400"/>
              <a:ext cx="228600" cy="1524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Oval 13"/>
            <p:cNvSpPr/>
            <p:nvPr/>
          </p:nvSpPr>
          <p:spPr bwMode="auto">
            <a:xfrm>
              <a:off x="685800" y="2743200"/>
              <a:ext cx="228600" cy="228600"/>
            </a:xfrm>
            <a:prstGeom prst="ellipse">
              <a:avLst/>
            </a:prstGeom>
            <a:solidFill>
              <a:srgbClr val="004E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Rectangle 14"/>
            <p:cNvSpPr/>
            <p:nvPr/>
          </p:nvSpPr>
          <p:spPr bwMode="auto">
            <a:xfrm>
              <a:off x="533400" y="2362200"/>
              <a:ext cx="3962400" cy="381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Isosceles Triangle 15"/>
            <p:cNvSpPr/>
            <p:nvPr/>
          </p:nvSpPr>
          <p:spPr bwMode="auto">
            <a:xfrm>
              <a:off x="21336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Isosceles Triangle 16"/>
            <p:cNvSpPr/>
            <p:nvPr/>
          </p:nvSpPr>
          <p:spPr bwMode="auto">
            <a:xfrm>
              <a:off x="19050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Isosceles Triangle 17"/>
            <p:cNvSpPr/>
            <p:nvPr/>
          </p:nvSpPr>
          <p:spPr bwMode="auto">
            <a:xfrm>
              <a:off x="28194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Isosceles Triangle 18"/>
            <p:cNvSpPr/>
            <p:nvPr/>
          </p:nvSpPr>
          <p:spPr bwMode="auto">
            <a:xfrm>
              <a:off x="25908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Rectangle 19"/>
            <p:cNvSpPr/>
            <p:nvPr/>
          </p:nvSpPr>
          <p:spPr bwMode="auto">
            <a:xfrm>
              <a:off x="2667000" y="1676400"/>
              <a:ext cx="228600" cy="20574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Isosceles Triangle 20"/>
            <p:cNvSpPr/>
            <p:nvPr/>
          </p:nvSpPr>
          <p:spPr bwMode="auto">
            <a:xfrm>
              <a:off x="14478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Isosceles Triangle 21"/>
            <p:cNvSpPr/>
            <p:nvPr/>
          </p:nvSpPr>
          <p:spPr bwMode="auto">
            <a:xfrm>
              <a:off x="32766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Isosceles Triangle 22"/>
            <p:cNvSpPr/>
            <p:nvPr/>
          </p:nvSpPr>
          <p:spPr bwMode="auto">
            <a:xfrm>
              <a:off x="30480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Isosceles Triangle 23"/>
            <p:cNvSpPr/>
            <p:nvPr/>
          </p:nvSpPr>
          <p:spPr bwMode="auto">
            <a:xfrm>
              <a:off x="1676400" y="2057400"/>
              <a:ext cx="152400" cy="304800"/>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Rectangle 24"/>
            <p:cNvSpPr/>
            <p:nvPr/>
          </p:nvSpPr>
          <p:spPr bwMode="auto">
            <a:xfrm>
              <a:off x="1524000" y="1676400"/>
              <a:ext cx="228600" cy="20574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Rectangle 25"/>
            <p:cNvSpPr/>
            <p:nvPr/>
          </p:nvSpPr>
          <p:spPr bwMode="auto">
            <a:xfrm>
              <a:off x="1981200" y="1676400"/>
              <a:ext cx="228600" cy="20574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Rectangle 26"/>
            <p:cNvSpPr/>
            <p:nvPr/>
          </p:nvSpPr>
          <p:spPr bwMode="auto">
            <a:xfrm>
              <a:off x="3124200" y="1676400"/>
              <a:ext cx="228600" cy="20574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8" name="Group 27"/>
            <p:cNvGrpSpPr/>
            <p:nvPr/>
          </p:nvGrpSpPr>
          <p:grpSpPr>
            <a:xfrm flipH="1">
              <a:off x="3657600" y="2743200"/>
              <a:ext cx="838200" cy="1828800"/>
              <a:chOff x="5791200" y="3352800"/>
              <a:chExt cx="838200" cy="1828800"/>
            </a:xfrm>
          </p:grpSpPr>
          <p:sp>
            <p:nvSpPr>
              <p:cNvPr id="36" name="Rectangle 35"/>
              <p:cNvSpPr/>
              <p:nvPr/>
            </p:nvSpPr>
            <p:spPr bwMode="auto">
              <a:xfrm flipH="1" flipV="1">
                <a:off x="5791200" y="3429000"/>
                <a:ext cx="838200" cy="2286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Rectangle 36"/>
              <p:cNvSpPr/>
              <p:nvPr/>
            </p:nvSpPr>
            <p:spPr bwMode="auto">
              <a:xfrm flipH="1" flipV="1">
                <a:off x="6477000" y="3429000"/>
                <a:ext cx="152400" cy="17526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Rectangle 37"/>
              <p:cNvSpPr/>
              <p:nvPr/>
            </p:nvSpPr>
            <p:spPr bwMode="auto">
              <a:xfrm flipH="1" flipV="1">
                <a:off x="5943600" y="3429000"/>
                <a:ext cx="228600" cy="1524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Oval 38"/>
              <p:cNvSpPr/>
              <p:nvPr/>
            </p:nvSpPr>
            <p:spPr bwMode="auto">
              <a:xfrm flipH="1" flipV="1">
                <a:off x="5943600" y="3352800"/>
                <a:ext cx="228600" cy="228600"/>
              </a:xfrm>
              <a:prstGeom prst="ellipse">
                <a:avLst/>
              </a:prstGeom>
              <a:solidFill>
                <a:srgbClr val="004E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9" name="Rectangle 28"/>
            <p:cNvSpPr/>
            <p:nvPr/>
          </p:nvSpPr>
          <p:spPr bwMode="auto">
            <a:xfrm>
              <a:off x="4038600" y="1981200"/>
              <a:ext cx="838200" cy="38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Rectangle 29"/>
            <p:cNvSpPr/>
            <p:nvPr/>
          </p:nvSpPr>
          <p:spPr bwMode="auto">
            <a:xfrm>
              <a:off x="4038600" y="3048000"/>
              <a:ext cx="838200" cy="38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Rectangle 30"/>
            <p:cNvSpPr/>
            <p:nvPr/>
          </p:nvSpPr>
          <p:spPr bwMode="auto">
            <a:xfrm>
              <a:off x="4572000" y="1981200"/>
              <a:ext cx="304800" cy="1447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2" name="Group 31"/>
            <p:cNvGrpSpPr/>
            <p:nvPr/>
          </p:nvGrpSpPr>
          <p:grpSpPr>
            <a:xfrm flipH="1">
              <a:off x="152400" y="1981200"/>
              <a:ext cx="838200" cy="1447800"/>
              <a:chOff x="6248400" y="2743200"/>
              <a:chExt cx="838200" cy="1447800"/>
            </a:xfrm>
          </p:grpSpPr>
          <p:sp>
            <p:nvSpPr>
              <p:cNvPr id="33" name="Rectangle 32"/>
              <p:cNvSpPr/>
              <p:nvPr/>
            </p:nvSpPr>
            <p:spPr bwMode="auto">
              <a:xfrm>
                <a:off x="6248400" y="2743200"/>
                <a:ext cx="838200" cy="38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Rectangle 33"/>
              <p:cNvSpPr/>
              <p:nvPr/>
            </p:nvSpPr>
            <p:spPr bwMode="auto">
              <a:xfrm>
                <a:off x="6248400" y="3810000"/>
                <a:ext cx="838200" cy="38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Rectangle 34"/>
              <p:cNvSpPr/>
              <p:nvPr/>
            </p:nvSpPr>
            <p:spPr bwMode="auto">
              <a:xfrm>
                <a:off x="6781800" y="2743200"/>
                <a:ext cx="304800" cy="1447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sp>
        <p:nvSpPr>
          <p:cNvPr id="40" name="TextBox 39"/>
          <p:cNvSpPr txBox="1"/>
          <p:nvPr/>
        </p:nvSpPr>
        <p:spPr>
          <a:xfrm>
            <a:off x="-1" y="4617954"/>
            <a:ext cx="2411761" cy="523220"/>
          </a:xfrm>
          <a:prstGeom prst="rect">
            <a:avLst/>
          </a:prstGeom>
          <a:noFill/>
        </p:spPr>
        <p:txBody>
          <a:bodyPr wrap="square" rtlCol="0">
            <a:spAutoFit/>
          </a:bodyPr>
          <a:lstStyle/>
          <a:p>
            <a:r>
              <a:rPr lang="en-GB" sz="1400" dirty="0" smtClean="0"/>
              <a:t>Clamps replaced by bolts to save radial space</a:t>
            </a:r>
            <a:endParaRPr lang="en-GB" sz="1400" dirty="0"/>
          </a:p>
        </p:txBody>
      </p:sp>
      <p:sp>
        <p:nvSpPr>
          <p:cNvPr id="41" name="TextBox 40"/>
          <p:cNvSpPr txBox="1"/>
          <p:nvPr/>
        </p:nvSpPr>
        <p:spPr>
          <a:xfrm>
            <a:off x="7112935" y="4879564"/>
            <a:ext cx="1208317" cy="307777"/>
          </a:xfrm>
          <a:prstGeom prst="rect">
            <a:avLst/>
          </a:prstGeom>
          <a:noFill/>
        </p:spPr>
        <p:txBody>
          <a:bodyPr wrap="square" rtlCol="0">
            <a:spAutoFit/>
          </a:bodyPr>
          <a:lstStyle/>
          <a:p>
            <a:r>
              <a:rPr lang="en-GB" sz="1400" dirty="0" smtClean="0"/>
              <a:t>Metal seals</a:t>
            </a:r>
            <a:endParaRPr lang="en-GB" sz="1400" dirty="0"/>
          </a:p>
        </p:txBody>
      </p:sp>
      <p:cxnSp>
        <p:nvCxnSpPr>
          <p:cNvPr id="3" name="Straight Arrow Connector 2"/>
          <p:cNvCxnSpPr>
            <a:stCxn id="41" idx="0"/>
          </p:cNvCxnSpPr>
          <p:nvPr/>
        </p:nvCxnSpPr>
        <p:spPr bwMode="auto">
          <a:xfrm flipH="1" flipV="1">
            <a:off x="7524328" y="3910263"/>
            <a:ext cx="192766" cy="969301"/>
          </a:xfrm>
          <a:prstGeom prst="straightConnector1">
            <a:avLst/>
          </a:prstGeom>
          <a:solidFill>
            <a:schemeClr val="accent1"/>
          </a:solidFill>
          <a:ln w="508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a:stCxn id="41" idx="0"/>
          </p:cNvCxnSpPr>
          <p:nvPr/>
        </p:nvCxnSpPr>
        <p:spPr bwMode="auto">
          <a:xfrm flipH="1" flipV="1">
            <a:off x="2128683" y="3717758"/>
            <a:ext cx="5588411" cy="1161806"/>
          </a:xfrm>
          <a:prstGeom prst="straightConnector1">
            <a:avLst/>
          </a:prstGeom>
          <a:solidFill>
            <a:schemeClr val="accent1"/>
          </a:solidFill>
          <a:ln w="508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0341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ITER_PPTemplate (2)</Template>
  <TotalTime>1360</TotalTime>
  <Words>1154</Words>
  <Application>Microsoft Office PowerPoint</Application>
  <PresentationFormat>On-screen Show (4:3)</PresentationFormat>
  <Paragraphs>266</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ITER_PPTemplate (2)</vt:lpstr>
      <vt:lpstr>High Voltage Plugs for feeders instrumentation lines </vt:lpstr>
      <vt:lpstr>Outline</vt:lpstr>
      <vt:lpstr>Framework</vt:lpstr>
      <vt:lpstr>Framework</vt:lpstr>
      <vt:lpstr>CERN experience</vt:lpstr>
      <vt:lpstr>CERN experience</vt:lpstr>
      <vt:lpstr>CERN experience</vt:lpstr>
      <vt:lpstr>Cables considered</vt:lpstr>
      <vt:lpstr>Integration of a 15-cables plug</vt:lpstr>
      <vt:lpstr>Integration of a 15-cables plug</vt:lpstr>
      <vt:lpstr>Assembly of first prototype (1/5)</vt:lpstr>
      <vt:lpstr>Assembly of first prototype (2/5)</vt:lpstr>
      <vt:lpstr>Assembly of first prototype (3/5)</vt:lpstr>
      <vt:lpstr>Assembly of first prototype (4/5)</vt:lpstr>
      <vt:lpstr>Assembly of first prototype (5/5)</vt:lpstr>
      <vt:lpstr>Leak test of first prototype</vt:lpstr>
      <vt:lpstr>Cable porosity</vt:lpstr>
      <vt:lpstr>Single cable plug : The cable XL-PE (AXON)</vt:lpstr>
      <vt:lpstr>Single cable plug : Design</vt:lpstr>
      <vt:lpstr>Single cable plug : Manufacturing</vt:lpstr>
      <vt:lpstr>Single cable plug : Manufacturing</vt:lpstr>
      <vt:lpstr>Single cable plug : Manufacturing</vt:lpstr>
      <vt:lpstr>Single cable plug : Manufacturing</vt:lpstr>
      <vt:lpstr>Single cable plug : Manufacturing</vt:lpstr>
      <vt:lpstr>Single cable plug : Prototypes</vt:lpstr>
      <vt:lpstr>Single cable plug : Prototypes</vt:lpstr>
      <vt:lpstr>Leak test results (1/2) </vt:lpstr>
      <vt:lpstr>Leak test results (2/2) </vt:lpstr>
      <vt:lpstr>PowerPoint Presentation</vt:lpstr>
      <vt:lpstr>PowerPoint Presentation</vt:lpstr>
      <vt:lpstr>X-ray</vt:lpstr>
      <vt:lpstr>Last CERN activities</vt:lpstr>
      <vt:lpstr>Work performed by IO</vt:lpstr>
      <vt:lpstr>Further work for IO</vt:lpstr>
      <vt:lpstr>Conclusions</vt:lpstr>
      <vt:lpstr>PowerPoint Presentation</vt:lpstr>
      <vt:lpstr>Back-up slides</vt:lpstr>
      <vt:lpstr>Back-up slides</vt:lpstr>
      <vt:lpstr>Single cable plug : Leak tests</vt:lpstr>
      <vt:lpstr>Back-up slides</vt:lpstr>
      <vt:lpstr>Back-up slides</vt:lpstr>
      <vt:lpstr>PowerPoint Presentation</vt:lpstr>
    </vt:vector>
  </TitlesOfParts>
  <Company>ITER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ITER</dc:creator>
  <cp:lastModifiedBy>Jean-Philippe Tock</cp:lastModifiedBy>
  <cp:revision>124</cp:revision>
  <cp:lastPrinted>2011-01-24T11:19:46Z</cp:lastPrinted>
  <dcterms:created xsi:type="dcterms:W3CDTF">2008-09-02T15:06:07Z</dcterms:created>
  <dcterms:modified xsi:type="dcterms:W3CDTF">2012-12-11T09:13:13Z</dcterms:modified>
</cp:coreProperties>
</file>