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7" r:id="rId2"/>
    <p:sldId id="259" r:id="rId3"/>
    <p:sldId id="262" r:id="rId4"/>
    <p:sldId id="268" r:id="rId5"/>
    <p:sldId id="273" r:id="rId6"/>
    <p:sldId id="270" r:id="rId7"/>
    <p:sldId id="275" r:id="rId8"/>
    <p:sldId id="282" r:id="rId9"/>
    <p:sldId id="283" r:id="rId10"/>
    <p:sldId id="272" r:id="rId11"/>
    <p:sldId id="274" r:id="rId12"/>
    <p:sldId id="284" r:id="rId13"/>
    <p:sldId id="271" r:id="rId14"/>
    <p:sldId id="260" r:id="rId15"/>
    <p:sldId id="277" r:id="rId16"/>
    <p:sldId id="279" r:id="rId17"/>
    <p:sldId id="264" r:id="rId18"/>
    <p:sldId id="261" r:id="rId19"/>
    <p:sldId id="278" r:id="rId20"/>
    <p:sldId id="265" r:id="rId21"/>
    <p:sldId id="281" r:id="rId22"/>
    <p:sldId id="280" r:id="rId23"/>
    <p:sldId id="266" r:id="rId24"/>
    <p:sldId id="267" r:id="rId25"/>
    <p:sldId id="258" r:id="rId26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72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19136-22B2-4886-BB7E-421F9B479532}" type="datetimeFigureOut">
              <a:rPr lang="en-GB" smtClean="0"/>
              <a:t>28/02/2013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2838D-E2D1-4E8B-99AB-B4780FF1BC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333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2440" y="2999945"/>
            <a:ext cx="1102596" cy="109151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3090" y="287826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64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9BF4D-EAC6-4874-A258-9662DEB2013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85422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19/02/2013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800" y="2515818"/>
            <a:ext cx="8265984" cy="1826363"/>
          </a:xfrm>
        </p:spPr>
        <p:txBody>
          <a:bodyPr tIns="0" bIns="0" anchor="t"/>
          <a:lstStyle>
            <a:lvl1pPr algn="l">
              <a:buNone/>
              <a:defRPr kumimoji="0" lang="en-US" sz="4600" b="1" kern="1200" cap="none" spc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31800" y="1329869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2"/>
          </p:nvPr>
        </p:nvSpPr>
        <p:spPr>
          <a:xfrm>
            <a:off x="85422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19/02/2013</a:t>
            </a:r>
            <a:endParaRPr lang="en-GB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9BF4D-EAC6-4874-A258-9662DEB2013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101967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7"/>
            <a:ext cx="4040188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269777"/>
            <a:ext cx="4041775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325606"/>
            <a:ext cx="8226854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pic>
        <p:nvPicPr>
          <p:cNvPr id="5" name="Image 4" descr="bande-01.eps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9BF4D-EAC6-4874-A258-9662DEB20135}" type="slidenum">
              <a:rPr lang="en-GB" smtClean="0"/>
              <a:t>‹#›</a:t>
            </a:fld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5422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19/02/2013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4" r:id="rId13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accent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accent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accent3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HFM Test Station</a:t>
            </a:r>
            <a:br>
              <a:rPr lang="en-GB" dirty="0" smtClean="0"/>
            </a:br>
            <a:r>
              <a:rPr lang="en-GB" dirty="0" smtClean="0"/>
              <a:t>Main Cryostat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Arnaud Vande Craen (TE-MSC)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19/02/2013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9BF4D-EAC6-4874-A258-9662DEB20135}" type="slidenum">
              <a:rPr lang="en-GB" smtClean="0"/>
              <a:t>1</a:t>
            </a:fld>
            <a:endParaRPr lang="en-GB"/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467544" y="4869160"/>
            <a:ext cx="6629400" cy="1066688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/>
              <a:buNone/>
              <a:defRPr kumimoji="0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Arial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TE-MSC-CMI – Section Meeting 19/02/2013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976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76"/>
    </mc:Choice>
    <mc:Fallback xmlns="">
      <p:transition xmlns:p14="http://schemas.microsoft.com/office/powerpoint/2010/main" spd="slow" advTm="617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?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9BF4D-EAC6-4874-A258-9662DEB20135}" type="slidenum">
              <a:rPr lang="en-GB" smtClean="0"/>
              <a:t>10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19/02/2013</a:t>
            </a:r>
            <a:endParaRPr lang="en-GB"/>
          </a:p>
        </p:txBody>
      </p:sp>
      <p:pic>
        <p:nvPicPr>
          <p:cNvPr id="6" name="Picture 5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881493" y="-145188"/>
            <a:ext cx="5480455" cy="77322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43808" y="1700808"/>
            <a:ext cx="3960440" cy="1296144"/>
          </a:xfrm>
          <a:prstGeom prst="rect">
            <a:avLst/>
          </a:prstGeom>
          <a:solidFill>
            <a:schemeClr val="accent1">
              <a:alpha val="19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15616" y="1340768"/>
            <a:ext cx="1224136" cy="1656184"/>
          </a:xfrm>
          <a:prstGeom prst="rect">
            <a:avLst/>
          </a:prstGeom>
          <a:solidFill>
            <a:schemeClr val="accent2">
              <a:alpha val="14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779912" y="2060848"/>
            <a:ext cx="2787943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Horizontal test benches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1916832"/>
            <a:ext cx="2163413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Vertical test benches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60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?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9BF4D-EAC6-4874-A258-9662DEB20135}" type="slidenum">
              <a:rPr lang="en-GB" smtClean="0"/>
              <a:t>11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19/02/2013</a:t>
            </a:r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66388" y="980728"/>
            <a:ext cx="7466052" cy="5393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76492" y="4611594"/>
            <a:ext cx="110361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HFM cryostat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6388" y="1612680"/>
            <a:ext cx="189654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20 kA power Converter</a:t>
            </a:r>
          </a:p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Dump Resistor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85528" y="3380570"/>
            <a:ext cx="140489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Control Room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99775" y="3561478"/>
            <a:ext cx="109963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Valve box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49056" y="937669"/>
            <a:ext cx="118338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Cold buffer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91302" y="1935476"/>
            <a:ext cx="178691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Cryogenic</a:t>
            </a:r>
            <a:r>
              <a:rPr lang="en-US" sz="1400" b="1" dirty="0">
                <a:solidFill>
                  <a:srgbClr val="0070C0"/>
                </a:solidFill>
              </a:rPr>
              <a:t> </a:t>
            </a:r>
            <a:r>
              <a:rPr lang="en-US" sz="1400" b="1" dirty="0" smtClean="0">
                <a:solidFill>
                  <a:srgbClr val="0070C0"/>
                </a:solidFill>
              </a:rPr>
              <a:t>Control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79454" y="2473151"/>
            <a:ext cx="158869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Cryogenic rack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81671" y="4873204"/>
            <a:ext cx="213474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1</a:t>
            </a:r>
            <a:r>
              <a:rPr lang="en-US" sz="1400" b="1" dirty="0" smtClean="0">
                <a:solidFill>
                  <a:srgbClr val="0070C0"/>
                </a:solidFill>
              </a:rPr>
              <a:t>0 kA power Converter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Installed</a:t>
            </a:r>
            <a:r>
              <a:rPr lang="en-US" sz="1400" b="1" dirty="0" smtClean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4634" y="4611594"/>
            <a:ext cx="1160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0070C0"/>
                </a:solidFill>
              </a:rPr>
              <a:t>Pumping </a:t>
            </a:r>
            <a:r>
              <a:rPr lang="en-GB" sz="1400" b="1" dirty="0">
                <a:solidFill>
                  <a:srgbClr val="0070C0"/>
                </a:solidFill>
              </a:rPr>
              <a:t>l</a:t>
            </a:r>
            <a:r>
              <a:rPr lang="en-GB" sz="1400" b="1" dirty="0" smtClean="0">
                <a:solidFill>
                  <a:srgbClr val="0070C0"/>
                </a:solidFill>
              </a:rPr>
              <a:t>ine</a:t>
            </a:r>
            <a:endParaRPr lang="en-GB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90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Concept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19/02/2013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9BF4D-EAC6-4874-A258-9662DEB2013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42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2"/>
    </mc:Choice>
    <mc:Fallback xmlns="">
      <p:transition xmlns:p14="http://schemas.microsoft.com/office/powerpoint/2010/main" spd="slow" advTm="2032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Philosophy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606"/>
            <a:ext cx="8363272" cy="4667421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Vertical test station</a:t>
            </a:r>
          </a:p>
          <a:p>
            <a:pPr lvl="1"/>
            <a:r>
              <a:rPr lang="en-GB" dirty="0" smtClean="0"/>
              <a:t>Easy magnet insertion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Easy electrical connection</a:t>
            </a:r>
          </a:p>
          <a:p>
            <a:pPr lvl="2"/>
            <a:r>
              <a:rPr lang="en-GB" dirty="0" smtClean="0"/>
              <a:t>Current leads</a:t>
            </a:r>
          </a:p>
          <a:p>
            <a:pPr lvl="2"/>
            <a:r>
              <a:rPr lang="en-GB" dirty="0" smtClean="0"/>
              <a:t>Instrumentation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Limit </a:t>
            </a:r>
            <a:r>
              <a:rPr lang="en-GB" dirty="0"/>
              <a:t>cryogenic </a:t>
            </a:r>
            <a:r>
              <a:rPr lang="en-GB" dirty="0" smtClean="0"/>
              <a:t>connections during magnet insertion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No dedicated helium vessel for magnet</a:t>
            </a:r>
          </a:p>
          <a:p>
            <a:pPr marL="749808" lvl="2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9BF4D-EAC6-4874-A258-9662DEB20135}" type="slidenum">
              <a:rPr lang="en-GB" smtClean="0"/>
              <a:t>13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19/02/2013</a:t>
            </a:r>
            <a:endParaRPr lang="en-GB"/>
          </a:p>
        </p:txBody>
      </p:sp>
      <p:pic>
        <p:nvPicPr>
          <p:cNvPr id="6" name="Picture 2" descr="F:\Project\HFM\Pictures\3D top view 27_07_0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45701" y="692696"/>
            <a:ext cx="326280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96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Principle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Claudet</a:t>
            </a:r>
            <a:r>
              <a:rPr lang="en-GB" dirty="0" smtClean="0"/>
              <a:t> bath</a:t>
            </a:r>
          </a:p>
          <a:p>
            <a:pPr lvl="1"/>
            <a:r>
              <a:rPr lang="en-GB" dirty="0" smtClean="0"/>
              <a:t>Helium @ 1 bar</a:t>
            </a:r>
          </a:p>
          <a:p>
            <a:pPr lvl="2"/>
            <a:r>
              <a:rPr lang="en-GB" dirty="0" smtClean="0"/>
              <a:t>4.2 K – 300 K</a:t>
            </a:r>
          </a:p>
          <a:p>
            <a:pPr lvl="2"/>
            <a:r>
              <a:rPr lang="en-GB" dirty="0" smtClean="0"/>
              <a:t>1.9 K (controlled)</a:t>
            </a:r>
          </a:p>
          <a:p>
            <a:endParaRPr lang="en-GB" dirty="0" smtClean="0"/>
          </a:p>
          <a:p>
            <a:pPr lvl="1"/>
            <a:r>
              <a:rPr lang="en-GB" dirty="0" smtClean="0"/>
              <a:t>Helium @ 16 mbar</a:t>
            </a:r>
          </a:p>
          <a:p>
            <a:pPr lvl="2"/>
            <a:r>
              <a:rPr lang="en-GB" dirty="0" smtClean="0"/>
              <a:t>1.8 K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19/02/2013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9BF4D-EAC6-4874-A258-9662DEB20135}" type="slidenum">
              <a:rPr lang="en-GB" smtClean="0"/>
              <a:t>14</a:t>
            </a:fld>
            <a:endParaRPr lang="en-GB"/>
          </a:p>
        </p:txBody>
      </p:sp>
      <p:pic>
        <p:nvPicPr>
          <p:cNvPr id="8" name="Picture 21" descr="Chłodziarka Claudet'a - a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8221" y="404664"/>
            <a:ext cx="464628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 descr="wykres fazowy H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6533" y="3284984"/>
            <a:ext cx="2901971" cy="258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rot="10800000">
            <a:off x="5558461" y="3717032"/>
            <a:ext cx="1440160" cy="8640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6638581" y="3284984"/>
            <a:ext cx="360040" cy="201622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5846493" y="1261049"/>
            <a:ext cx="2304256" cy="3320079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37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179"/>
    </mc:Choice>
    <mc:Fallback xmlns="">
      <p:transition xmlns:p14="http://schemas.microsoft.com/office/powerpoint/2010/main" spd="slow" advTm="91179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Concept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50926" indent="-514350">
              <a:buClr>
                <a:schemeClr val="tx2"/>
              </a:buClr>
              <a:buFont typeface="+mj-lt"/>
              <a:buAutoNum type="arabicPeriod"/>
            </a:pPr>
            <a:r>
              <a:rPr lang="en-GB" dirty="0" smtClean="0"/>
              <a:t>Neck</a:t>
            </a:r>
          </a:p>
          <a:p>
            <a:pPr marL="550926" indent="-514350">
              <a:buClr>
                <a:schemeClr val="tx2"/>
              </a:buClr>
              <a:buFont typeface="+mj-lt"/>
              <a:buAutoNum type="arabicPeriod"/>
            </a:pPr>
            <a:endParaRPr lang="en-GB" dirty="0" smtClean="0"/>
          </a:p>
          <a:p>
            <a:pPr marL="550926" indent="-514350">
              <a:buClr>
                <a:schemeClr val="tx2"/>
              </a:buClr>
              <a:buFont typeface="+mj-lt"/>
              <a:buAutoNum type="arabicPeriod"/>
            </a:pPr>
            <a:r>
              <a:rPr lang="en-GB" dirty="0" smtClean="0"/>
              <a:t>Lambda plate</a:t>
            </a:r>
          </a:p>
          <a:p>
            <a:pPr marL="550926" indent="-514350">
              <a:buClr>
                <a:schemeClr val="tx2"/>
              </a:buClr>
              <a:buFont typeface="+mj-lt"/>
              <a:buAutoNum type="arabicPeriod"/>
            </a:pPr>
            <a:endParaRPr lang="en-GB" dirty="0" smtClean="0"/>
          </a:p>
          <a:p>
            <a:pPr marL="550926" indent="-514350">
              <a:buClr>
                <a:schemeClr val="tx2"/>
              </a:buClr>
              <a:buFont typeface="+mj-lt"/>
              <a:buAutoNum type="arabicPeriod"/>
            </a:pPr>
            <a:r>
              <a:rPr lang="en-GB" dirty="0" smtClean="0"/>
              <a:t>Lower volume</a:t>
            </a:r>
          </a:p>
          <a:p>
            <a:pPr marL="550926" indent="-514350">
              <a:buClr>
                <a:schemeClr val="tx2"/>
              </a:buClr>
              <a:buFont typeface="+mj-lt"/>
              <a:buAutoNum type="arabicPeriod"/>
            </a:pPr>
            <a:endParaRPr lang="en-GB" dirty="0" smtClean="0"/>
          </a:p>
          <a:p>
            <a:pPr marL="550926" indent="-514350">
              <a:buClr>
                <a:schemeClr val="tx2"/>
              </a:buClr>
              <a:buFont typeface="+mj-lt"/>
              <a:buAutoNum type="arabicPeriod"/>
            </a:pPr>
            <a:r>
              <a:rPr lang="en-GB" dirty="0" smtClean="0"/>
              <a:t>Heat exchanger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9BF4D-EAC6-4874-A258-9662DEB20135}" type="slidenum">
              <a:rPr lang="en-GB" smtClean="0"/>
              <a:t>15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19/02/2013</a:t>
            </a:r>
            <a:endParaRPr lang="en-GB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8578" y="332656"/>
            <a:ext cx="2313902" cy="559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1" descr="Chłodziarka Claudet'a - a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2986" y="655756"/>
            <a:ext cx="2730349" cy="203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>
            <a:off x="5017162" y="1102694"/>
            <a:ext cx="2016224" cy="14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945154" y="1678758"/>
            <a:ext cx="2219134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089170" y="2110806"/>
            <a:ext cx="1872208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801138" y="2398838"/>
            <a:ext cx="2160240" cy="24703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033386" y="110283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1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86078" y="198798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2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5292" y="278092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3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64172" y="537321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4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31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Concept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Vacuum vessel</a:t>
            </a:r>
          </a:p>
          <a:p>
            <a:pPr lvl="1"/>
            <a:r>
              <a:rPr lang="en-GB" dirty="0" smtClean="0"/>
              <a:t>Supported by brackets</a:t>
            </a:r>
          </a:p>
          <a:p>
            <a:endParaRPr lang="en-GB" dirty="0" smtClean="0"/>
          </a:p>
          <a:p>
            <a:r>
              <a:rPr lang="en-GB" dirty="0" smtClean="0"/>
              <a:t>Helium vessel</a:t>
            </a:r>
          </a:p>
          <a:p>
            <a:pPr lvl="1"/>
            <a:r>
              <a:rPr lang="en-GB" dirty="0" smtClean="0"/>
              <a:t>Hanging to top cover</a:t>
            </a:r>
          </a:p>
          <a:p>
            <a:endParaRPr lang="en-GB" dirty="0" smtClean="0"/>
          </a:p>
          <a:p>
            <a:r>
              <a:rPr lang="en-GB" dirty="0" smtClean="0"/>
              <a:t>Magnet</a:t>
            </a:r>
          </a:p>
          <a:p>
            <a:pPr lvl="1"/>
            <a:r>
              <a:rPr lang="en-GB" dirty="0" smtClean="0"/>
              <a:t>Hanging to lambda plate</a:t>
            </a:r>
          </a:p>
          <a:p>
            <a:endParaRPr lang="en-GB" dirty="0" smtClean="0"/>
          </a:p>
          <a:p>
            <a:r>
              <a:rPr lang="en-GB" dirty="0" smtClean="0"/>
              <a:t>Lambda plate</a:t>
            </a:r>
          </a:p>
          <a:p>
            <a:pPr lvl="1"/>
            <a:r>
              <a:rPr lang="en-GB" dirty="0" smtClean="0"/>
              <a:t>Hanging to top plate</a:t>
            </a:r>
          </a:p>
          <a:p>
            <a:endParaRPr lang="en-GB" dirty="0" smtClean="0"/>
          </a:p>
          <a:p>
            <a:r>
              <a:rPr lang="en-GB" dirty="0" smtClean="0"/>
              <a:t>Top plate</a:t>
            </a:r>
          </a:p>
          <a:p>
            <a:pPr lvl="1"/>
            <a:r>
              <a:rPr lang="en-GB" dirty="0" smtClean="0"/>
              <a:t>Fixed to top cover</a:t>
            </a:r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9BF4D-EAC6-4874-A258-9662DEB20135}" type="slidenum">
              <a:rPr lang="en-GB" smtClean="0"/>
              <a:t>16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19/02/2013</a:t>
            </a:r>
            <a:endParaRPr lang="en-GB"/>
          </a:p>
        </p:txBody>
      </p:sp>
      <p:pic>
        <p:nvPicPr>
          <p:cNvPr id="6" name="Picture 2" descr="F:\Project\HFM\Pictures\3D view Vacuum Vessel 17_07_012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6136" y="1086700"/>
            <a:ext cx="2952328" cy="492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6804248" y="3501008"/>
            <a:ext cx="0" cy="45530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8604448" y="2852936"/>
            <a:ext cx="0" cy="45530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G:\Users\p\pmingine\Public\Fresca2\3D view\3D view 14_09_012\3D view HEV 14_09_012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73639" y="1047060"/>
            <a:ext cx="3347863" cy="518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V="1">
            <a:off x="5940152" y="2276872"/>
            <a:ext cx="0" cy="45530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8748464" y="2247748"/>
            <a:ext cx="0" cy="45530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G:\Users\p\pmingine\Public\Fresca2\3D view\3D view 14_09_012\3D Insert 14_09_012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47965" y="749498"/>
            <a:ext cx="2400499" cy="548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flipH="1">
            <a:off x="7548214" y="3728662"/>
            <a:ext cx="14250" cy="636442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7078030" y="3573016"/>
            <a:ext cx="14250" cy="636442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7870118" y="3584646"/>
            <a:ext cx="14250" cy="636442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7555339" y="1836577"/>
            <a:ext cx="14250" cy="636442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7070905" y="1772816"/>
            <a:ext cx="14250" cy="636442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7956376" y="1772816"/>
            <a:ext cx="14250" cy="636442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6516216" y="1545162"/>
            <a:ext cx="0" cy="45530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8532440" y="1546328"/>
            <a:ext cx="0" cy="45530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F:\Project\HFM\Pictures\General 3D cut view 2 27_07_01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38063" y="749498"/>
            <a:ext cx="3005937" cy="538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Arrow Connector 24"/>
          <p:cNvCxnSpPr/>
          <p:nvPr/>
        </p:nvCxnSpPr>
        <p:spPr>
          <a:xfrm flipV="1">
            <a:off x="8820472" y="3227487"/>
            <a:ext cx="0" cy="45530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660232" y="3080590"/>
            <a:ext cx="0" cy="45530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68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19/02/2013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9BF4D-EAC6-4874-A258-9662DEB2013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18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6"/>
    </mc:Choice>
    <mc:Fallback xmlns="">
      <p:transition xmlns:p14="http://schemas.microsoft.com/office/powerpoint/2010/main" spd="slow" advTm="1126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Vacuum vessel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Dimensions</a:t>
            </a:r>
          </a:p>
          <a:p>
            <a:pPr lvl="1"/>
            <a:r>
              <a:rPr lang="en-GB" dirty="0" smtClean="0"/>
              <a:t>4.6 m height</a:t>
            </a:r>
          </a:p>
          <a:p>
            <a:pPr lvl="1"/>
            <a:r>
              <a:rPr lang="en-GB" dirty="0" smtClean="0"/>
              <a:t>2.3 m diameter</a:t>
            </a:r>
          </a:p>
          <a:p>
            <a:pPr lvl="1"/>
            <a:r>
              <a:rPr lang="en-GB" dirty="0" smtClean="0"/>
              <a:t>4.8 tons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Stainless steel (304L)</a:t>
            </a:r>
          </a:p>
          <a:p>
            <a:endParaRPr lang="en-GB" dirty="0" smtClean="0"/>
          </a:p>
          <a:p>
            <a:r>
              <a:rPr lang="en-GB" dirty="0" smtClean="0"/>
              <a:t>Conical cover</a:t>
            </a:r>
          </a:p>
          <a:p>
            <a:endParaRPr lang="en-GB" dirty="0"/>
          </a:p>
          <a:p>
            <a:r>
              <a:rPr lang="en-GB" dirty="0" smtClean="0"/>
              <a:t>3 supports</a:t>
            </a:r>
          </a:p>
          <a:p>
            <a:endParaRPr lang="en-GB" dirty="0"/>
          </a:p>
          <a:p>
            <a:r>
              <a:rPr lang="en-GB" dirty="0" smtClean="0"/>
              <a:t>Static vacuum</a:t>
            </a:r>
          </a:p>
        </p:txBody>
      </p:sp>
      <p:pic>
        <p:nvPicPr>
          <p:cNvPr id="6146" name="Picture 2" descr="F:\Project\HFM\Pictures\3D view Vacuum Vessel 17_07_012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09336" y="980728"/>
            <a:ext cx="3085933" cy="51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19/02/2013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9BF4D-EAC6-4874-A258-9662DEB2013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50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682"/>
    </mc:Choice>
    <mc:Fallback xmlns="">
      <p:transition xmlns:p14="http://schemas.microsoft.com/office/powerpoint/2010/main" spd="slow" advTm="67682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Vacuum vessel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Conical cover</a:t>
            </a:r>
          </a:p>
          <a:p>
            <a:pPr lvl="1"/>
            <a:r>
              <a:rPr lang="en-GB" dirty="0" smtClean="0"/>
              <a:t>Support magnet weight</a:t>
            </a:r>
          </a:p>
          <a:p>
            <a:pPr lvl="1"/>
            <a:r>
              <a:rPr lang="en-GB" dirty="0" smtClean="0"/>
              <a:t>Limit deformation</a:t>
            </a:r>
          </a:p>
          <a:p>
            <a:pPr lvl="1"/>
            <a:endParaRPr lang="en-GB" dirty="0"/>
          </a:p>
          <a:p>
            <a:r>
              <a:rPr lang="en-GB" dirty="0" smtClean="0"/>
              <a:t>Vacuum vessel protection</a:t>
            </a:r>
          </a:p>
          <a:p>
            <a:pPr lvl="1"/>
            <a:r>
              <a:rPr lang="en-GB" dirty="0" smtClean="0"/>
              <a:t>Burst disk (DN200)</a:t>
            </a:r>
          </a:p>
          <a:p>
            <a:pPr lvl="1"/>
            <a:r>
              <a:rPr lang="en-GB" dirty="0" smtClean="0"/>
              <a:t>Exhaust line (DN300)</a:t>
            </a:r>
          </a:p>
          <a:p>
            <a:endParaRPr lang="en-GB" dirty="0"/>
          </a:p>
          <a:p>
            <a:r>
              <a:rPr lang="en-GB" dirty="0" smtClean="0"/>
              <a:t>Jumper</a:t>
            </a:r>
          </a:p>
          <a:p>
            <a:pPr lvl="1"/>
            <a:r>
              <a:rPr lang="en-GB" dirty="0" smtClean="0"/>
              <a:t>Connection to valve box</a:t>
            </a:r>
          </a:p>
          <a:p>
            <a:pPr lvl="1"/>
            <a:r>
              <a:rPr lang="en-GB" dirty="0" smtClean="0"/>
              <a:t>Regroup all cryogenic lines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9BF4D-EAC6-4874-A258-9662DEB20135}" type="slidenum">
              <a:rPr lang="en-GB" smtClean="0"/>
              <a:t>19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19/02/2013</a:t>
            </a:r>
            <a:endParaRPr lang="en-GB"/>
          </a:p>
        </p:txBody>
      </p:sp>
      <p:pic>
        <p:nvPicPr>
          <p:cNvPr id="6" name="Picture 2" descr="F:\Project\HFM\Pictures\3D top view 27_07_0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52120" y="1484784"/>
            <a:ext cx="326280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\\cern.ch\dfs\Users\a\avandecr\Documents\My Pictures\HFM\Vacuum Vessel\SFUP\130214_Visit\20130214_132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1196752"/>
            <a:ext cx="3606053" cy="480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05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Introduction</a:t>
            </a:r>
          </a:p>
          <a:p>
            <a:endParaRPr lang="en-GB" dirty="0" smtClean="0"/>
          </a:p>
          <a:p>
            <a:r>
              <a:rPr lang="en-GB" dirty="0" smtClean="0"/>
              <a:t>Concept</a:t>
            </a:r>
          </a:p>
          <a:p>
            <a:endParaRPr lang="en-GB" dirty="0" smtClean="0"/>
          </a:p>
          <a:p>
            <a:r>
              <a:rPr lang="en-GB" dirty="0" smtClean="0"/>
              <a:t>Design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19/02/2013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9BF4D-EAC6-4874-A258-9662DEB2013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35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37"/>
    </mc:Choice>
    <mc:Fallback xmlns="">
      <p:transition xmlns:p14="http://schemas.microsoft.com/office/powerpoint/2010/main" spd="slow" advTm="13837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Helium vessel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Neck </a:t>
            </a:r>
          </a:p>
          <a:p>
            <a:pPr lvl="1"/>
            <a:r>
              <a:rPr lang="en-GB" dirty="0" smtClean="0"/>
              <a:t>3 mm thick</a:t>
            </a:r>
          </a:p>
          <a:p>
            <a:pPr lvl="1"/>
            <a:r>
              <a:rPr lang="en-GB" dirty="0" smtClean="0"/>
              <a:t>1.6 m diameter</a:t>
            </a:r>
          </a:p>
          <a:p>
            <a:pPr lvl="1"/>
            <a:r>
              <a:rPr lang="en-GB" dirty="0" smtClean="0"/>
              <a:t>1.6 m long</a:t>
            </a:r>
          </a:p>
          <a:p>
            <a:pPr lvl="1"/>
            <a:endParaRPr lang="en-GB" dirty="0"/>
          </a:p>
          <a:p>
            <a:pPr lvl="1"/>
            <a:r>
              <a:rPr lang="en-GB" dirty="0" err="1" smtClean="0"/>
              <a:t>Thermalisation</a:t>
            </a:r>
            <a:r>
              <a:rPr lang="en-GB" dirty="0" smtClean="0"/>
              <a:t> (limit heat in leak)</a:t>
            </a:r>
          </a:p>
          <a:p>
            <a:endParaRPr lang="en-GB" dirty="0"/>
          </a:p>
          <a:p>
            <a:r>
              <a:rPr lang="en-GB" dirty="0" smtClean="0"/>
              <a:t>Lower volume</a:t>
            </a:r>
          </a:p>
          <a:p>
            <a:pPr lvl="1"/>
            <a:r>
              <a:rPr lang="en-GB" dirty="0" smtClean="0"/>
              <a:t>6 mm thick</a:t>
            </a:r>
          </a:p>
          <a:p>
            <a:pPr lvl="1"/>
            <a:r>
              <a:rPr lang="en-GB" dirty="0" smtClean="0"/>
              <a:t>1.5 m diameter</a:t>
            </a:r>
          </a:p>
          <a:p>
            <a:pPr lvl="1"/>
            <a:r>
              <a:rPr lang="en-GB" dirty="0" smtClean="0"/>
              <a:t>2.5 m long</a:t>
            </a:r>
          </a:p>
          <a:p>
            <a:endParaRPr lang="en-GB" dirty="0" smtClean="0"/>
          </a:p>
          <a:p>
            <a:r>
              <a:rPr lang="en-GB" dirty="0" smtClean="0"/>
              <a:t>Max </a:t>
            </a:r>
            <a:r>
              <a:rPr lang="en-GB" dirty="0"/>
              <a:t>pressure : </a:t>
            </a:r>
            <a:r>
              <a:rPr lang="en-GB" dirty="0" smtClean="0"/>
              <a:t>5 </a:t>
            </a:r>
            <a:r>
              <a:rPr lang="en-GB" dirty="0"/>
              <a:t>bar</a:t>
            </a:r>
          </a:p>
          <a:p>
            <a:endParaRPr lang="en-GB" dirty="0" smtClean="0"/>
          </a:p>
          <a:p>
            <a:pPr lvl="1"/>
            <a:endParaRPr lang="en-GB" dirty="0" smtClean="0"/>
          </a:p>
          <a:p>
            <a:endParaRPr lang="en-GB" dirty="0" smtClean="0"/>
          </a:p>
          <a:p>
            <a:pPr lvl="2"/>
            <a:endParaRPr lang="en-GB" dirty="0" smtClean="0"/>
          </a:p>
          <a:p>
            <a:pPr lvl="2"/>
            <a:endParaRPr lang="en-GB" dirty="0" smtClean="0"/>
          </a:p>
          <a:p>
            <a:pPr lvl="1"/>
            <a:endParaRPr lang="en-GB" dirty="0"/>
          </a:p>
        </p:txBody>
      </p:sp>
      <p:pic>
        <p:nvPicPr>
          <p:cNvPr id="3074" name="Picture 2" descr="G:\Users\p\pmingine\Public\Fresca2\3D view\3D view 14_09_012\3D view HEV 14_09_012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8144" y="1015806"/>
            <a:ext cx="3347863" cy="518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19/02/2013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9BF4D-EAC6-4874-A258-9662DEB20135}" type="slidenum">
              <a:rPr lang="en-GB" smtClean="0"/>
              <a:t>20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581709" y="3423476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1.9K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6506" y="2852936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4.2K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0072" y="1340768"/>
            <a:ext cx="798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300K</a:t>
            </a:r>
            <a:endParaRPr lang="en-GB" sz="2000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8" idx="3"/>
          </p:cNvCxnSpPr>
          <p:nvPr/>
        </p:nvCxnSpPr>
        <p:spPr>
          <a:xfrm flipV="1">
            <a:off x="6232987" y="2924944"/>
            <a:ext cx="571261" cy="12804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3"/>
          </p:cNvCxnSpPr>
          <p:nvPr/>
        </p:nvCxnSpPr>
        <p:spPr>
          <a:xfrm flipV="1">
            <a:off x="6308190" y="3608142"/>
            <a:ext cx="640074" cy="1538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943347" y="1124744"/>
            <a:ext cx="1004917" cy="4006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61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645"/>
    </mc:Choice>
    <mc:Fallback xmlns="">
      <p:transition xmlns:p14="http://schemas.microsoft.com/office/powerpoint/2010/main" spd="slow" advTm="123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Helium vessel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Jumper</a:t>
            </a:r>
          </a:p>
          <a:p>
            <a:pPr lvl="1"/>
            <a:r>
              <a:rPr lang="en-GB" dirty="0" smtClean="0"/>
              <a:t>Regroup all lines</a:t>
            </a:r>
          </a:p>
          <a:p>
            <a:pPr lvl="1"/>
            <a:endParaRPr lang="en-GB" dirty="0"/>
          </a:p>
          <a:p>
            <a:r>
              <a:rPr lang="en-GB" dirty="0" smtClean="0"/>
              <a:t>Fixed point</a:t>
            </a:r>
          </a:p>
          <a:p>
            <a:pPr lvl="1"/>
            <a:r>
              <a:rPr lang="en-GB" dirty="0" smtClean="0"/>
              <a:t>Avoid lines movement</a:t>
            </a:r>
          </a:p>
          <a:p>
            <a:pPr lvl="1"/>
            <a:endParaRPr lang="en-GB" dirty="0"/>
          </a:p>
          <a:p>
            <a:r>
              <a:rPr lang="en-GB" dirty="0" err="1" smtClean="0"/>
              <a:t>Thermalisation</a:t>
            </a:r>
            <a:endParaRPr lang="en-GB" dirty="0" smtClean="0"/>
          </a:p>
          <a:p>
            <a:pPr lvl="1"/>
            <a:r>
              <a:rPr lang="en-GB" dirty="0" smtClean="0"/>
              <a:t>Welded ?</a:t>
            </a:r>
          </a:p>
          <a:p>
            <a:pPr lvl="1"/>
            <a:r>
              <a:rPr lang="en-GB" dirty="0" smtClean="0"/>
              <a:t>Brazed 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9BF4D-EAC6-4874-A258-9662DEB20135}" type="slidenum">
              <a:rPr lang="en-GB" smtClean="0"/>
              <a:t>21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19/02/2013</a:t>
            </a:r>
            <a:endParaRPr lang="en-GB"/>
          </a:p>
        </p:txBody>
      </p:sp>
      <p:pic>
        <p:nvPicPr>
          <p:cNvPr id="8194" name="Picture 2" descr="F:\Project\HFM\Pictures\121218\Cryo_Lines_2_12121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59531" y="2204864"/>
            <a:ext cx="1800000" cy="176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Project\HFM\Pictures\130117\130117_HX_Fill_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6559531" y="528809"/>
            <a:ext cx="1800000" cy="148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F:\Project\HFM\Pictures\130117\130117_Neck_Therm_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20126" y="4365104"/>
            <a:ext cx="3456384" cy="170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6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Helium vessel (3)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Heat exchanger</a:t>
            </a:r>
          </a:p>
          <a:p>
            <a:pPr lvl="1"/>
            <a:r>
              <a:rPr lang="en-GB" dirty="0" smtClean="0"/>
              <a:t>Copper tube brazed to stainless steel tube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U shape welded to flange (30 x)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Closed box to pump</a:t>
            </a:r>
          </a:p>
          <a:p>
            <a:pPr lvl="2"/>
            <a:endParaRPr lang="en-GB" dirty="0" smtClean="0"/>
          </a:p>
          <a:p>
            <a:pPr lvl="1"/>
            <a:r>
              <a:rPr lang="en-GB" dirty="0" smtClean="0"/>
              <a:t>Cooling </a:t>
            </a:r>
            <a:r>
              <a:rPr lang="en-GB" dirty="0"/>
              <a:t>power ≈ 100 W @ </a:t>
            </a:r>
            <a:r>
              <a:rPr lang="en-GB" dirty="0" smtClean="0"/>
              <a:t>1.9K</a:t>
            </a:r>
          </a:p>
          <a:p>
            <a:pPr marL="749808" lvl="2" indent="0">
              <a:buNone/>
            </a:pPr>
            <a:r>
              <a:rPr lang="en-GB" dirty="0"/>
              <a:t>	</a:t>
            </a:r>
            <a:r>
              <a:rPr lang="en-GB" dirty="0" smtClean="0"/>
              <a:t>	 </a:t>
            </a:r>
            <a:r>
              <a:rPr lang="en-GB" dirty="0"/>
              <a:t>(1.5 day Cool-Down)</a:t>
            </a:r>
          </a:p>
          <a:p>
            <a:pPr marL="749808" lvl="2" indent="0">
              <a:buNone/>
            </a:pPr>
            <a:r>
              <a:rPr lang="en-GB" dirty="0"/>
              <a:t>		</a:t>
            </a:r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9BF4D-EAC6-4874-A258-9662DEB20135}" type="slidenum">
              <a:rPr lang="en-GB" smtClean="0"/>
              <a:t>22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19/02/2013</a:t>
            </a:r>
            <a:endParaRPr lang="en-GB"/>
          </a:p>
        </p:txBody>
      </p:sp>
      <p:pic>
        <p:nvPicPr>
          <p:cNvPr id="5122" name="Picture 2" descr="F:\Project\HFM\Pictures\Cu_Pipe_12113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46811" y="476672"/>
            <a:ext cx="724887" cy="297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Project\HFM\Pictures\HX_LHe_121130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84664" y="3343333"/>
            <a:ext cx="3095848" cy="274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\\cern.ch\dfs\Users\a\avandecr\Documents\My Pictures\HFM\Helium Vessel\Heat Exchanger\Proto\20130125_1546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322765"/>
            <a:ext cx="6228940" cy="467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54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Thermal shield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Actively cooled</a:t>
            </a:r>
          </a:p>
          <a:p>
            <a:endParaRPr lang="en-GB" dirty="0" smtClean="0"/>
          </a:p>
          <a:p>
            <a:r>
              <a:rPr lang="en-GB" dirty="0" smtClean="0"/>
              <a:t>Supported from top cover</a:t>
            </a:r>
          </a:p>
          <a:p>
            <a:endParaRPr lang="en-GB" dirty="0"/>
          </a:p>
          <a:p>
            <a:r>
              <a:rPr lang="en-GB" dirty="0" smtClean="0"/>
              <a:t>Stainless steel structure</a:t>
            </a:r>
          </a:p>
          <a:p>
            <a:endParaRPr lang="en-GB" dirty="0" smtClean="0"/>
          </a:p>
          <a:p>
            <a:r>
              <a:rPr lang="en-GB" dirty="0" smtClean="0"/>
              <a:t>Copper</a:t>
            </a:r>
          </a:p>
          <a:p>
            <a:pPr lvl="1"/>
            <a:r>
              <a:rPr lang="en-GB" dirty="0" smtClean="0"/>
              <a:t>Sheet</a:t>
            </a:r>
          </a:p>
          <a:p>
            <a:pPr lvl="1"/>
            <a:r>
              <a:rPr lang="en-GB" dirty="0" smtClean="0"/>
              <a:t>Pipe brazed</a:t>
            </a:r>
            <a:endParaRPr lang="en-GB" dirty="0"/>
          </a:p>
          <a:p>
            <a:pPr lvl="1"/>
            <a:endParaRPr lang="en-GB" dirty="0" smtClean="0"/>
          </a:p>
          <a:p>
            <a:endParaRPr lang="en-GB" dirty="0" smtClean="0"/>
          </a:p>
          <a:p>
            <a:pPr marL="36576" indent="0">
              <a:buNone/>
            </a:pPr>
            <a:endParaRPr lang="en-GB" dirty="0"/>
          </a:p>
        </p:txBody>
      </p:sp>
      <p:pic>
        <p:nvPicPr>
          <p:cNvPr id="2050" name="Picture 2" descr="G:\Users\p\pmingine\Public\Fresca2\3D view\3D view 14_09_012\3D TS 14_09_0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2160" y="1203606"/>
            <a:ext cx="2715697" cy="479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19/02/2013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9BF4D-EAC6-4874-A258-9662DEB20135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42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59"/>
    </mc:Choice>
    <mc:Fallback xmlns="">
      <p:transition xmlns:p14="http://schemas.microsoft.com/office/powerpoint/2010/main" spd="slow" advTm="32359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Insert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 smtClean="0"/>
              <a:t>Top plate</a:t>
            </a:r>
          </a:p>
          <a:p>
            <a:pPr lvl="1"/>
            <a:r>
              <a:rPr lang="en-GB" dirty="0" smtClean="0"/>
              <a:t>Current leads (20 kA &amp; 10 kA)</a:t>
            </a:r>
          </a:p>
          <a:p>
            <a:pPr lvl="1"/>
            <a:r>
              <a:rPr lang="en-GB" dirty="0" smtClean="0"/>
              <a:t>Instrumentation</a:t>
            </a:r>
          </a:p>
          <a:p>
            <a:endParaRPr lang="en-GB" dirty="0" smtClean="0"/>
          </a:p>
          <a:p>
            <a:r>
              <a:rPr lang="en-GB" dirty="0" err="1" smtClean="0"/>
              <a:t>Radiative</a:t>
            </a:r>
            <a:r>
              <a:rPr lang="en-GB" dirty="0" smtClean="0"/>
              <a:t> screens</a:t>
            </a:r>
          </a:p>
          <a:p>
            <a:pPr lvl="1"/>
            <a:r>
              <a:rPr lang="en-GB" dirty="0" smtClean="0"/>
              <a:t>Limit heat in leak</a:t>
            </a:r>
          </a:p>
          <a:p>
            <a:endParaRPr lang="en-GB" dirty="0"/>
          </a:p>
          <a:p>
            <a:r>
              <a:rPr lang="en-GB" dirty="0" smtClean="0"/>
              <a:t>Lambda plate (50 mm thick)</a:t>
            </a:r>
          </a:p>
          <a:p>
            <a:pPr lvl="1"/>
            <a:r>
              <a:rPr lang="en-GB" dirty="0" smtClean="0"/>
              <a:t>Stainless steel</a:t>
            </a:r>
          </a:p>
          <a:p>
            <a:pPr lvl="1"/>
            <a:r>
              <a:rPr lang="en-GB" dirty="0" smtClean="0"/>
              <a:t>Lambda valve</a:t>
            </a:r>
          </a:p>
          <a:p>
            <a:pPr lvl="1"/>
            <a:r>
              <a:rPr lang="en-GB" dirty="0" smtClean="0"/>
              <a:t>Splices</a:t>
            </a:r>
          </a:p>
          <a:p>
            <a:pPr lvl="1"/>
            <a:r>
              <a:rPr lang="en-GB" dirty="0" smtClean="0"/>
              <a:t>Instrumentation</a:t>
            </a:r>
          </a:p>
          <a:p>
            <a:pPr lvl="1"/>
            <a:endParaRPr lang="en-GB" dirty="0"/>
          </a:p>
          <a:p>
            <a:r>
              <a:rPr lang="en-GB" dirty="0" smtClean="0"/>
              <a:t>Mechanical support</a:t>
            </a:r>
          </a:p>
          <a:p>
            <a:pPr lvl="1"/>
            <a:r>
              <a:rPr lang="en-GB" dirty="0" smtClean="0"/>
              <a:t>Lambda plate to top plate</a:t>
            </a:r>
          </a:p>
          <a:p>
            <a:pPr lvl="1"/>
            <a:r>
              <a:rPr lang="en-GB" dirty="0" smtClean="0"/>
              <a:t>Magnet (15 tons) to lambda plate</a:t>
            </a:r>
          </a:p>
          <a:p>
            <a:pPr lvl="1"/>
            <a:endParaRPr lang="en-GB" dirty="0"/>
          </a:p>
        </p:txBody>
      </p:sp>
      <p:pic>
        <p:nvPicPr>
          <p:cNvPr id="1026" name="Picture 2" descr="G:\Users\p\pmingine\Public\Fresca2\3D view\3D view 14_09_012\3D Insert 14_09_012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19973" y="764704"/>
            <a:ext cx="2400499" cy="548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19/02/2013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9BF4D-EAC6-4874-A258-9662DEB20135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07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014"/>
    </mc:Choice>
    <mc:Fallback xmlns="">
      <p:transition xmlns:p14="http://schemas.microsoft.com/office/powerpoint/2010/main" spd="slow" advTm="74014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2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7"/>
    </mc:Choice>
    <mc:Fallback xmlns="">
      <p:transition xmlns:p14="http://schemas.microsoft.com/office/powerpoint/2010/main" spd="slow" advTm="56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19/02/2013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9BF4D-EAC6-4874-A258-9662DEB2013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75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2"/>
    </mc:Choice>
    <mc:Fallback xmlns="">
      <p:transition xmlns:p14="http://schemas.microsoft.com/office/powerpoint/2010/main" spd="slow" advTm="203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?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3600" b="1" dirty="0"/>
              <a:t>H</a:t>
            </a:r>
            <a:r>
              <a:rPr lang="en-GB" dirty="0"/>
              <a:t>igh </a:t>
            </a:r>
            <a:r>
              <a:rPr lang="en-GB" sz="3600" b="1" dirty="0"/>
              <a:t>F</a:t>
            </a:r>
            <a:r>
              <a:rPr lang="en-GB" dirty="0"/>
              <a:t>ield </a:t>
            </a:r>
            <a:r>
              <a:rPr lang="en-GB" sz="3600" b="1" dirty="0"/>
              <a:t>M</a:t>
            </a:r>
            <a:r>
              <a:rPr lang="en-GB" dirty="0"/>
              <a:t>agnet Test Station</a:t>
            </a:r>
          </a:p>
          <a:p>
            <a:endParaRPr lang="en-GB" dirty="0"/>
          </a:p>
          <a:p>
            <a:r>
              <a:rPr lang="en-GB" dirty="0"/>
              <a:t>Vertical Cryostat</a:t>
            </a:r>
          </a:p>
          <a:p>
            <a:endParaRPr lang="en-GB" dirty="0"/>
          </a:p>
          <a:p>
            <a:r>
              <a:rPr lang="en-GB" dirty="0"/>
              <a:t>Temperature : 1.9 K</a:t>
            </a:r>
          </a:p>
          <a:p>
            <a:endParaRPr lang="en-GB" dirty="0"/>
          </a:p>
          <a:p>
            <a:r>
              <a:rPr lang="en-GB" dirty="0"/>
              <a:t>Maximum pressure : </a:t>
            </a:r>
            <a:r>
              <a:rPr lang="en-GB" dirty="0" smtClean="0"/>
              <a:t>5 bar</a:t>
            </a:r>
          </a:p>
          <a:p>
            <a:endParaRPr lang="en-GB" dirty="0"/>
          </a:p>
          <a:p>
            <a:r>
              <a:rPr lang="en-GB" dirty="0"/>
              <a:t>As much polyvalent as possible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9BF4D-EAC6-4874-A258-9662DEB20135}" type="slidenum">
              <a:rPr lang="en-GB" smtClean="0"/>
              <a:t>4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19/02/2013</a:t>
            </a:r>
            <a:endParaRPr lang="en-GB"/>
          </a:p>
        </p:txBody>
      </p:sp>
      <p:pic>
        <p:nvPicPr>
          <p:cNvPr id="2050" name="Picture 2" descr="F:\Project\HFM\Pictures\VV_Cut_2_1209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72591" y="1196752"/>
            <a:ext cx="2530791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28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9BF4D-EAC6-4874-A258-9662DEB20135}" type="slidenum">
              <a:rPr lang="en-GB" smtClean="0"/>
              <a:t>5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19/02/2013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1160462"/>
            <a:ext cx="8498656" cy="49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376486"/>
            <a:ext cx="4690961" cy="450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526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?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FRESCA 2 Magnet</a:t>
            </a:r>
          </a:p>
          <a:p>
            <a:pPr lvl="1"/>
            <a:r>
              <a:rPr lang="en-GB" dirty="0" smtClean="0"/>
              <a:t>Up to</a:t>
            </a:r>
          </a:p>
          <a:p>
            <a:pPr lvl="2"/>
            <a:r>
              <a:rPr lang="en-GB" dirty="0" smtClean="0"/>
              <a:t>2.5 m long</a:t>
            </a:r>
          </a:p>
          <a:p>
            <a:pPr lvl="2"/>
            <a:r>
              <a:rPr lang="en-GB" dirty="0" smtClean="0"/>
              <a:t>1.5 m diameter</a:t>
            </a:r>
          </a:p>
          <a:p>
            <a:pPr lvl="2"/>
            <a:r>
              <a:rPr lang="en-GB" dirty="0" smtClean="0"/>
              <a:t>8 tons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Nb</a:t>
            </a:r>
            <a:r>
              <a:rPr lang="en-GB" baseline="-25000" dirty="0" smtClean="0"/>
              <a:t>3</a:t>
            </a:r>
            <a:r>
              <a:rPr lang="en-GB" dirty="0" smtClean="0"/>
              <a:t>Sn strands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Maximum current : 20 kA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Maximum field : 13 T</a:t>
            </a:r>
          </a:p>
          <a:p>
            <a:pPr lvl="2"/>
            <a:r>
              <a:rPr lang="en-GB" dirty="0" smtClean="0"/>
              <a:t>(LHC ≈ 8.3T)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9BF4D-EAC6-4874-A258-9662DEB20135}" type="slidenum">
              <a:rPr lang="en-GB" smtClean="0"/>
              <a:t>6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19/02/2013</a:t>
            </a:r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0498" y="1700808"/>
            <a:ext cx="3425958" cy="3287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307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? (3)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Large cryostat for magnet test</a:t>
            </a:r>
          </a:p>
          <a:p>
            <a:pPr lvl="1"/>
            <a:r>
              <a:rPr lang="en-GB" dirty="0" smtClean="0"/>
              <a:t>Polyvalent</a:t>
            </a:r>
          </a:p>
          <a:p>
            <a:pPr lvl="2"/>
            <a:r>
              <a:rPr lang="en-GB" dirty="0" smtClean="0"/>
              <a:t>FRESCA 2 (CERN)</a:t>
            </a:r>
          </a:p>
          <a:p>
            <a:pPr lvl="2"/>
            <a:r>
              <a:rPr lang="en-GB" dirty="0" smtClean="0"/>
              <a:t>HTS dipole insert (CERN)</a:t>
            </a:r>
          </a:p>
          <a:p>
            <a:pPr lvl="2"/>
            <a:r>
              <a:rPr lang="en-GB" dirty="0" smtClean="0"/>
              <a:t>LD1 (Berkeley)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Temperature control (cool down)</a:t>
            </a:r>
          </a:p>
          <a:p>
            <a:pPr lvl="2"/>
            <a:r>
              <a:rPr lang="en-GB" dirty="0" smtClean="0"/>
              <a:t>Magnet sensitive to strain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Maximum current test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Field analysis (future)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Quench</a:t>
            </a:r>
          </a:p>
          <a:p>
            <a:pPr lvl="2"/>
            <a:r>
              <a:rPr lang="en-GB" dirty="0" smtClean="0"/>
              <a:t>Protection</a:t>
            </a:r>
          </a:p>
          <a:p>
            <a:pPr lvl="2"/>
            <a:r>
              <a:rPr lang="en-GB" dirty="0" smtClean="0"/>
              <a:t>Detection</a:t>
            </a:r>
          </a:p>
          <a:p>
            <a:pPr lvl="2"/>
            <a:r>
              <a:rPr lang="en-GB" dirty="0" smtClean="0"/>
              <a:t>Analysis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9BF4D-EAC6-4874-A258-9662DEB20135}" type="slidenum">
              <a:rPr lang="en-GB" smtClean="0"/>
              <a:t>7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19/02/2013</a:t>
            </a:r>
            <a:endParaRPr lang="en-GB"/>
          </a:p>
        </p:txBody>
      </p:sp>
      <p:pic>
        <p:nvPicPr>
          <p:cNvPr id="6" name="Picture 2" descr="F:\Project\HFM\Pictures\VV_Cut_2_1209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72591" y="1196752"/>
            <a:ext cx="2530791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63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Main cryostat</a:t>
            </a:r>
          </a:p>
          <a:p>
            <a:pPr lvl="1"/>
            <a:r>
              <a:rPr lang="en-GB" dirty="0" smtClean="0"/>
              <a:t>Magnet cool down</a:t>
            </a:r>
          </a:p>
          <a:p>
            <a:pPr lvl="1"/>
            <a:r>
              <a:rPr lang="en-GB" dirty="0" smtClean="0"/>
              <a:t>Magnet powering	</a:t>
            </a:r>
          </a:p>
          <a:p>
            <a:endParaRPr lang="en-GB" dirty="0"/>
          </a:p>
          <a:p>
            <a:r>
              <a:rPr lang="en-GB" dirty="0" smtClean="0"/>
              <a:t>Valve box</a:t>
            </a:r>
          </a:p>
          <a:p>
            <a:pPr lvl="1"/>
            <a:r>
              <a:rPr lang="en-GB" dirty="0" smtClean="0"/>
              <a:t>Cryogenic control</a:t>
            </a:r>
          </a:p>
          <a:p>
            <a:endParaRPr lang="en-GB" dirty="0"/>
          </a:p>
          <a:p>
            <a:r>
              <a:rPr lang="en-GB" dirty="0" smtClean="0"/>
              <a:t>Cold buffer</a:t>
            </a:r>
          </a:p>
          <a:p>
            <a:pPr lvl="1"/>
            <a:r>
              <a:rPr lang="en-GB" dirty="0" smtClean="0"/>
              <a:t>Store helium in case of quench</a:t>
            </a:r>
          </a:p>
          <a:p>
            <a:pPr lvl="1"/>
            <a:endParaRPr lang="en-GB" dirty="0"/>
          </a:p>
          <a:p>
            <a:r>
              <a:rPr lang="en-GB" dirty="0" smtClean="0"/>
              <a:t>2 power supply</a:t>
            </a:r>
          </a:p>
          <a:p>
            <a:pPr lvl="1"/>
            <a:r>
              <a:rPr lang="en-GB" dirty="0" smtClean="0"/>
              <a:t>Main magnet (20 kA)</a:t>
            </a:r>
          </a:p>
          <a:p>
            <a:pPr lvl="1"/>
            <a:r>
              <a:rPr lang="en-GB" dirty="0" smtClean="0"/>
              <a:t>Insert magnet (10 kA)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9BF4D-EAC6-4874-A258-9662DEB20135}" type="slidenum">
              <a:rPr lang="en-GB" smtClean="0"/>
              <a:t>8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19/02/2013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11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?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9BF4D-EAC6-4874-A258-9662DEB20135}" type="slidenum">
              <a:rPr lang="en-GB" smtClean="0"/>
              <a:t>9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19/02/2013</a:t>
            </a:r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1124744"/>
            <a:ext cx="7344816" cy="4859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635896" y="4149080"/>
            <a:ext cx="3168352" cy="194421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683568" y="3284984"/>
            <a:ext cx="2871936" cy="2520280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6253217" y="2029353"/>
            <a:ext cx="1199103" cy="252028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6253217" y="1866310"/>
            <a:ext cx="1199103" cy="338554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B050"/>
                </a:solidFill>
              </a:rPr>
              <a:t>Cold buffer</a:t>
            </a:r>
            <a:endParaRPr lang="en-GB" sz="1600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9992" y="4149080"/>
            <a:ext cx="1512168" cy="33855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</a:rPr>
              <a:t>Main cryostat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63452" y="5468789"/>
            <a:ext cx="1512168" cy="33855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B0F0"/>
                </a:solidFill>
              </a:rPr>
              <a:t>Valve box</a:t>
            </a:r>
            <a:endParaRPr lang="en-GB" sz="1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43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CERNPre╠üsentation1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CERNPre╠üsentation1</Template>
  <TotalTime>3431</TotalTime>
  <Words>542</Words>
  <Application>Microsoft Office PowerPoint</Application>
  <PresentationFormat>On-screen Show (4:3)</PresentationFormat>
  <Paragraphs>276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CERNPre╠üsentation1</vt:lpstr>
      <vt:lpstr>HFM Test Station Main Cryostat</vt:lpstr>
      <vt:lpstr>Summary</vt:lpstr>
      <vt:lpstr>Introduction</vt:lpstr>
      <vt:lpstr>What ?</vt:lpstr>
      <vt:lpstr>Why ?</vt:lpstr>
      <vt:lpstr>Why ? (2)</vt:lpstr>
      <vt:lpstr>Why ? (3)</vt:lpstr>
      <vt:lpstr>How ?</vt:lpstr>
      <vt:lpstr>How ? (2)</vt:lpstr>
      <vt:lpstr>Where ? (1)</vt:lpstr>
      <vt:lpstr>Where ? (2)</vt:lpstr>
      <vt:lpstr>Concept</vt:lpstr>
      <vt:lpstr>Philosophy</vt:lpstr>
      <vt:lpstr>Principle</vt:lpstr>
      <vt:lpstr>Concept (1)</vt:lpstr>
      <vt:lpstr>Concept (2)</vt:lpstr>
      <vt:lpstr>Design</vt:lpstr>
      <vt:lpstr>Vacuum vessel</vt:lpstr>
      <vt:lpstr>Vacuum vessel (2)</vt:lpstr>
      <vt:lpstr>Helium vessel</vt:lpstr>
      <vt:lpstr>Helium vessel (2)</vt:lpstr>
      <vt:lpstr>Helium vessel (3)</vt:lpstr>
      <vt:lpstr>Thermal shield</vt:lpstr>
      <vt:lpstr>Insert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avandecr</dc:creator>
  <cp:lastModifiedBy>avandecr</cp:lastModifiedBy>
  <cp:revision>40</cp:revision>
  <cp:lastPrinted>2012-09-17T10:56:27Z</cp:lastPrinted>
  <dcterms:created xsi:type="dcterms:W3CDTF">2012-09-13T06:22:02Z</dcterms:created>
  <dcterms:modified xsi:type="dcterms:W3CDTF">2013-02-28T14:05:50Z</dcterms:modified>
</cp:coreProperties>
</file>