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handoutMasterIdLst>
    <p:handoutMasterId r:id="rId38"/>
  </p:handoutMasterIdLst>
  <p:sldIdLst>
    <p:sldId id="256" r:id="rId2"/>
    <p:sldId id="257" r:id="rId3"/>
    <p:sldId id="284" r:id="rId4"/>
    <p:sldId id="259" r:id="rId5"/>
    <p:sldId id="260" r:id="rId6"/>
    <p:sldId id="258" r:id="rId7"/>
    <p:sldId id="261" r:id="rId8"/>
    <p:sldId id="262" r:id="rId9"/>
    <p:sldId id="263" r:id="rId10"/>
    <p:sldId id="266" r:id="rId11"/>
    <p:sldId id="273" r:id="rId12"/>
    <p:sldId id="274" r:id="rId13"/>
    <p:sldId id="275" r:id="rId14"/>
    <p:sldId id="264" r:id="rId15"/>
    <p:sldId id="278" r:id="rId16"/>
    <p:sldId id="283" r:id="rId17"/>
    <p:sldId id="277" r:id="rId18"/>
    <p:sldId id="265" r:id="rId19"/>
    <p:sldId id="267" r:id="rId20"/>
    <p:sldId id="287" r:id="rId21"/>
    <p:sldId id="270" r:id="rId22"/>
    <p:sldId id="279" r:id="rId23"/>
    <p:sldId id="268" r:id="rId24"/>
    <p:sldId id="269" r:id="rId25"/>
    <p:sldId id="271" r:id="rId26"/>
    <p:sldId id="285" r:id="rId27"/>
    <p:sldId id="286" r:id="rId28"/>
    <p:sldId id="290" r:id="rId29"/>
    <p:sldId id="288" r:id="rId30"/>
    <p:sldId id="289" r:id="rId31"/>
    <p:sldId id="291" r:id="rId32"/>
    <p:sldId id="292" r:id="rId33"/>
    <p:sldId id="293" r:id="rId34"/>
    <p:sldId id="276" r:id="rId35"/>
    <p:sldId id="280" r:id="rId36"/>
  </p:sldIdLst>
  <p:sldSz cx="9144000" cy="6858000" type="screen4x3"/>
  <p:notesSz cx="6669088" cy="9926638"/>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6600"/>
    <a:srgbClr val="669900"/>
    <a:srgbClr val="FFFFFF"/>
    <a:srgbClr val="FF99CC"/>
    <a:srgbClr val="33CC33"/>
    <a:srgbClr val="99CCF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8833" autoAdjust="0"/>
  </p:normalViewPr>
  <p:slideViewPr>
    <p:cSldViewPr>
      <p:cViewPr varScale="1">
        <p:scale>
          <a:sx n="138" d="100"/>
          <a:sy n="138" d="100"/>
        </p:scale>
        <p:origin x="-8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250" cy="496888"/>
          </a:xfrm>
          <a:prstGeom prst="rect">
            <a:avLst/>
          </a:prstGeom>
        </p:spPr>
        <p:txBody>
          <a:bodyPr vert="horz" lIns="91418" tIns="45709" rIns="91418" bIns="45709" rtlCol="0"/>
          <a:lstStyle>
            <a:lvl1pPr algn="l">
              <a:defRPr sz="1200"/>
            </a:lvl1pPr>
          </a:lstStyle>
          <a:p>
            <a:endParaRPr lang="en-GB"/>
          </a:p>
        </p:txBody>
      </p:sp>
      <p:sp>
        <p:nvSpPr>
          <p:cNvPr id="3" name="Date Placeholder 2"/>
          <p:cNvSpPr>
            <a:spLocks noGrp="1"/>
          </p:cNvSpPr>
          <p:nvPr>
            <p:ph type="dt" sz="quarter" idx="1"/>
          </p:nvPr>
        </p:nvSpPr>
        <p:spPr>
          <a:xfrm>
            <a:off x="3778253" y="0"/>
            <a:ext cx="2889250" cy="496888"/>
          </a:xfrm>
          <a:prstGeom prst="rect">
            <a:avLst/>
          </a:prstGeom>
        </p:spPr>
        <p:txBody>
          <a:bodyPr vert="horz" lIns="91418" tIns="45709" rIns="91418" bIns="45709" rtlCol="0"/>
          <a:lstStyle>
            <a:lvl1pPr algn="r">
              <a:defRPr sz="1200"/>
            </a:lvl1pPr>
          </a:lstStyle>
          <a:p>
            <a:fld id="{8BD69422-7404-47A4-B533-444EE4D6AA19}" type="datetimeFigureOut">
              <a:rPr lang="en-GB" smtClean="0"/>
              <a:pPr/>
              <a:t>02/07/2013</a:t>
            </a:fld>
            <a:endParaRPr lang="en-GB"/>
          </a:p>
        </p:txBody>
      </p:sp>
      <p:sp>
        <p:nvSpPr>
          <p:cNvPr id="4" name="Footer Placeholder 3"/>
          <p:cNvSpPr>
            <a:spLocks noGrp="1"/>
          </p:cNvSpPr>
          <p:nvPr>
            <p:ph type="ftr" sz="quarter" idx="2"/>
          </p:nvPr>
        </p:nvSpPr>
        <p:spPr>
          <a:xfrm>
            <a:off x="1" y="9428166"/>
            <a:ext cx="2889250" cy="496887"/>
          </a:xfrm>
          <a:prstGeom prst="rect">
            <a:avLst/>
          </a:prstGeom>
        </p:spPr>
        <p:txBody>
          <a:bodyPr vert="horz" lIns="91418" tIns="45709" rIns="91418" bIns="45709" rtlCol="0" anchor="b"/>
          <a:lstStyle>
            <a:lvl1pPr algn="l">
              <a:defRPr sz="1200"/>
            </a:lvl1pPr>
          </a:lstStyle>
          <a:p>
            <a:endParaRPr lang="en-GB"/>
          </a:p>
        </p:txBody>
      </p:sp>
      <p:sp>
        <p:nvSpPr>
          <p:cNvPr id="5" name="Slide Number Placeholder 4"/>
          <p:cNvSpPr>
            <a:spLocks noGrp="1"/>
          </p:cNvSpPr>
          <p:nvPr>
            <p:ph type="sldNum" sz="quarter" idx="3"/>
          </p:nvPr>
        </p:nvSpPr>
        <p:spPr>
          <a:xfrm>
            <a:off x="3778253" y="9428166"/>
            <a:ext cx="2889250" cy="496887"/>
          </a:xfrm>
          <a:prstGeom prst="rect">
            <a:avLst/>
          </a:prstGeom>
        </p:spPr>
        <p:txBody>
          <a:bodyPr vert="horz" lIns="91418" tIns="45709" rIns="91418" bIns="45709" rtlCol="0" anchor="b"/>
          <a:lstStyle>
            <a:lvl1pPr algn="r">
              <a:defRPr sz="1200"/>
            </a:lvl1pPr>
          </a:lstStyle>
          <a:p>
            <a:fld id="{9C4BBD69-6A6B-41A7-B272-072348BA3C35}" type="slidenum">
              <a:rPr lang="en-GB" smtClean="0"/>
              <a:pPr/>
              <a:t>‹#›</a:t>
            </a:fld>
            <a:endParaRPr lang="en-GB"/>
          </a:p>
        </p:txBody>
      </p:sp>
    </p:spTree>
    <p:extLst>
      <p:ext uri="{BB962C8B-B14F-4D97-AF65-F5344CB8AC3E}">
        <p14:creationId xmlns:p14="http://schemas.microsoft.com/office/powerpoint/2010/main" val="425519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6332"/>
          </a:xfrm>
          <a:prstGeom prst="rect">
            <a:avLst/>
          </a:prstGeom>
        </p:spPr>
        <p:txBody>
          <a:bodyPr vert="horz" lIns="91418" tIns="45709" rIns="91418" bIns="45709" rtlCol="0"/>
          <a:lstStyle>
            <a:lvl1pPr algn="l">
              <a:defRPr sz="1200"/>
            </a:lvl1pPr>
            <a:extLst/>
          </a:lstStyle>
          <a:p>
            <a:endParaRPr lang="en-US"/>
          </a:p>
        </p:txBody>
      </p:sp>
      <p:sp>
        <p:nvSpPr>
          <p:cNvPr id="3" name="Date Placeholder 2"/>
          <p:cNvSpPr>
            <a:spLocks noGrp="1"/>
          </p:cNvSpPr>
          <p:nvPr>
            <p:ph type="dt" idx="1"/>
          </p:nvPr>
        </p:nvSpPr>
        <p:spPr>
          <a:xfrm>
            <a:off x="3777607" y="2"/>
            <a:ext cx="2889938" cy="496332"/>
          </a:xfrm>
          <a:prstGeom prst="rect">
            <a:avLst/>
          </a:prstGeom>
        </p:spPr>
        <p:txBody>
          <a:bodyPr vert="horz" lIns="91418" tIns="45709" rIns="91418" bIns="45709" rtlCol="0"/>
          <a:lstStyle>
            <a:lvl1pPr algn="r">
              <a:defRPr sz="1200"/>
            </a:lvl1pPr>
            <a:extLst/>
          </a:lstStyle>
          <a:p>
            <a:fld id="{C238408C-6839-46EE-8131-EDA75C487F2E}" type="datetimeFigureOut">
              <a:rPr lang="en-US" smtClean="0"/>
              <a:pPr/>
              <a:t>7/2/2013</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8" tIns="45709" rIns="91418" bIns="45709" rtlCol="0" anchor="ctr"/>
          <a:lstStyle>
            <a:extLst/>
          </a:lstStyle>
          <a:p>
            <a:endParaRPr lang="en-US"/>
          </a:p>
        </p:txBody>
      </p:sp>
      <p:sp>
        <p:nvSpPr>
          <p:cNvPr id="5" name="Notes Placeholder 4"/>
          <p:cNvSpPr>
            <a:spLocks noGrp="1"/>
          </p:cNvSpPr>
          <p:nvPr>
            <p:ph type="body" sz="quarter" idx="3"/>
          </p:nvPr>
        </p:nvSpPr>
        <p:spPr>
          <a:xfrm>
            <a:off x="666909" y="4715156"/>
            <a:ext cx="5335270" cy="4466987"/>
          </a:xfrm>
          <a:prstGeom prst="rect">
            <a:avLst/>
          </a:prstGeom>
        </p:spPr>
        <p:txBody>
          <a:bodyPr vert="horz" lIns="91418" tIns="45709" rIns="91418" bIns="45709"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5"/>
            <a:ext cx="2889938" cy="496332"/>
          </a:xfrm>
          <a:prstGeom prst="rect">
            <a:avLst/>
          </a:prstGeom>
        </p:spPr>
        <p:txBody>
          <a:bodyPr vert="horz" lIns="91418" tIns="45709" rIns="91418" bIns="45709"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777607" y="9428585"/>
            <a:ext cx="2889938" cy="496332"/>
          </a:xfrm>
          <a:prstGeom prst="rect">
            <a:avLst/>
          </a:prstGeom>
        </p:spPr>
        <p:txBody>
          <a:bodyPr vert="horz" lIns="91418" tIns="45709" rIns="91418" bIns="45709" rtlCol="0" anchor="b"/>
          <a:lstStyle>
            <a:lvl1pPr algn="r">
              <a:defRPr sz="1200"/>
            </a:lvl1pPr>
            <a:extLst/>
          </a:lstStyle>
          <a:p>
            <a:fld id="{87D77045-401A-4D5E-BFE3-54C21A8A6634}" type="slidenum">
              <a:rPr lang="en-US" smtClean="0"/>
              <a:pPr/>
              <a:t>‹#›</a:t>
            </a:fld>
            <a:endParaRPr lang="en-US"/>
          </a:p>
        </p:txBody>
      </p:sp>
    </p:spTree>
    <p:extLst>
      <p:ext uri="{BB962C8B-B14F-4D97-AF65-F5344CB8AC3E}">
        <p14:creationId xmlns:p14="http://schemas.microsoft.com/office/powerpoint/2010/main" val="292110632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10</a:t>
            </a:fld>
            <a:endParaRPr lang="it-IT"/>
          </a:p>
        </p:txBody>
      </p:sp>
    </p:spTree>
    <p:extLst>
      <p:ext uri="{BB962C8B-B14F-4D97-AF65-F5344CB8AC3E}">
        <p14:creationId xmlns:p14="http://schemas.microsoft.com/office/powerpoint/2010/main" val="369183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11</a:t>
            </a:fld>
            <a:endParaRPr lang="en-US"/>
          </a:p>
        </p:txBody>
      </p:sp>
    </p:spTree>
    <p:extLst>
      <p:ext uri="{BB962C8B-B14F-4D97-AF65-F5344CB8AC3E}">
        <p14:creationId xmlns:p14="http://schemas.microsoft.com/office/powerpoint/2010/main" val="4878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12</a:t>
            </a:fld>
            <a:endParaRPr lang="en-US"/>
          </a:p>
        </p:txBody>
      </p:sp>
    </p:spTree>
    <p:extLst>
      <p:ext uri="{BB962C8B-B14F-4D97-AF65-F5344CB8AC3E}">
        <p14:creationId xmlns:p14="http://schemas.microsoft.com/office/powerpoint/2010/main" val="400708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13</a:t>
            </a:fld>
            <a:endParaRPr lang="en-US"/>
          </a:p>
        </p:txBody>
      </p:sp>
    </p:spTree>
    <p:extLst>
      <p:ext uri="{BB962C8B-B14F-4D97-AF65-F5344CB8AC3E}">
        <p14:creationId xmlns:p14="http://schemas.microsoft.com/office/powerpoint/2010/main" val="183802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14</a:t>
            </a:fld>
            <a:endParaRPr lang="it-IT"/>
          </a:p>
        </p:txBody>
      </p:sp>
    </p:spTree>
    <p:extLst>
      <p:ext uri="{BB962C8B-B14F-4D97-AF65-F5344CB8AC3E}">
        <p14:creationId xmlns:p14="http://schemas.microsoft.com/office/powerpoint/2010/main" val="4208741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15</a:t>
            </a:fld>
            <a:endParaRPr lang="en-US"/>
          </a:p>
        </p:txBody>
      </p:sp>
    </p:spTree>
    <p:extLst>
      <p:ext uri="{BB962C8B-B14F-4D97-AF65-F5344CB8AC3E}">
        <p14:creationId xmlns:p14="http://schemas.microsoft.com/office/powerpoint/2010/main" val="243304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16</a:t>
            </a:fld>
            <a:endParaRPr lang="en-US"/>
          </a:p>
        </p:txBody>
      </p:sp>
    </p:spTree>
    <p:extLst>
      <p:ext uri="{BB962C8B-B14F-4D97-AF65-F5344CB8AC3E}">
        <p14:creationId xmlns:p14="http://schemas.microsoft.com/office/powerpoint/2010/main" val="3956653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17</a:t>
            </a:fld>
            <a:endParaRPr lang="en-US"/>
          </a:p>
        </p:txBody>
      </p:sp>
    </p:spTree>
    <p:extLst>
      <p:ext uri="{BB962C8B-B14F-4D97-AF65-F5344CB8AC3E}">
        <p14:creationId xmlns:p14="http://schemas.microsoft.com/office/powerpoint/2010/main" val="8407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18</a:t>
            </a:fld>
            <a:endParaRPr lang="it-IT"/>
          </a:p>
        </p:txBody>
      </p:sp>
    </p:spTree>
    <p:extLst>
      <p:ext uri="{BB962C8B-B14F-4D97-AF65-F5344CB8AC3E}">
        <p14:creationId xmlns:p14="http://schemas.microsoft.com/office/powerpoint/2010/main" val="235211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19</a:t>
            </a:fld>
            <a:endParaRPr lang="it-IT"/>
          </a:p>
        </p:txBody>
      </p:sp>
    </p:spTree>
    <p:extLst>
      <p:ext uri="{BB962C8B-B14F-4D97-AF65-F5344CB8AC3E}">
        <p14:creationId xmlns:p14="http://schemas.microsoft.com/office/powerpoint/2010/main" val="52591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a:t>
            </a:fld>
            <a:endParaRPr lang="en-US"/>
          </a:p>
        </p:txBody>
      </p:sp>
    </p:spTree>
    <p:extLst>
      <p:ext uri="{BB962C8B-B14F-4D97-AF65-F5344CB8AC3E}">
        <p14:creationId xmlns:p14="http://schemas.microsoft.com/office/powerpoint/2010/main" val="558917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20</a:t>
            </a:fld>
            <a:endParaRPr lang="en-US"/>
          </a:p>
        </p:txBody>
      </p:sp>
    </p:spTree>
    <p:extLst>
      <p:ext uri="{BB962C8B-B14F-4D97-AF65-F5344CB8AC3E}">
        <p14:creationId xmlns:p14="http://schemas.microsoft.com/office/powerpoint/2010/main" val="209792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21</a:t>
            </a:fld>
            <a:endParaRPr lang="it-IT"/>
          </a:p>
        </p:txBody>
      </p:sp>
    </p:spTree>
    <p:extLst>
      <p:ext uri="{BB962C8B-B14F-4D97-AF65-F5344CB8AC3E}">
        <p14:creationId xmlns:p14="http://schemas.microsoft.com/office/powerpoint/2010/main" val="369998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22</a:t>
            </a:fld>
            <a:endParaRPr lang="en-US"/>
          </a:p>
        </p:txBody>
      </p:sp>
    </p:spTree>
    <p:extLst>
      <p:ext uri="{BB962C8B-B14F-4D97-AF65-F5344CB8AC3E}">
        <p14:creationId xmlns:p14="http://schemas.microsoft.com/office/powerpoint/2010/main" val="27352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23</a:t>
            </a:fld>
            <a:endParaRPr lang="it-IT"/>
          </a:p>
        </p:txBody>
      </p:sp>
    </p:spTree>
    <p:extLst>
      <p:ext uri="{BB962C8B-B14F-4D97-AF65-F5344CB8AC3E}">
        <p14:creationId xmlns:p14="http://schemas.microsoft.com/office/powerpoint/2010/main" val="299452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24</a:t>
            </a:fld>
            <a:endParaRPr lang="it-IT"/>
          </a:p>
        </p:txBody>
      </p:sp>
    </p:spTree>
    <p:extLst>
      <p:ext uri="{BB962C8B-B14F-4D97-AF65-F5344CB8AC3E}">
        <p14:creationId xmlns:p14="http://schemas.microsoft.com/office/powerpoint/2010/main" val="139510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25</a:t>
            </a:fld>
            <a:endParaRPr lang="it-IT"/>
          </a:p>
        </p:txBody>
      </p:sp>
    </p:spTree>
    <p:extLst>
      <p:ext uri="{BB962C8B-B14F-4D97-AF65-F5344CB8AC3E}">
        <p14:creationId xmlns:p14="http://schemas.microsoft.com/office/powerpoint/2010/main" val="1042416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26</a:t>
            </a:fld>
            <a:endParaRPr lang="en-US"/>
          </a:p>
        </p:txBody>
      </p:sp>
    </p:spTree>
    <p:extLst>
      <p:ext uri="{BB962C8B-B14F-4D97-AF65-F5344CB8AC3E}">
        <p14:creationId xmlns:p14="http://schemas.microsoft.com/office/powerpoint/2010/main" val="3225773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27</a:t>
            </a:fld>
            <a:endParaRPr lang="en-US"/>
          </a:p>
        </p:txBody>
      </p:sp>
    </p:spTree>
    <p:extLst>
      <p:ext uri="{BB962C8B-B14F-4D97-AF65-F5344CB8AC3E}">
        <p14:creationId xmlns:p14="http://schemas.microsoft.com/office/powerpoint/2010/main" val="2462379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867932D-054D-4631-A8E7-A7F9C91E0447}" type="slidenum">
              <a:rPr lang="en-GB" smtClean="0"/>
              <a:pPr>
                <a:defRPr/>
              </a:pPr>
              <a:t>28</a:t>
            </a:fld>
            <a:endParaRPr lang="en-GB"/>
          </a:p>
        </p:txBody>
      </p:sp>
    </p:spTree>
    <p:extLst>
      <p:ext uri="{BB962C8B-B14F-4D97-AF65-F5344CB8AC3E}">
        <p14:creationId xmlns:p14="http://schemas.microsoft.com/office/powerpoint/2010/main" val="3347018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29</a:t>
            </a:fld>
            <a:endParaRPr lang="en-US"/>
          </a:p>
        </p:txBody>
      </p:sp>
    </p:spTree>
    <p:extLst>
      <p:ext uri="{BB962C8B-B14F-4D97-AF65-F5344CB8AC3E}">
        <p14:creationId xmlns:p14="http://schemas.microsoft.com/office/powerpoint/2010/main" val="370601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a:t>
            </a:fld>
            <a:endParaRPr lang="en-US"/>
          </a:p>
        </p:txBody>
      </p:sp>
    </p:spTree>
    <p:extLst>
      <p:ext uri="{BB962C8B-B14F-4D97-AF65-F5344CB8AC3E}">
        <p14:creationId xmlns:p14="http://schemas.microsoft.com/office/powerpoint/2010/main" val="3760268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30</a:t>
            </a:fld>
            <a:endParaRPr lang="en-US"/>
          </a:p>
        </p:txBody>
      </p:sp>
    </p:spTree>
    <p:extLst>
      <p:ext uri="{BB962C8B-B14F-4D97-AF65-F5344CB8AC3E}">
        <p14:creationId xmlns:p14="http://schemas.microsoft.com/office/powerpoint/2010/main" val="9441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31</a:t>
            </a:fld>
            <a:endParaRPr lang="en-US"/>
          </a:p>
        </p:txBody>
      </p:sp>
    </p:spTree>
    <p:extLst>
      <p:ext uri="{BB962C8B-B14F-4D97-AF65-F5344CB8AC3E}">
        <p14:creationId xmlns:p14="http://schemas.microsoft.com/office/powerpoint/2010/main" val="2780508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32</a:t>
            </a:fld>
            <a:endParaRPr lang="en-US"/>
          </a:p>
        </p:txBody>
      </p:sp>
    </p:spTree>
    <p:extLst>
      <p:ext uri="{BB962C8B-B14F-4D97-AF65-F5344CB8AC3E}">
        <p14:creationId xmlns:p14="http://schemas.microsoft.com/office/powerpoint/2010/main" val="3386352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33</a:t>
            </a:fld>
            <a:endParaRPr lang="en-US"/>
          </a:p>
        </p:txBody>
      </p:sp>
    </p:spTree>
    <p:extLst>
      <p:ext uri="{BB962C8B-B14F-4D97-AF65-F5344CB8AC3E}">
        <p14:creationId xmlns:p14="http://schemas.microsoft.com/office/powerpoint/2010/main" val="2648303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34</a:t>
            </a:fld>
            <a:endParaRPr lang="en-US"/>
          </a:p>
        </p:txBody>
      </p:sp>
    </p:spTree>
    <p:extLst>
      <p:ext uri="{BB962C8B-B14F-4D97-AF65-F5344CB8AC3E}">
        <p14:creationId xmlns:p14="http://schemas.microsoft.com/office/powerpoint/2010/main" val="255976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35</a:t>
            </a:fld>
            <a:endParaRPr lang="en-US"/>
          </a:p>
        </p:txBody>
      </p:sp>
    </p:spTree>
    <p:extLst>
      <p:ext uri="{BB962C8B-B14F-4D97-AF65-F5344CB8AC3E}">
        <p14:creationId xmlns:p14="http://schemas.microsoft.com/office/powerpoint/2010/main" val="360110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a:p>
        </p:txBody>
      </p:sp>
    </p:spTree>
    <p:extLst>
      <p:ext uri="{BB962C8B-B14F-4D97-AF65-F5344CB8AC3E}">
        <p14:creationId xmlns:p14="http://schemas.microsoft.com/office/powerpoint/2010/main" val="125454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5</a:t>
            </a:fld>
            <a:endParaRPr lang="en-US"/>
          </a:p>
        </p:txBody>
      </p:sp>
    </p:spTree>
    <p:extLst>
      <p:ext uri="{BB962C8B-B14F-4D97-AF65-F5344CB8AC3E}">
        <p14:creationId xmlns:p14="http://schemas.microsoft.com/office/powerpoint/2010/main" val="170693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6</a:t>
            </a:fld>
            <a:endParaRPr lang="en-US"/>
          </a:p>
        </p:txBody>
      </p:sp>
    </p:spTree>
    <p:extLst>
      <p:ext uri="{BB962C8B-B14F-4D97-AF65-F5344CB8AC3E}">
        <p14:creationId xmlns:p14="http://schemas.microsoft.com/office/powerpoint/2010/main" val="390671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7</a:t>
            </a:fld>
            <a:endParaRPr lang="en-US"/>
          </a:p>
        </p:txBody>
      </p:sp>
    </p:spTree>
    <p:extLst>
      <p:ext uri="{BB962C8B-B14F-4D97-AF65-F5344CB8AC3E}">
        <p14:creationId xmlns:p14="http://schemas.microsoft.com/office/powerpoint/2010/main" val="258310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D77045-401A-4D5E-BFE3-54C21A8A6634}" type="slidenum">
              <a:rPr lang="en-US" smtClean="0"/>
              <a:pPr/>
              <a:t>8</a:t>
            </a:fld>
            <a:endParaRPr lang="en-US"/>
          </a:p>
        </p:txBody>
      </p:sp>
    </p:spTree>
    <p:extLst>
      <p:ext uri="{BB962C8B-B14F-4D97-AF65-F5344CB8AC3E}">
        <p14:creationId xmlns:p14="http://schemas.microsoft.com/office/powerpoint/2010/main" val="253038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5942D4-0676-4064-9798-E247B5FDFAA1}" type="slidenum">
              <a:rPr lang="it-IT" smtClean="0"/>
              <a:pPr/>
              <a:t>9</a:t>
            </a:fld>
            <a:endParaRPr lang="it-IT"/>
          </a:p>
        </p:txBody>
      </p:sp>
    </p:spTree>
    <p:extLst>
      <p:ext uri="{BB962C8B-B14F-4D97-AF65-F5344CB8AC3E}">
        <p14:creationId xmlns:p14="http://schemas.microsoft.com/office/powerpoint/2010/main" val="365644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effectLst/>
              </a:defRPr>
            </a:lvl1pPr>
            <a:extLst/>
          </a:lstStyle>
          <a:p>
            <a:r>
              <a:rPr lang="en-GB" noProof="0" smtClean="0"/>
              <a:t>Click to edit Master title style</a:t>
            </a:r>
            <a:endParaRPr lang="en-GB" noProof="0"/>
          </a:p>
        </p:txBody>
      </p:sp>
      <p:sp>
        <p:nvSpPr>
          <p:cNvPr id="3" name="Content Placeholder 2"/>
          <p:cNvSpPr>
            <a:spLocks noGrp="1"/>
          </p:cNvSpPr>
          <p:nvPr>
            <p:ph idx="1"/>
          </p:nvPr>
        </p:nvSpPr>
        <p:spPr/>
        <p:txBody>
          <a:bodyPr>
            <a:normAutofit/>
          </a:bodyPr>
          <a:lstStyle>
            <a:lvl1pPr>
              <a:buClr>
                <a:schemeClr val="accent1">
                  <a:lumMod val="50000"/>
                </a:schemeClr>
              </a:buCl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400">
                <a:latin typeface="Arial" pitchFamily="34" charset="0"/>
                <a:cs typeface="Arial" pitchFamily="34" charset="0"/>
              </a:defRPr>
            </a:lvl5pPr>
            <a:extLst/>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10"/>
          </p:nvPr>
        </p:nvSpPr>
        <p:spPr/>
        <p:txBody>
          <a:bodyPr/>
          <a:lstStyle>
            <a:extLst/>
          </a:lstStyle>
          <a:p>
            <a:fld id="{2BDB2A8A-DC55-4064-B2BA-37D8D5B726C3}" type="datetime1">
              <a:rPr lang="en-GB" noProof="0" smtClean="0"/>
              <a:pPr/>
              <a:t>02/07/2013</a:t>
            </a:fld>
            <a:endParaRPr lang="en-GB" noProof="0"/>
          </a:p>
        </p:txBody>
      </p:sp>
      <p:sp>
        <p:nvSpPr>
          <p:cNvPr id="5" name="Footer Placeholder 4"/>
          <p:cNvSpPr>
            <a:spLocks noGrp="1"/>
          </p:cNvSpPr>
          <p:nvPr>
            <p:ph type="ftr" sz="quarter" idx="11"/>
          </p:nvPr>
        </p:nvSpPr>
        <p:spPr/>
        <p:txBody>
          <a:bodyPr/>
          <a:lstStyle>
            <a:extLst/>
          </a:lstStyle>
          <a:p>
            <a:endParaRPr lang="en-GB" noProof="0"/>
          </a:p>
        </p:txBody>
      </p:sp>
      <p:sp>
        <p:nvSpPr>
          <p:cNvPr id="6" name="Slide Number Placeholder 5"/>
          <p:cNvSpPr>
            <a:spLocks noGrp="1"/>
          </p:cNvSpPr>
          <p:nvPr>
            <p:ph type="sldNum" sz="quarter" idx="12"/>
          </p:nvPr>
        </p:nvSpPr>
        <p:spPr/>
        <p:txBody>
          <a:bodyPr/>
          <a:lstStyle>
            <a:extLst/>
          </a:lstStyle>
          <a:p>
            <a:fld id="{1AD93096-5B34-4342-9326-69289CEAE4C2}" type="slidenum">
              <a:rPr lang="en-GB" noProof="0" smtClean="0"/>
              <a:pPr/>
              <a:t>‹#›</a:t>
            </a:fld>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GB" noProof="0" dirty="0" smtClean="0"/>
              <a:t>Click to edit Master title style</a:t>
            </a:r>
            <a:endParaRPr lang="en-GB" noProof="0" dirty="0"/>
          </a:p>
        </p:txBody>
      </p:sp>
      <p:sp>
        <p:nvSpPr>
          <p:cNvPr id="3" name="Date Placeholder 2"/>
          <p:cNvSpPr>
            <a:spLocks noGrp="1"/>
          </p:cNvSpPr>
          <p:nvPr>
            <p:ph type="dt" sz="half" idx="10"/>
          </p:nvPr>
        </p:nvSpPr>
        <p:spPr/>
        <p:txBody>
          <a:bodyPr/>
          <a:lstStyle/>
          <a:p>
            <a:fld id="{FBE4EE06-4E75-47A8-BB6E-FCF7D9C5A389}" type="datetime1">
              <a:rPr lang="en-GB" noProof="0" smtClean="0">
                <a:solidFill>
                  <a:schemeClr val="tx2"/>
                </a:solidFill>
              </a:rPr>
              <a:pPr/>
              <a:t>02/07/2013</a:t>
            </a:fld>
            <a:endParaRPr lang="en-GB" sz="1100" noProof="0">
              <a:solidFill>
                <a:schemeClr val="tx2"/>
              </a:solidFill>
            </a:endParaRPr>
          </a:p>
        </p:txBody>
      </p:sp>
      <p:sp>
        <p:nvSpPr>
          <p:cNvPr id="4" name="Footer Placeholder 3"/>
          <p:cNvSpPr>
            <a:spLocks noGrp="1"/>
          </p:cNvSpPr>
          <p:nvPr>
            <p:ph type="ftr" sz="quarter" idx="11"/>
          </p:nvPr>
        </p:nvSpPr>
        <p:spPr/>
        <p:txBody>
          <a:bodyPr/>
          <a:lstStyle/>
          <a:p>
            <a:pPr algn="r"/>
            <a:endParaRPr lang="en-GB" sz="1100" noProof="0">
              <a:solidFill>
                <a:schemeClr val="tx2"/>
              </a:solidFill>
            </a:endParaRPr>
          </a:p>
        </p:txBody>
      </p:sp>
      <p:sp>
        <p:nvSpPr>
          <p:cNvPr id="5" name="Slide Number Placeholder 4"/>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a:t>
            </a:fld>
            <a:endParaRPr lang="en-GB" sz="1200" noProof="0">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lvl1pPr>
              <a:defRPr sz="3600">
                <a:effectLst/>
              </a:defRPr>
            </a:lvl1pPr>
            <a:extLst/>
          </a:lstStyle>
          <a:p>
            <a:r>
              <a:rPr lang="en-GB" noProof="0" smtClean="0"/>
              <a:t>Click to edit Master title style</a:t>
            </a:r>
            <a:endParaRPr lang="en-GB" noProof="0"/>
          </a:p>
        </p:txBody>
      </p:sp>
      <p:sp>
        <p:nvSpPr>
          <p:cNvPr id="3" name="Content Placeholder 2"/>
          <p:cNvSpPr>
            <a:spLocks noGrp="1"/>
          </p:cNvSpPr>
          <p:nvPr>
            <p:ph sz="half" idx="1"/>
          </p:nvPr>
        </p:nvSpPr>
        <p:spPr>
          <a:xfrm>
            <a:off x="464344" y="1600200"/>
            <a:ext cx="4038600" cy="4525963"/>
          </a:xfrm>
        </p:spPr>
        <p:txBody>
          <a:bodyPr>
            <a:normAutofit/>
          </a:bodyPr>
          <a:lstStyle>
            <a:lvl1pPr marL="0" indent="0">
              <a:buFontTx/>
              <a:buNone/>
              <a:defRPr sz="1800"/>
            </a:lvl1pPr>
            <a:lvl2pPr>
              <a:defRPr sz="2400"/>
            </a:lvl2pPr>
            <a:lvl3pPr>
              <a:defRPr sz="2000"/>
            </a:lvl3pPr>
            <a:lvl4pPr>
              <a:defRPr sz="1800"/>
            </a:lvl4pPr>
            <a:lvl5pPr>
              <a:defRPr sz="1800"/>
            </a:lvl5pPr>
            <a:extLst/>
          </a:lstStyle>
          <a:p>
            <a:pPr lvl="0"/>
            <a:r>
              <a:rPr lang="en-GB" noProof="0" smtClean="0"/>
              <a:t>Click to edit Master text styles</a:t>
            </a:r>
          </a:p>
        </p:txBody>
      </p:sp>
      <p:sp>
        <p:nvSpPr>
          <p:cNvPr id="4" name="Content Placeholder 3"/>
          <p:cNvSpPr>
            <a:spLocks noGrp="1"/>
          </p:cNvSpPr>
          <p:nvPr>
            <p:ph sz="half" idx="2"/>
          </p:nvPr>
        </p:nvSpPr>
        <p:spPr>
          <a:xfrm>
            <a:off x="4655344" y="1600200"/>
            <a:ext cx="4038600" cy="4525963"/>
          </a:xfrm>
        </p:spPr>
        <p:txBody>
          <a:bodyPr>
            <a:normAutofit/>
          </a:bodyPr>
          <a:lstStyle>
            <a:lvl1pPr>
              <a:defRPr sz="2000"/>
            </a:lvl1pPr>
            <a:lvl2pPr>
              <a:defRPr sz="1800"/>
            </a:lvl2pPr>
            <a:lvl3pPr>
              <a:defRPr sz="1600"/>
            </a:lvl3pPr>
            <a:lvl4pPr>
              <a:defRPr sz="1400"/>
            </a:lvl4pPr>
            <a:lvl5pPr>
              <a:defRPr sz="1400"/>
            </a:lvl5pPr>
            <a:extLst/>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Date Placeholder 4"/>
          <p:cNvSpPr>
            <a:spLocks noGrp="1"/>
          </p:cNvSpPr>
          <p:nvPr>
            <p:ph type="dt" sz="half" idx="10"/>
          </p:nvPr>
        </p:nvSpPr>
        <p:spPr/>
        <p:txBody>
          <a:bodyPr/>
          <a:lstStyle>
            <a:extLst/>
          </a:lstStyle>
          <a:p>
            <a:fld id="{A87266E1-2C08-49C6-B80D-302C490ADD49}" type="datetime1">
              <a:rPr lang="en-GB" noProof="0" smtClean="0"/>
              <a:pPr/>
              <a:t>02/07/2013</a:t>
            </a:fld>
            <a:endParaRPr lang="en-GB" noProof="0"/>
          </a:p>
        </p:txBody>
      </p:sp>
      <p:sp>
        <p:nvSpPr>
          <p:cNvPr id="6" name="Footer Placeholder 5"/>
          <p:cNvSpPr>
            <a:spLocks noGrp="1"/>
          </p:cNvSpPr>
          <p:nvPr>
            <p:ph type="ftr" sz="quarter" idx="11"/>
          </p:nvPr>
        </p:nvSpPr>
        <p:spPr/>
        <p:txBody>
          <a:bodyPr/>
          <a:lstStyle>
            <a:extLst/>
          </a:lstStyle>
          <a:p>
            <a:endParaRPr lang="en-GB" noProof="0"/>
          </a:p>
        </p:txBody>
      </p:sp>
      <p:sp>
        <p:nvSpPr>
          <p:cNvPr id="7" name="Slide Number Placeholder 6"/>
          <p:cNvSpPr>
            <a:spLocks noGrp="1"/>
          </p:cNvSpPr>
          <p:nvPr>
            <p:ph type="sldNum" sz="quarter" idx="12"/>
          </p:nvPr>
        </p:nvSpPr>
        <p:spPr/>
        <p:txBody>
          <a:bodyPr/>
          <a:lstStyle>
            <a:extLst/>
          </a:lstStyle>
          <a:p>
            <a:fld id="{1AD93096-5B34-4342-9326-69289CEAE4C2}" type="slidenum">
              <a:rPr lang="en-GB" noProof="0" smtClean="0"/>
              <a:pPr/>
              <a:t>‹#›</a:t>
            </a:fld>
            <a:endParaRPr lang="en-GB" noProof="0"/>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3600" cap="none" baseline="0">
                <a:effectLst/>
              </a:defRPr>
            </a:lvl1pPr>
            <a:extLst/>
          </a:lstStyle>
          <a:p>
            <a:r>
              <a:rPr lang="en-GB" noProof="0" smtClean="0"/>
              <a:t>Click to edit Master title style</a:t>
            </a:r>
            <a:endParaRPr lang="en-GB" noProof="0"/>
          </a:p>
        </p:txBody>
      </p:sp>
      <p:sp>
        <p:nvSpPr>
          <p:cNvPr id="3" name="Date Placeholder 2"/>
          <p:cNvSpPr>
            <a:spLocks noGrp="1"/>
          </p:cNvSpPr>
          <p:nvPr>
            <p:ph type="dt" sz="half" idx="10"/>
          </p:nvPr>
        </p:nvSpPr>
        <p:spPr/>
        <p:txBody>
          <a:bodyPr/>
          <a:lstStyle>
            <a:extLst/>
          </a:lstStyle>
          <a:p>
            <a:fld id="{5C1570DC-D0D4-4C4E-8C12-5801FA54F199}" type="datetime1">
              <a:rPr lang="en-GB" noProof="0" smtClean="0"/>
              <a:pPr/>
              <a:t>02/07/2013</a:t>
            </a:fld>
            <a:endParaRPr lang="en-GB" noProof="0"/>
          </a:p>
        </p:txBody>
      </p:sp>
      <p:sp>
        <p:nvSpPr>
          <p:cNvPr id="4" name="Footer Placeholder 3"/>
          <p:cNvSpPr>
            <a:spLocks noGrp="1"/>
          </p:cNvSpPr>
          <p:nvPr>
            <p:ph type="ftr" sz="quarter" idx="11"/>
          </p:nvPr>
        </p:nvSpPr>
        <p:spPr/>
        <p:txBody>
          <a:bodyPr/>
          <a:lstStyle>
            <a:extLst/>
          </a:lstStyle>
          <a:p>
            <a:endParaRPr lang="en-GB" noProof="0"/>
          </a:p>
        </p:txBody>
      </p:sp>
      <p:sp>
        <p:nvSpPr>
          <p:cNvPr id="5" name="Slide Number Placeholder 4"/>
          <p:cNvSpPr>
            <a:spLocks noGrp="1"/>
          </p:cNvSpPr>
          <p:nvPr>
            <p:ph type="sldNum" sz="quarter" idx="12"/>
          </p:nvPr>
        </p:nvSpPr>
        <p:spPr/>
        <p:txBody>
          <a:bodyPr/>
          <a:lstStyle>
            <a:extLst/>
          </a:lstStyle>
          <a:p>
            <a:fld id="{1AD93096-5B34-4342-9326-69289CEAE4C2}"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B94AFD6-2060-4675-81C1-D95AEF7AFD9F}" type="datetime1">
              <a:rPr lang="en-GB" noProof="0" smtClean="0"/>
              <a:pPr/>
              <a:t>02/07/2013</a:t>
            </a:fld>
            <a:endParaRPr lang="en-GB" noProof="0"/>
          </a:p>
        </p:txBody>
      </p:sp>
      <p:sp>
        <p:nvSpPr>
          <p:cNvPr id="3" name="Footer Placeholder 2"/>
          <p:cNvSpPr>
            <a:spLocks noGrp="1"/>
          </p:cNvSpPr>
          <p:nvPr>
            <p:ph type="ftr" sz="quarter" idx="11"/>
          </p:nvPr>
        </p:nvSpPr>
        <p:spPr/>
        <p:txBody>
          <a:bodyPr/>
          <a:lstStyle>
            <a:extLst/>
          </a:lstStyle>
          <a:p>
            <a:endParaRPr lang="en-GB" noProof="0"/>
          </a:p>
        </p:txBody>
      </p:sp>
      <p:sp>
        <p:nvSpPr>
          <p:cNvPr id="4" name="Slide Number Placeholder 3"/>
          <p:cNvSpPr>
            <a:spLocks noGrp="1"/>
          </p:cNvSpPr>
          <p:nvPr>
            <p:ph type="sldNum" sz="quarter" idx="12"/>
          </p:nvPr>
        </p:nvSpPr>
        <p:spPr/>
        <p:txBody>
          <a:bodyPr/>
          <a:lstStyle>
            <a:extLst/>
          </a:lstStyle>
          <a:p>
            <a:fld id="{1AD93096-5B34-4342-9326-69289CEAE4C2}" type="slidenum">
              <a:rPr lang="en-GB" noProof="0" smtClean="0"/>
              <a:pPr/>
              <a:t>‹#›</a:t>
            </a:fld>
            <a:endParaRPr lang="en-GB"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r">
              <a:buNone/>
              <a:defRPr sz="3600" b="0">
                <a:effectLs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685800" y="1435100"/>
            <a:ext cx="2514600" cy="4572000"/>
          </a:xfrm>
        </p:spPr>
        <p:txBody>
          <a:bodyPr>
            <a:normAutofit/>
          </a:bodyPr>
          <a:lstStyle>
            <a:lvl1pPr marL="54864" indent="0">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2"/>
          </p:nvPr>
        </p:nvSpPr>
        <p:spPr>
          <a:xfrm>
            <a:off x="3429000" y="1435100"/>
            <a:ext cx="5486400" cy="4572000"/>
          </a:xfrm>
        </p:spPr>
        <p:txBody>
          <a:bodyPr>
            <a:normAutofit/>
          </a:bodyPr>
          <a:lstStyle>
            <a:lvl1pPr>
              <a:defRPr sz="2000"/>
            </a:lvl1pPr>
            <a:lvl2pPr>
              <a:defRPr sz="1800"/>
            </a:lvl2pPr>
            <a:lvl3pPr>
              <a:defRPr sz="1600"/>
            </a:lvl3pPr>
            <a:lvl4pPr>
              <a:defRPr sz="1400"/>
            </a:lvl4pPr>
            <a:lvl5pPr>
              <a:defRPr sz="1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extLst/>
          </a:lstStyle>
          <a:p>
            <a:fld id="{566D068C-39F4-4089-832A-D1762A51EB85}" type="datetime1">
              <a:rPr lang="en-US" smtClean="0"/>
              <a:pPr/>
              <a:t>7/2/2013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AD93096-5B34-4342-9326-69289CEAE4C2}" type="slidenum">
              <a:rPr lang="en-US" smtClean="0"/>
              <a:pPr/>
              <a:t>‹#›</a:t>
            </a:fld>
            <a:endParaRPr lang="en-US"/>
          </a:p>
        </p:txBody>
      </p:sp>
      <p:sp>
        <p:nvSpPr>
          <p:cNvPr id="8" name="TextBox 7"/>
          <p:cNvSpPr txBox="1"/>
          <p:nvPr userDrawn="1"/>
        </p:nvSpPr>
        <p:spPr>
          <a:xfrm rot="16200000">
            <a:off x="-3208651" y="3238089"/>
            <a:ext cx="6691624" cy="215444"/>
          </a:xfrm>
          <a:prstGeom prst="rect">
            <a:avLst/>
          </a:prstGeom>
          <a:noFill/>
          <a:ln>
            <a:noFill/>
          </a:ln>
        </p:spPr>
        <p:txBody>
          <a:bodyPr wrap="square" rtlCol="0">
            <a:spAutoFit/>
          </a:bodyPr>
          <a:lstStyle/>
          <a:p>
            <a:r>
              <a:rPr lang="pt-PT" sz="800" dirty="0" smtClean="0">
                <a:solidFill>
                  <a:schemeClr val="accent6">
                    <a:lumMod val="75000"/>
                  </a:schemeClr>
                </a:solidFill>
                <a:latin typeface="Gill Sans MT" pitchFamily="34" charset="0"/>
                <a:ea typeface="Arial Unicode MS" pitchFamily="34" charset="-128"/>
                <a:cs typeface="Arial" pitchFamily="34" charset="0"/>
              </a:rPr>
              <a:t>D. Ramos, </a:t>
            </a:r>
            <a:r>
              <a:rPr lang="pt-PT" sz="800" dirty="0" err="1" smtClean="0">
                <a:solidFill>
                  <a:schemeClr val="accent6">
                    <a:lumMod val="75000"/>
                  </a:schemeClr>
                </a:solidFill>
                <a:latin typeface="Gill Sans MT" pitchFamily="34" charset="0"/>
                <a:ea typeface="Arial Unicode MS" pitchFamily="34" charset="-128"/>
                <a:cs typeface="Arial" pitchFamily="34" charset="0"/>
              </a:rPr>
              <a:t>May</a:t>
            </a:r>
            <a:r>
              <a:rPr lang="pt-PT" sz="800" baseline="0" dirty="0" smtClean="0">
                <a:solidFill>
                  <a:schemeClr val="accent6">
                    <a:lumMod val="75000"/>
                  </a:schemeClr>
                </a:solidFill>
                <a:latin typeface="Gill Sans MT" pitchFamily="34" charset="0"/>
                <a:ea typeface="Arial Unicode MS" pitchFamily="34" charset="-128"/>
                <a:cs typeface="Arial" pitchFamily="34" charset="0"/>
              </a:rPr>
              <a:t> 2011</a:t>
            </a:r>
            <a:endParaRPr lang="en-GB" sz="800" dirty="0" smtClean="0">
              <a:solidFill>
                <a:schemeClr val="accent6">
                  <a:lumMod val="75000"/>
                </a:schemeClr>
              </a:solidFill>
              <a:latin typeface="Gill Sans MT" pitchFamily="34" charset="0"/>
              <a:ea typeface="Arial Unicode MS" pitchFamily="34" charset="-128"/>
              <a:cs typeface="Aria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282352"/>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3" name="Text Placeholder 12"/>
          <p:cNvSpPr>
            <a:spLocks noGrp="1"/>
          </p:cNvSpPr>
          <p:nvPr>
            <p:ph type="body" idx="1"/>
          </p:nvPr>
        </p:nvSpPr>
        <p:spPr>
          <a:xfrm>
            <a:off x="914400" y="1593304"/>
            <a:ext cx="7772400" cy="4572000"/>
          </a:xfrm>
          <a:prstGeom prst="rect">
            <a:avLst/>
          </a:prstGeom>
        </p:spPr>
        <p:txBody>
          <a:bodyPr vert="horz">
            <a:normAutofit/>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a:defRPr sz="1100">
                <a:solidFill>
                  <a:schemeClr val="tx2"/>
                </a:solidFill>
              </a:defRPr>
            </a:lvl1pPr>
            <a:extLst/>
          </a:lstStyle>
          <a:p>
            <a:fld id="{52260F43-603A-41C7-AFC3-E9900752C767}" type="datetime1">
              <a:rPr lang="en-US" smtClean="0">
                <a:solidFill>
                  <a:schemeClr val="tx2"/>
                </a:solidFill>
              </a:rPr>
              <a:pPr/>
              <a:t>7/2/2013</a:t>
            </a:fld>
            <a:endParaRPr lang="en-US" sz="1100" dirty="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a:defRPr sz="1100">
                <a:solidFill>
                  <a:schemeClr val="tx2"/>
                </a:solidFill>
              </a:defRPr>
            </a:lvl1pPr>
            <a:extLst/>
          </a:lstStyle>
          <a:p>
            <a:pPr algn="r"/>
            <a:endParaRPr lang="en-US" sz="1100" dirty="0">
              <a:solidFill>
                <a:schemeClr val="tx2"/>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a:defRPr sz="1200">
                <a:solidFill>
                  <a:schemeClr val="accent1">
                    <a:lumMod val="50000"/>
                  </a:schemeClr>
                </a:solidFill>
                <a:latin typeface="Gill Sans MT" pitchFamily="34" charset="0"/>
              </a:defRPr>
            </a:lvl1pPr>
            <a:extLst/>
          </a:lstStyle>
          <a:p>
            <a:fld id="{72AC53DF-4216-466D-99A7-94400E6C2A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4" r:id="rId4"/>
    <p:sldLayoutId id="2147483655" r:id="rId5"/>
    <p:sldLayoutId id="2147483656" r:id="rId6"/>
  </p:sldLayoutIdLst>
  <p:hf hdr="0" ftr="0" dt="0"/>
  <p:txStyles>
    <p:titleStyle>
      <a:lvl1pPr algn="l" rtl="0" eaLnBrk="1" latinLnBrk="0" hangingPunct="1">
        <a:spcBef>
          <a:spcPct val="0"/>
        </a:spcBef>
        <a:buNone/>
        <a:defRPr sz="3600" b="0" kern="1200" spc="-150" baseline="0">
          <a:solidFill>
            <a:schemeClr val="accent1">
              <a:lumMod val="50000"/>
            </a:schemeClr>
          </a:solidFill>
          <a:effectLst/>
          <a:latin typeface="Gill Sans MT" pitchFamily="34" charset="0"/>
          <a:ea typeface="+mj-ea"/>
          <a:cs typeface="Arial" pitchFamily="34" charset="0"/>
        </a:defRPr>
      </a:lvl1pPr>
      <a:extLst/>
    </p:titleStyle>
    <p:bodyStyle>
      <a:lvl1pPr marL="411480" indent="-342900" algn="l" rtl="0" eaLnBrk="1" latinLnBrk="0" hangingPunct="1">
        <a:spcBef>
          <a:spcPts val="700"/>
        </a:spcBef>
        <a:buSzPct val="95000"/>
        <a:buFont typeface="Wingdings"/>
        <a:buChar char=""/>
        <a:defRPr sz="2400" kern="1200">
          <a:solidFill>
            <a:schemeClr val="tx1">
              <a:lumMod val="85000"/>
              <a:lumOff val="15000"/>
            </a:schemeClr>
          </a:solidFill>
          <a:latin typeface="Corbe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2000" kern="1200" baseline="0">
          <a:solidFill>
            <a:schemeClr val="tx1">
              <a:lumMod val="85000"/>
              <a:lumOff val="15000"/>
            </a:schemeClr>
          </a:solidFill>
          <a:latin typeface="Corbe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800" kern="1200">
          <a:solidFill>
            <a:schemeClr val="tx1">
              <a:lumMod val="85000"/>
              <a:lumOff val="15000"/>
            </a:schemeClr>
          </a:solidFill>
          <a:latin typeface="Corbe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800" kern="1200">
          <a:solidFill>
            <a:schemeClr val="tx1">
              <a:lumMod val="85000"/>
              <a:lumOff val="15000"/>
            </a:schemeClr>
          </a:solidFill>
          <a:latin typeface="Corbe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600" kern="1200">
          <a:solidFill>
            <a:schemeClr val="tx1">
              <a:lumMod val="85000"/>
              <a:lumOff val="15000"/>
            </a:schemeClr>
          </a:solidFill>
          <a:latin typeface="Corbe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package" Target="../embeddings/Microsoft_Word_Document1.docx"/></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espace.cern.ch/Safety-Rules-Regulations/en/rules/byDomain/Pages/cryogenic.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93096-5B34-4342-9326-69289CEAE4C2}" type="slidenum">
              <a:rPr lang="en-US" smtClean="0"/>
              <a:pPr/>
              <a:t>1</a:t>
            </a:fld>
            <a:endParaRPr lang="en-US"/>
          </a:p>
        </p:txBody>
      </p:sp>
      <p:sp>
        <p:nvSpPr>
          <p:cNvPr id="4" name="TextBox 3"/>
          <p:cNvSpPr txBox="1"/>
          <p:nvPr/>
        </p:nvSpPr>
        <p:spPr>
          <a:xfrm>
            <a:off x="1526932" y="1412776"/>
            <a:ext cx="7005508" cy="3754874"/>
          </a:xfrm>
          <a:prstGeom prst="rect">
            <a:avLst/>
          </a:prstGeom>
          <a:noFill/>
          <a:ln>
            <a:noFill/>
          </a:ln>
        </p:spPr>
        <p:txBody>
          <a:bodyPr wrap="square" rtlCol="0">
            <a:spAutoFit/>
          </a:bodyPr>
          <a:lstStyle/>
          <a:p>
            <a:r>
              <a:rPr lang="en-GB" smtClean="0">
                <a:solidFill>
                  <a:schemeClr val="accent1">
                    <a:lumMod val="50000"/>
                  </a:schemeClr>
                </a:solidFill>
                <a:latin typeface="Gill Sans MT" pitchFamily="34" charset="0"/>
              </a:rPr>
              <a:t>TE/MSC/CMI Section meeting</a:t>
            </a:r>
            <a:endParaRPr lang="en-GB" dirty="0" smtClean="0">
              <a:solidFill>
                <a:schemeClr val="accent1">
                  <a:lumMod val="50000"/>
                </a:schemeClr>
              </a:solidFill>
              <a:latin typeface="Gill Sans MT" pitchFamily="34" charset="0"/>
            </a:endParaRPr>
          </a:p>
          <a:p>
            <a:r>
              <a:rPr lang="en-GB" sz="4000" smtClean="0">
                <a:solidFill>
                  <a:schemeClr val="accent1">
                    <a:lumMod val="50000"/>
                  </a:schemeClr>
                </a:solidFill>
                <a:latin typeface="Gill Sans MT" pitchFamily="34" charset="0"/>
              </a:rPr>
              <a:t>Guidelines for mechanical design and fabrication of cryostats</a:t>
            </a:r>
          </a:p>
          <a:p>
            <a:r>
              <a:rPr lang="en-GB" sz="2800" smtClean="0">
                <a:solidFill>
                  <a:schemeClr val="accent1">
                    <a:lumMod val="50000"/>
                  </a:schemeClr>
                </a:solidFill>
                <a:latin typeface="Gill Sans MT" pitchFamily="34" charset="0"/>
              </a:rPr>
              <a:t>Conformity with pressure regulations</a:t>
            </a:r>
            <a:endParaRPr lang="en-GB" sz="2800" dirty="0" smtClean="0">
              <a:solidFill>
                <a:schemeClr val="accent1">
                  <a:lumMod val="50000"/>
                </a:schemeClr>
              </a:solidFill>
              <a:latin typeface="Gill Sans MT" pitchFamily="34" charset="0"/>
            </a:endParaRPr>
          </a:p>
          <a:p>
            <a:endParaRPr lang="en-GB" sz="1600" smtClean="0">
              <a:solidFill>
                <a:schemeClr val="accent1">
                  <a:lumMod val="50000"/>
                </a:schemeClr>
              </a:solidFill>
              <a:latin typeface="Gill Sans MT" pitchFamily="34" charset="0"/>
              <a:ea typeface="Arial Unicode MS" pitchFamily="34" charset="-128"/>
              <a:cs typeface="Arial" pitchFamily="34" charset="0"/>
            </a:endParaRPr>
          </a:p>
          <a:p>
            <a:r>
              <a:rPr lang="en-GB" sz="1600" smtClean="0">
                <a:solidFill>
                  <a:schemeClr val="accent1">
                    <a:lumMod val="50000"/>
                  </a:schemeClr>
                </a:solidFill>
                <a:latin typeface="Gill Sans MT" pitchFamily="34" charset="0"/>
                <a:ea typeface="Arial Unicode MS" pitchFamily="34" charset="-128"/>
                <a:cs typeface="Arial" pitchFamily="34" charset="0"/>
              </a:rPr>
              <a:t>May 21, 2013</a:t>
            </a:r>
          </a:p>
          <a:p>
            <a:endParaRPr lang="en-GB" sz="1600" smtClean="0">
              <a:solidFill>
                <a:schemeClr val="accent1">
                  <a:lumMod val="50000"/>
                </a:schemeClr>
              </a:solidFill>
              <a:latin typeface="Gill Sans MT" pitchFamily="34" charset="0"/>
              <a:ea typeface="Arial Unicode MS" pitchFamily="34" charset="-128"/>
              <a:cs typeface="Arial" pitchFamily="34" charset="0"/>
            </a:endParaRPr>
          </a:p>
          <a:p>
            <a:endParaRPr lang="en-GB" sz="1600" smtClean="0">
              <a:solidFill>
                <a:schemeClr val="accent1">
                  <a:lumMod val="50000"/>
                </a:schemeClr>
              </a:solidFill>
              <a:latin typeface="Gill Sans MT" pitchFamily="34" charset="0"/>
              <a:ea typeface="Arial Unicode MS" pitchFamily="34" charset="-128"/>
              <a:cs typeface="Arial" pitchFamily="34" charset="0"/>
            </a:endParaRPr>
          </a:p>
          <a:p>
            <a:endParaRPr lang="en-GB" sz="1600">
              <a:solidFill>
                <a:schemeClr val="accent1">
                  <a:lumMod val="50000"/>
                </a:schemeClr>
              </a:solidFill>
              <a:latin typeface="Gill Sans MT" pitchFamily="34" charset="0"/>
              <a:ea typeface="Arial Unicode MS" pitchFamily="34" charset="-128"/>
              <a:cs typeface="Arial" pitchFamily="34" charset="0"/>
            </a:endParaRPr>
          </a:p>
          <a:p>
            <a:r>
              <a:rPr lang="en-GB" sz="1600" smtClean="0">
                <a:solidFill>
                  <a:schemeClr val="accent1">
                    <a:lumMod val="50000"/>
                  </a:schemeClr>
                </a:solidFill>
                <a:latin typeface="Gill Sans MT" pitchFamily="34" charset="0"/>
                <a:ea typeface="Arial Unicode MS" pitchFamily="34" charset="-128"/>
                <a:cs typeface="Arial" pitchFamily="34" charset="0"/>
              </a:rPr>
              <a:t>by </a:t>
            </a:r>
            <a:r>
              <a:rPr lang="en-GB" sz="1600">
                <a:solidFill>
                  <a:schemeClr val="accent1">
                    <a:lumMod val="50000"/>
                  </a:schemeClr>
                </a:solidFill>
                <a:latin typeface="Gill Sans MT" pitchFamily="34" charset="0"/>
                <a:ea typeface="Arial Unicode MS" pitchFamily="34" charset="-128"/>
                <a:cs typeface="Arial" pitchFamily="34" charset="0"/>
              </a:rPr>
              <a:t>D.  Ramos</a:t>
            </a:r>
          </a:p>
          <a:p>
            <a:endParaRPr lang="en-GB" sz="1600" dirty="0" smtClean="0">
              <a:solidFill>
                <a:schemeClr val="accent1">
                  <a:lumMod val="50000"/>
                </a:schemeClr>
              </a:solidFill>
              <a:latin typeface="Gill Sans MT"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Best practices</a:t>
            </a:r>
            <a:endParaRPr lang="en-GB"/>
          </a:p>
        </p:txBody>
      </p:sp>
      <p:sp>
        <p:nvSpPr>
          <p:cNvPr id="5" name="Content Placeholder 4"/>
          <p:cNvSpPr>
            <a:spLocks noGrp="1"/>
          </p:cNvSpPr>
          <p:nvPr>
            <p:ph idx="1"/>
          </p:nvPr>
        </p:nvSpPr>
        <p:spPr>
          <a:xfrm>
            <a:off x="914400" y="1412776"/>
            <a:ext cx="7772400" cy="4572000"/>
          </a:xfrm>
        </p:spPr>
        <p:txBody>
          <a:bodyPr>
            <a:normAutofit lnSpcReduction="10000"/>
          </a:bodyPr>
          <a:lstStyle/>
          <a:p>
            <a:r>
              <a:rPr lang="en-GB" b="1" smtClean="0">
                <a:solidFill>
                  <a:srgbClr val="002060"/>
                </a:solidFill>
              </a:rPr>
              <a:t>Using a coherent set of standards </a:t>
            </a:r>
            <a:r>
              <a:rPr lang="en-GB" smtClean="0"/>
              <a:t>throught the lifecycle of the cryostat is the simplest and safest approach. As an example when using only EN harmonised standards:</a:t>
            </a:r>
          </a:p>
          <a:p>
            <a:pPr lvl="1"/>
            <a:r>
              <a:rPr lang="en-GB" b="1" smtClean="0">
                <a:solidFill>
                  <a:srgbClr val="002060"/>
                </a:solidFill>
              </a:rPr>
              <a:t>Error margins </a:t>
            </a:r>
            <a:r>
              <a:rPr lang="en-GB" smtClean="0"/>
              <a:t>of pressure relief devices are taken into account in the design rules </a:t>
            </a:r>
          </a:p>
          <a:p>
            <a:pPr lvl="1"/>
            <a:r>
              <a:rPr lang="en-GB" smtClean="0"/>
              <a:t>The design rules are only applicable if the material has enough </a:t>
            </a:r>
            <a:r>
              <a:rPr lang="en-GB" b="1" smtClean="0">
                <a:solidFill>
                  <a:srgbClr val="002060"/>
                </a:solidFill>
              </a:rPr>
              <a:t>ductility</a:t>
            </a:r>
          </a:p>
          <a:p>
            <a:pPr lvl="1"/>
            <a:r>
              <a:rPr lang="en-GB" b="1" smtClean="0">
                <a:solidFill>
                  <a:srgbClr val="002060"/>
                </a:solidFill>
              </a:rPr>
              <a:t>Materials</a:t>
            </a:r>
            <a:r>
              <a:rPr lang="en-GB" smtClean="0"/>
              <a:t> certified for pressure vessels have measured minimum fracture thoughness</a:t>
            </a:r>
          </a:p>
          <a:p>
            <a:pPr lvl="1"/>
            <a:r>
              <a:rPr lang="en-GB" b="1" smtClean="0">
                <a:solidFill>
                  <a:srgbClr val="002060"/>
                </a:solidFill>
              </a:rPr>
              <a:t>Safety factors </a:t>
            </a:r>
            <a:r>
              <a:rPr lang="en-GB" smtClean="0"/>
              <a:t>inclued in buckling formulae take into account </a:t>
            </a:r>
            <a:r>
              <a:rPr lang="en-GB" b="1" smtClean="0">
                <a:solidFill>
                  <a:srgbClr val="002060"/>
                </a:solidFill>
              </a:rPr>
              <a:t>shape imperfections</a:t>
            </a:r>
            <a:r>
              <a:rPr lang="en-GB" smtClean="0"/>
              <a:t> up to the allowable toleraces layed out on the manufacturing section of the standards</a:t>
            </a:r>
          </a:p>
          <a:p>
            <a:pPr lvl="1"/>
            <a:r>
              <a:rPr lang="en-GB" smtClean="0"/>
              <a:t>The extent of </a:t>
            </a:r>
            <a:r>
              <a:rPr lang="en-GB" b="1" smtClean="0">
                <a:solidFill>
                  <a:srgbClr val="002060"/>
                </a:solidFill>
              </a:rPr>
              <a:t>welding inspection </a:t>
            </a:r>
            <a:r>
              <a:rPr lang="en-GB" smtClean="0"/>
              <a:t>must be compatible with the joint coefficient used in thickness </a:t>
            </a:r>
            <a:r>
              <a:rPr lang="en-GB" b="1" smtClean="0">
                <a:solidFill>
                  <a:srgbClr val="002060"/>
                </a:solidFill>
              </a:rPr>
              <a:t>calculations</a:t>
            </a:r>
          </a:p>
          <a:p>
            <a:pPr lvl="1"/>
            <a:r>
              <a:rPr lang="en-GB" smtClean="0"/>
              <a:t>Coherence of </a:t>
            </a:r>
            <a:r>
              <a:rPr lang="en-GB" b="1" smtClean="0">
                <a:solidFill>
                  <a:srgbClr val="002060"/>
                </a:solidFill>
              </a:rPr>
              <a:t>test</a:t>
            </a:r>
            <a:r>
              <a:rPr lang="en-GB" smtClean="0"/>
              <a:t> </a:t>
            </a:r>
            <a:r>
              <a:rPr lang="en-GB" b="1" smtClean="0">
                <a:solidFill>
                  <a:srgbClr val="002060"/>
                </a:solidFill>
              </a:rPr>
              <a:t>pressure</a:t>
            </a:r>
            <a:r>
              <a:rPr lang="en-GB" smtClean="0"/>
              <a:t> and testing procedure with the </a:t>
            </a:r>
            <a:r>
              <a:rPr lang="en-GB" b="1" smtClean="0">
                <a:solidFill>
                  <a:srgbClr val="002060"/>
                </a:solidFill>
              </a:rPr>
              <a:t>design rules</a:t>
            </a:r>
            <a:endParaRPr lang="en-GB" b="1">
              <a:solidFill>
                <a:srgbClr val="002060"/>
              </a:solidFill>
            </a:endParaRPr>
          </a:p>
        </p:txBody>
      </p:sp>
    </p:spTree>
    <p:extLst>
      <p:ext uri="{BB962C8B-B14F-4D97-AF65-F5344CB8AC3E}">
        <p14:creationId xmlns:p14="http://schemas.microsoft.com/office/powerpoint/2010/main" val="886807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Design Loads</a:t>
            </a:r>
            <a:endParaRPr lang="en-GB"/>
          </a:p>
        </p:txBody>
      </p:sp>
      <p:sp>
        <p:nvSpPr>
          <p:cNvPr id="4" name="Content Placeholder 3"/>
          <p:cNvSpPr>
            <a:spLocks noGrp="1"/>
          </p:cNvSpPr>
          <p:nvPr>
            <p:ph idx="1"/>
          </p:nvPr>
        </p:nvSpPr>
        <p:spPr>
          <a:xfrm>
            <a:off x="899592" y="944724"/>
            <a:ext cx="7772400" cy="1116124"/>
          </a:xfrm>
        </p:spPr>
        <p:txBody>
          <a:bodyPr>
            <a:normAutofit/>
          </a:bodyPr>
          <a:lstStyle/>
          <a:p>
            <a:r>
              <a:rPr lang="en-GB" smtClean="0"/>
              <a:t>See </a:t>
            </a:r>
            <a:r>
              <a:rPr lang="en-GB" b="1" smtClean="0">
                <a:solidFill>
                  <a:srgbClr val="002060"/>
                </a:solidFill>
              </a:rPr>
              <a:t>EN </a:t>
            </a:r>
            <a:r>
              <a:rPr lang="en-GB" b="1">
                <a:solidFill>
                  <a:srgbClr val="002060"/>
                </a:solidFill>
              </a:rPr>
              <a:t>13458-2 section 4.2.3 </a:t>
            </a:r>
            <a:r>
              <a:rPr lang="en-GB" smtClean="0"/>
              <a:t>for a detailed </a:t>
            </a:r>
            <a:r>
              <a:rPr lang="en-GB"/>
              <a:t>list of load cases to be considered in the design of the vacuum vessel and inner vessel. </a:t>
            </a:r>
            <a:r>
              <a:rPr lang="en-GB" smtClean="0"/>
              <a:t>Some examples:</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11</a:t>
            </a:fld>
            <a:endParaRPr lang="en-GB" sz="1200" noProof="0">
              <a:solidFill>
                <a:schemeClr val="tx2"/>
              </a:solidFill>
            </a:endParaRPr>
          </a:p>
        </p:txBody>
      </p:sp>
      <p:sp>
        <p:nvSpPr>
          <p:cNvPr id="5" name="Content Placeholder 3"/>
          <p:cNvSpPr txBox="1">
            <a:spLocks/>
          </p:cNvSpPr>
          <p:nvPr/>
        </p:nvSpPr>
        <p:spPr>
          <a:xfrm>
            <a:off x="827584" y="1988840"/>
            <a:ext cx="4024064" cy="3420380"/>
          </a:xfrm>
          <a:prstGeom prst="rect">
            <a:avLst/>
          </a:prstGeom>
        </p:spPr>
        <p:txBody>
          <a:bodyPr vert="horz">
            <a:normAutofit fontScale="85000" lnSpcReduction="20000"/>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mtClean="0"/>
              <a:t>Inner vessel</a:t>
            </a:r>
          </a:p>
          <a:p>
            <a:pPr lvl="1"/>
            <a:r>
              <a:rPr lang="en-GB" smtClean="0"/>
              <a:t>Pressure during operation (with and without liquid)</a:t>
            </a:r>
          </a:p>
          <a:p>
            <a:pPr lvl="1"/>
            <a:r>
              <a:rPr lang="en-GB" smtClean="0"/>
              <a:t>Reactions at the supports (including seismic loads)</a:t>
            </a:r>
          </a:p>
          <a:p>
            <a:pPr lvl="1"/>
            <a:r>
              <a:rPr lang="en-GB" smtClean="0"/>
              <a:t>Loads imposed by piping </a:t>
            </a:r>
          </a:p>
          <a:p>
            <a:pPr lvl="2"/>
            <a:r>
              <a:rPr lang="en-GB"/>
              <a:t>C</a:t>
            </a:r>
            <a:r>
              <a:rPr lang="en-GB" smtClean="0"/>
              <a:t>ooldown: inner vessel warm – piping cold</a:t>
            </a:r>
          </a:p>
          <a:p>
            <a:pPr lvl="2"/>
            <a:r>
              <a:rPr lang="en-GB" smtClean="0"/>
              <a:t>Filling </a:t>
            </a:r>
            <a:r>
              <a:rPr lang="en-GB"/>
              <a:t>and withdrawal</a:t>
            </a:r>
            <a:r>
              <a:rPr lang="en-GB" smtClean="0"/>
              <a:t>: Inner vessel cold – piping cold,</a:t>
            </a:r>
          </a:p>
          <a:p>
            <a:pPr lvl="2"/>
            <a:r>
              <a:rPr lang="en-GB" smtClean="0"/>
              <a:t>Storage: inner vessel cold – piping warm</a:t>
            </a:r>
          </a:p>
          <a:p>
            <a:pPr lvl="1"/>
            <a:r>
              <a:rPr lang="en-GB" smtClean="0"/>
              <a:t>Pressure test</a:t>
            </a:r>
          </a:p>
          <a:p>
            <a:pPr lvl="1"/>
            <a:r>
              <a:rPr lang="en-GB" smtClean="0"/>
              <a:t>Shipping and handling</a:t>
            </a:r>
          </a:p>
          <a:p>
            <a:pPr lvl="1"/>
            <a:r>
              <a:rPr lang="en-GB" smtClean="0"/>
              <a:t>Outer pressure due to leak in insulation vacuum space</a:t>
            </a:r>
          </a:p>
          <a:p>
            <a:pPr lvl="1"/>
            <a:endParaRPr lang="en-GB" smtClean="0"/>
          </a:p>
          <a:p>
            <a:pPr lvl="1"/>
            <a:endParaRPr lang="en-GB"/>
          </a:p>
        </p:txBody>
      </p:sp>
      <p:sp>
        <p:nvSpPr>
          <p:cNvPr id="6" name="Content Placeholder 3"/>
          <p:cNvSpPr txBox="1">
            <a:spLocks/>
          </p:cNvSpPr>
          <p:nvPr/>
        </p:nvSpPr>
        <p:spPr>
          <a:xfrm>
            <a:off x="4851648" y="1988840"/>
            <a:ext cx="4024064" cy="3212232"/>
          </a:xfrm>
          <a:prstGeom prst="rect">
            <a:avLst/>
          </a:prstGeom>
        </p:spPr>
        <p:txBody>
          <a:bodyPr vert="horz">
            <a:normAutofit fontScale="85000" lnSpcReduction="10000"/>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mtClean="0"/>
              <a:t>Vacuum vessel</a:t>
            </a:r>
          </a:p>
          <a:p>
            <a:pPr lvl="1"/>
            <a:r>
              <a:rPr lang="en-GB" smtClean="0"/>
              <a:t>External pressure: 1 bar</a:t>
            </a:r>
          </a:p>
          <a:p>
            <a:pPr lvl="1"/>
            <a:r>
              <a:rPr lang="en-GB" smtClean="0"/>
              <a:t>Internal pressure: safety valve set pressure</a:t>
            </a:r>
          </a:p>
          <a:p>
            <a:pPr lvl="1"/>
            <a:r>
              <a:rPr lang="en-GB" smtClean="0"/>
              <a:t>Support reactions (incl. wind seismic, etc)</a:t>
            </a:r>
          </a:p>
          <a:p>
            <a:pPr lvl="1"/>
            <a:r>
              <a:rPr lang="en-GB" smtClean="0"/>
              <a:t>Loads imposed by piping</a:t>
            </a:r>
          </a:p>
          <a:p>
            <a:pPr lvl="1"/>
            <a:r>
              <a:rPr lang="en-GB" smtClean="0"/>
              <a:t>Loads and the inner vessel support points during cooldown and operation</a:t>
            </a:r>
          </a:p>
          <a:p>
            <a:pPr lvl="1"/>
            <a:r>
              <a:rPr lang="en-GB" smtClean="0"/>
              <a:t>Shipping and handling</a:t>
            </a:r>
          </a:p>
          <a:p>
            <a:pPr lvl="1"/>
            <a:r>
              <a:rPr lang="en-GB" smtClean="0"/>
              <a:t>External loads (wind, seismic, etc)</a:t>
            </a:r>
          </a:p>
          <a:p>
            <a:pPr lvl="1"/>
            <a:r>
              <a:rPr lang="en-GB" smtClean="0"/>
              <a:t>Gross mass</a:t>
            </a:r>
          </a:p>
          <a:p>
            <a:pPr lvl="1"/>
            <a:endParaRPr lang="en-GB" smtClean="0"/>
          </a:p>
          <a:p>
            <a:pPr lvl="1"/>
            <a:endParaRPr lang="en-GB"/>
          </a:p>
        </p:txBody>
      </p:sp>
      <p:sp>
        <p:nvSpPr>
          <p:cNvPr id="8" name="Content Placeholder 3"/>
          <p:cNvSpPr txBox="1">
            <a:spLocks/>
          </p:cNvSpPr>
          <p:nvPr/>
        </p:nvSpPr>
        <p:spPr>
          <a:xfrm>
            <a:off x="899592" y="5409220"/>
            <a:ext cx="7772400" cy="1260140"/>
          </a:xfrm>
          <a:prstGeom prst="rect">
            <a:avLst/>
          </a:prstGeom>
        </p:spPr>
        <p:txBody>
          <a:bodyPr vert="horz">
            <a:normAutofit fontScale="85000" lnSpcReduction="10000"/>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a:t>Other loads may have to be taken into account (e.g. particular warm-up or cool-down cases</a:t>
            </a:r>
            <a:r>
              <a:rPr lang="en-GB" smtClean="0"/>
              <a:t>, magnet quenches, </a:t>
            </a:r>
            <a:r>
              <a:rPr lang="en-GB"/>
              <a:t>Lorentz forces, etc</a:t>
            </a:r>
            <a:r>
              <a:rPr lang="en-GB" smtClean="0"/>
              <a:t>.).</a:t>
            </a:r>
          </a:p>
          <a:p>
            <a:r>
              <a:rPr lang="en-GB" smtClean="0"/>
              <a:t>A risk analysis (imposed by CERN rules) can be very useful to avoid overlooking important load cases</a:t>
            </a:r>
            <a:endParaRPr lang="en-GB"/>
          </a:p>
        </p:txBody>
      </p:sp>
    </p:spTree>
    <p:extLst>
      <p:ext uri="{BB962C8B-B14F-4D97-AF65-F5344CB8AC3E}">
        <p14:creationId xmlns:p14="http://schemas.microsoft.com/office/powerpoint/2010/main" val="180502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Exceptional load cases</a:t>
            </a:r>
            <a:endParaRPr lang="en-GB"/>
          </a:p>
        </p:txBody>
      </p:sp>
      <p:sp>
        <p:nvSpPr>
          <p:cNvPr id="4" name="Content Placeholder 3"/>
          <p:cNvSpPr>
            <a:spLocks noGrp="1"/>
          </p:cNvSpPr>
          <p:nvPr>
            <p:ph idx="1"/>
          </p:nvPr>
        </p:nvSpPr>
        <p:spPr/>
        <p:txBody>
          <a:bodyPr/>
          <a:lstStyle/>
          <a:p>
            <a:r>
              <a:rPr lang="en-GB" b="1" smtClean="0">
                <a:solidFill>
                  <a:srgbClr val="002060"/>
                </a:solidFill>
              </a:rPr>
              <a:t>Reduced safety factors </a:t>
            </a:r>
            <a:r>
              <a:rPr lang="en-GB" smtClean="0"/>
              <a:t>can be used for exceptional load cases: typically 1.05 instead of 1.5 for normal load cases.</a:t>
            </a:r>
          </a:p>
          <a:p>
            <a:r>
              <a:rPr lang="en-GB" smtClean="0"/>
              <a:t>Limited </a:t>
            </a:r>
            <a:r>
              <a:rPr lang="en-GB" b="1" smtClean="0">
                <a:solidFill>
                  <a:srgbClr val="002060"/>
                </a:solidFill>
              </a:rPr>
              <a:t>plastic deformations </a:t>
            </a:r>
            <a:r>
              <a:rPr lang="en-GB" smtClean="0"/>
              <a:t>can be expected.</a:t>
            </a:r>
          </a:p>
          <a:p>
            <a:r>
              <a:rPr lang="en-GB" smtClean="0"/>
              <a:t>Not allways obvious to determine or decide if a load can be taken as exceptional, but one </a:t>
            </a:r>
            <a:r>
              <a:rPr lang="en-GB" smtClean="0"/>
              <a:t>should keep in mind:</a:t>
            </a:r>
            <a:endParaRPr lang="en-GB" smtClean="0"/>
          </a:p>
          <a:p>
            <a:pPr lvl="1"/>
            <a:r>
              <a:rPr lang="en-GB" smtClean="0"/>
              <a:t>An exceptional load event must be followed by an </a:t>
            </a:r>
            <a:r>
              <a:rPr lang="en-GB" b="1" smtClean="0">
                <a:solidFill>
                  <a:srgbClr val="002060"/>
                </a:solidFill>
              </a:rPr>
              <a:t>inspection before restarting operation</a:t>
            </a:r>
            <a:r>
              <a:rPr lang="en-GB" smtClean="0"/>
              <a:t>.</a:t>
            </a:r>
          </a:p>
          <a:p>
            <a:pPr lvl="1"/>
            <a:r>
              <a:rPr lang="en-GB" smtClean="0"/>
              <a:t>Ex: Is a magnet quench an exceptional load? Even if it is not expected to occur everyday, we don’t want to warmup for inspection every </a:t>
            </a:r>
            <a:r>
              <a:rPr lang="en-GB" smtClean="0"/>
              <a:t>quench</a:t>
            </a:r>
            <a:r>
              <a:rPr lang="en-GB" smtClean="0"/>
              <a:t>! </a:t>
            </a:r>
            <a:r>
              <a:rPr lang="en-GB" smtClean="0"/>
              <a:t>Better to treat a quench pressure as normal load.</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12</a:t>
            </a:fld>
            <a:endParaRPr lang="en-GB" sz="1200" noProof="0">
              <a:solidFill>
                <a:schemeClr val="tx2"/>
              </a:solidFill>
            </a:endParaRPr>
          </a:p>
        </p:txBody>
      </p:sp>
    </p:spTree>
    <p:extLst>
      <p:ext uri="{BB962C8B-B14F-4D97-AF65-F5344CB8AC3E}">
        <p14:creationId xmlns:p14="http://schemas.microsoft.com/office/powerpoint/2010/main" val="315706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Calculations*</a:t>
            </a:r>
            <a:endParaRPr lang="en-GB"/>
          </a:p>
        </p:txBody>
      </p:sp>
      <p:sp>
        <p:nvSpPr>
          <p:cNvPr id="4" name="Content Placeholder 3"/>
          <p:cNvSpPr>
            <a:spLocks noGrp="1"/>
          </p:cNvSpPr>
          <p:nvPr>
            <p:ph idx="1"/>
          </p:nvPr>
        </p:nvSpPr>
        <p:spPr>
          <a:xfrm>
            <a:off x="611560" y="908720"/>
            <a:ext cx="5004556" cy="5112568"/>
          </a:xfrm>
        </p:spPr>
        <p:txBody>
          <a:bodyPr>
            <a:noAutofit/>
          </a:bodyPr>
          <a:lstStyle/>
          <a:p>
            <a:r>
              <a:rPr lang="en-GB" sz="1400" smtClean="0"/>
              <a:t>By formula</a:t>
            </a:r>
          </a:p>
          <a:p>
            <a:pPr lvl="1"/>
            <a:r>
              <a:rPr lang="en-GB" sz="1200" smtClean="0"/>
              <a:t>The most standard approach and easiest to cross check</a:t>
            </a:r>
          </a:p>
          <a:p>
            <a:pPr lvl="1"/>
            <a:r>
              <a:rPr lang="en-GB" sz="1200" smtClean="0"/>
              <a:t>Not always straightforward to understant how the formula was derived</a:t>
            </a:r>
          </a:p>
          <a:p>
            <a:pPr lvl="1"/>
            <a:r>
              <a:rPr lang="en-GB" sz="1200" smtClean="0"/>
              <a:t>Often long and tedious calculation procedures: </a:t>
            </a:r>
            <a:r>
              <a:rPr lang="en-GB" sz="1200" smtClean="0"/>
              <a:t>spreadsheets and comercial software packages are </a:t>
            </a:r>
            <a:r>
              <a:rPr lang="en-GB" sz="1200" smtClean="0"/>
              <a:t>a must</a:t>
            </a:r>
          </a:p>
          <a:p>
            <a:pPr lvl="1"/>
            <a:r>
              <a:rPr lang="en-GB" sz="1200" smtClean="0"/>
              <a:t>Only deals with pressure loads</a:t>
            </a:r>
          </a:p>
          <a:p>
            <a:pPr lvl="1"/>
            <a:r>
              <a:rPr lang="en-GB" sz="1200" smtClean="0"/>
              <a:t>Rarely enough to calculate a magnet cryostat or a cryomodule (weight, interface loads, </a:t>
            </a:r>
            <a:r>
              <a:rPr lang="en-GB" sz="1200" smtClean="0"/>
              <a:t>particular </a:t>
            </a:r>
            <a:r>
              <a:rPr lang="en-GB" sz="1200" smtClean="0"/>
              <a:t>geometry, etc.)</a:t>
            </a:r>
          </a:p>
          <a:p>
            <a:r>
              <a:rPr lang="en-GB" sz="1400" smtClean="0"/>
              <a:t>Stress analysis (ex: EN 13458-2 Annex A or EN 13445-3 Annex C) </a:t>
            </a:r>
          </a:p>
          <a:p>
            <a:pPr lvl="1"/>
            <a:r>
              <a:rPr lang="en-GB" sz="1200" smtClean="0"/>
              <a:t>Evaluation of stresses using a finite element code</a:t>
            </a:r>
          </a:p>
          <a:p>
            <a:pPr lvl="1"/>
            <a:r>
              <a:rPr lang="en-GB" sz="1200" smtClean="0"/>
              <a:t>Linear elastic analysis</a:t>
            </a:r>
          </a:p>
          <a:p>
            <a:pPr lvl="1"/>
            <a:r>
              <a:rPr lang="en-GB" sz="1200" smtClean="0"/>
              <a:t>Decomposition of stresses in primary, secondary, membrane, </a:t>
            </a:r>
            <a:r>
              <a:rPr lang="en-GB" sz="1200" smtClean="0"/>
              <a:t>bending etc.</a:t>
            </a:r>
            <a:endParaRPr lang="en-GB" sz="1200" smtClean="0"/>
          </a:p>
          <a:p>
            <a:pPr lvl="1"/>
            <a:r>
              <a:rPr lang="en-GB" sz="1200" smtClean="0"/>
              <a:t>Comparison with different allowable stresses depending on the load classification</a:t>
            </a:r>
          </a:p>
          <a:p>
            <a:r>
              <a:rPr lang="en-GB" sz="1400" smtClean="0"/>
              <a:t>Design by analysis – Direct route (EN 13445-3 Annex B)</a:t>
            </a:r>
          </a:p>
          <a:p>
            <a:pPr lvl="1"/>
            <a:r>
              <a:rPr lang="en-GB" sz="1200" smtClean="0"/>
              <a:t>Applicable to any component under any action</a:t>
            </a:r>
          </a:p>
          <a:p>
            <a:pPr lvl="1"/>
            <a:r>
              <a:rPr lang="en-GB" sz="1200" smtClean="0"/>
              <a:t>When manufacturing tolerances specified by the code are exceeded</a:t>
            </a:r>
          </a:p>
          <a:p>
            <a:pPr lvl="1"/>
            <a:r>
              <a:rPr lang="en-GB" sz="1200" smtClean="0"/>
              <a:t>Finite element models including material and geometrical non-linearities</a:t>
            </a:r>
          </a:p>
          <a:p>
            <a:pPr lvl="2"/>
            <a:endParaRPr lang="en-GB" sz="1100" smtClean="0"/>
          </a:p>
          <a:p>
            <a:pPr lvl="2"/>
            <a:endParaRPr lang="en-GB" sz="11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13</a:t>
            </a:fld>
            <a:endParaRPr lang="en-GB" sz="1200" noProof="0">
              <a:solidFill>
                <a:schemeClr val="tx2"/>
              </a:solidFill>
            </a:endParaRPr>
          </a:p>
        </p:txBody>
      </p:sp>
      <p:sp>
        <p:nvSpPr>
          <p:cNvPr id="5" name="TextBox 4"/>
          <p:cNvSpPr txBox="1"/>
          <p:nvPr/>
        </p:nvSpPr>
        <p:spPr>
          <a:xfrm>
            <a:off x="611560" y="6382489"/>
            <a:ext cx="7920880" cy="430887"/>
          </a:xfrm>
          <a:prstGeom prst="rect">
            <a:avLst/>
          </a:prstGeom>
          <a:noFill/>
          <a:ln>
            <a:noFill/>
          </a:ln>
        </p:spPr>
        <p:txBody>
          <a:bodyPr wrap="square" rtlCol="0">
            <a:spAutoFit/>
          </a:bodyPr>
          <a:lstStyle/>
          <a:p>
            <a:r>
              <a:rPr lang="en-GB" sz="1050" smtClean="0">
                <a:latin typeface="Arial" pitchFamily="34" charset="0"/>
                <a:cs typeface="Arial" pitchFamily="34" charset="0"/>
              </a:rPr>
              <a:t>* “Design checks” is actually a better term. The verification of the final design </a:t>
            </a:r>
            <a:r>
              <a:rPr lang="en-GB" sz="1050" b="1" smtClean="0">
                <a:latin typeface="Arial" pitchFamily="34" charset="0"/>
                <a:cs typeface="Arial" pitchFamily="34" charset="0"/>
              </a:rPr>
              <a:t>must</a:t>
            </a:r>
            <a:r>
              <a:rPr lang="en-GB" sz="1050" smtClean="0">
                <a:latin typeface="Arial" pitchFamily="34" charset="0"/>
                <a:cs typeface="Arial" pitchFamily="34" charset="0"/>
              </a:rPr>
              <a:t> be done through one of these routes but it may be practical to use other formulas/methods during the preliminary design phase.</a:t>
            </a:r>
            <a:endParaRPr lang="en-GB" sz="1050" dirty="0" smtClean="0">
              <a:latin typeface="Arial" pitchFamily="34" charset="0"/>
              <a:cs typeface="Arial" pitchFamily="34" charset="0"/>
            </a:endParaRPr>
          </a:p>
        </p:txBody>
      </p:sp>
      <p:pic>
        <p:nvPicPr>
          <p:cNvPr id="6" name="Picture 5"/>
          <p:cNvPicPr/>
          <p:nvPr/>
        </p:nvPicPr>
        <p:blipFill>
          <a:blip r:embed="rId3" cstate="print"/>
          <a:srcRect l="44831" t="12941" r="17633" b="35059"/>
          <a:stretch>
            <a:fillRect/>
          </a:stretch>
        </p:blipFill>
        <p:spPr bwMode="auto">
          <a:xfrm>
            <a:off x="6084168" y="561891"/>
            <a:ext cx="2633345" cy="2282190"/>
          </a:xfrm>
          <a:prstGeom prst="rect">
            <a:avLst/>
          </a:prstGeom>
          <a:noFill/>
          <a:ln w="9525">
            <a:noFill/>
            <a:miter lim="800000"/>
            <a:headEnd/>
            <a:tailEnd/>
          </a:ln>
        </p:spPr>
      </p:pic>
      <p:sp>
        <p:nvSpPr>
          <p:cNvPr id="7" name="Rectangle 6"/>
          <p:cNvSpPr/>
          <p:nvPr/>
        </p:nvSpPr>
        <p:spPr>
          <a:xfrm>
            <a:off x="6084168" y="2539933"/>
            <a:ext cx="1203984" cy="276999"/>
          </a:xfrm>
          <a:prstGeom prst="rect">
            <a:avLst/>
          </a:prstGeom>
        </p:spPr>
        <p:txBody>
          <a:bodyPr wrap="none">
            <a:spAutoFit/>
          </a:bodyPr>
          <a:lstStyle/>
          <a:p>
            <a:r>
              <a:rPr lang="en-GB" sz="1200">
                <a:latin typeface="Arial" pitchFamily="34" charset="0"/>
                <a:cs typeface="Arial" pitchFamily="34" charset="0"/>
              </a:rPr>
              <a:t>Edms 1133291</a:t>
            </a:r>
          </a:p>
        </p:txBody>
      </p:sp>
      <p:sp>
        <p:nvSpPr>
          <p:cNvPr id="8" name="TextBox 7"/>
          <p:cNvSpPr txBox="1"/>
          <p:nvPr/>
        </p:nvSpPr>
        <p:spPr>
          <a:xfrm>
            <a:off x="6017214" y="69448"/>
            <a:ext cx="2700300" cy="492443"/>
          </a:xfrm>
          <a:prstGeom prst="rect">
            <a:avLst/>
          </a:prstGeom>
          <a:noFill/>
          <a:ln>
            <a:noFill/>
          </a:ln>
        </p:spPr>
        <p:txBody>
          <a:bodyPr wrap="square" rtlCol="0">
            <a:spAutoFit/>
          </a:bodyPr>
          <a:lstStyle/>
          <a:p>
            <a:pPr algn="ctr"/>
            <a:r>
              <a:rPr lang="en-GB" sz="1300" smtClean="0">
                <a:latin typeface="Arial" pitchFamily="34" charset="0"/>
                <a:cs typeface="Arial" pitchFamily="34" charset="0"/>
              </a:rPr>
              <a:t>Example of stress analysis: He vessel of the QTC cryostat</a:t>
            </a:r>
            <a:endParaRPr lang="en-GB" sz="1300" dirty="0" smtClean="0">
              <a:latin typeface="Arial" pitchFamily="34" charset="0"/>
              <a:cs typeface="Arial" pitchFamily="34" charset="0"/>
            </a:endParaRPr>
          </a:p>
        </p:txBody>
      </p:sp>
      <p:sp>
        <p:nvSpPr>
          <p:cNvPr id="13" name="TextBox 12"/>
          <p:cNvSpPr txBox="1"/>
          <p:nvPr/>
        </p:nvSpPr>
        <p:spPr>
          <a:xfrm>
            <a:off x="5874713" y="3104964"/>
            <a:ext cx="2700300" cy="492443"/>
          </a:xfrm>
          <a:prstGeom prst="rect">
            <a:avLst/>
          </a:prstGeom>
          <a:noFill/>
          <a:ln>
            <a:noFill/>
          </a:ln>
        </p:spPr>
        <p:txBody>
          <a:bodyPr wrap="square" rtlCol="0">
            <a:spAutoFit/>
          </a:bodyPr>
          <a:lstStyle/>
          <a:p>
            <a:pPr algn="ctr"/>
            <a:r>
              <a:rPr lang="en-GB" sz="1300" smtClean="0">
                <a:latin typeface="Arial" pitchFamily="34" charset="0"/>
                <a:cs typeface="Arial" pitchFamily="34" charset="0"/>
              </a:rPr>
              <a:t>Example of direct route: HFM vacuum vessel, edms 1278597</a:t>
            </a:r>
            <a:endParaRPr lang="en-GB" sz="1300" dirty="0" smtClean="0">
              <a:latin typeface="Arial" pitchFamily="34" charset="0"/>
              <a:cs typeface="Arial" pitchFamily="34"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11" t="26447" r="35682" b="12799"/>
          <a:stretch/>
        </p:blipFill>
        <p:spPr bwMode="auto">
          <a:xfrm>
            <a:off x="5544108" y="3537014"/>
            <a:ext cx="3551257" cy="262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337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82352"/>
            <a:ext cx="7772400" cy="770384"/>
          </a:xfrm>
        </p:spPr>
        <p:txBody>
          <a:bodyPr/>
          <a:lstStyle/>
          <a:p>
            <a:r>
              <a:rPr lang="en-GB" smtClean="0"/>
              <a:t>Material selection for pressure bearing parts</a:t>
            </a:r>
            <a:endParaRPr lang="en-GB"/>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58781094"/>
              </p:ext>
            </p:extLst>
          </p:nvPr>
        </p:nvGraphicFramePr>
        <p:xfrm>
          <a:off x="971600" y="2492896"/>
          <a:ext cx="7308812" cy="4175290"/>
        </p:xfrm>
        <a:graphic>
          <a:graphicData uri="http://schemas.openxmlformats.org/drawingml/2006/table">
            <a:tbl>
              <a:tblPr/>
              <a:tblGrid>
                <a:gridCol w="1724464"/>
                <a:gridCol w="5584348"/>
              </a:tblGrid>
              <a:tr h="982572">
                <a:tc>
                  <a:txBody>
                    <a:bodyPr/>
                    <a:lstStyle/>
                    <a:p>
                      <a:pPr>
                        <a:spcAft>
                          <a:spcPts val="600"/>
                        </a:spcAft>
                      </a:pPr>
                      <a:r>
                        <a:rPr lang="en-GB" sz="1100">
                          <a:effectLst/>
                          <a:latin typeface="Trebuchet MS"/>
                        </a:rPr>
                        <a:t>Plates and sheets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10028-1:2007+A1:2009 Flat products made of steels for pressure purposes - Part 1: General requirements</a:t>
                      </a:r>
                      <a:endParaRPr lang="en-GB" sz="1200">
                        <a:effectLst/>
                        <a:latin typeface="Times New Roman"/>
                      </a:endParaRPr>
                    </a:p>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10028-3:2009 Flat products made of steels for pressure purposes - Part 3: Weldable fine grain steels, normalized</a:t>
                      </a:r>
                      <a:endParaRPr lang="en-GB" sz="1200">
                        <a:effectLst/>
                        <a:latin typeface="Arial"/>
                      </a:endParaRPr>
                    </a:p>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10028-7:2007 Flat products made of steels for pressure purposes - Part 7: Stainless steels</a:t>
                      </a:r>
                      <a:endParaRPr lang="en-GB" sz="1200">
                        <a:effectLst/>
                        <a:latin typeface="Arial"/>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626">
                <a:tc>
                  <a:txBody>
                    <a:bodyPr/>
                    <a:lstStyle/>
                    <a:p>
                      <a:pPr>
                        <a:spcAft>
                          <a:spcPts val="600"/>
                        </a:spcAft>
                      </a:pPr>
                      <a:r>
                        <a:rPr lang="en-GB" sz="1100">
                          <a:effectLst/>
                          <a:latin typeface="Trebuchet MS"/>
                        </a:rPr>
                        <a:t>Tubes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10216-5:2004 Seamless steel tubes for pressure purposes - Technical delivery conditions - Part 5: Stainless steel tubes</a:t>
                      </a:r>
                      <a:endParaRPr lang="en-GB" sz="1200">
                        <a:effectLst/>
                        <a:latin typeface="Times New Roman"/>
                      </a:endParaRPr>
                    </a:p>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10217-7:2005 Welded steel tubes for pressure purposes - Technical delivery conditions - Part 7: Stainless steel tubes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626">
                <a:tc>
                  <a:txBody>
                    <a:bodyPr/>
                    <a:lstStyle/>
                    <a:p>
                      <a:pPr>
                        <a:spcAft>
                          <a:spcPts val="600"/>
                        </a:spcAft>
                      </a:pPr>
                      <a:r>
                        <a:rPr lang="en-GB" sz="1100">
                          <a:effectLst/>
                          <a:latin typeface="Trebuchet MS"/>
                        </a:rPr>
                        <a:t>Forged blanks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10222-1:1998 Steel forgings for pressure purposes - Part 1: General requirements for open die forgings</a:t>
                      </a:r>
                      <a:endParaRPr lang="en-GB" sz="1200">
                        <a:effectLst/>
                        <a:latin typeface="Times New Roman"/>
                      </a:endParaRPr>
                    </a:p>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10222-5:1999 Steel forgings for pressure purposes - Part 5: Martensitic, austenitic and austenitic-ferritic stainless steels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025">
                <a:tc>
                  <a:txBody>
                    <a:bodyPr/>
                    <a:lstStyle/>
                    <a:p>
                      <a:pPr>
                        <a:spcAft>
                          <a:spcPts val="600"/>
                        </a:spcAft>
                      </a:pPr>
                      <a:r>
                        <a:rPr lang="en-GB" sz="1100">
                          <a:effectLst/>
                          <a:latin typeface="Trebuchet MS"/>
                        </a:rPr>
                        <a:t>Castings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10213:2007 Steel castings for pressure purposes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6992">
                <a:tc>
                  <a:txBody>
                    <a:bodyPr/>
                    <a:lstStyle/>
                    <a:p>
                      <a:pPr>
                        <a:spcAft>
                          <a:spcPts val="600"/>
                        </a:spcAft>
                      </a:pPr>
                      <a:r>
                        <a:rPr lang="en-GB" sz="1100">
                          <a:effectLst/>
                          <a:latin typeface="Trebuchet MS"/>
                        </a:rPr>
                        <a:t>Pipe fittings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10253-4:2008 Butt-welding pipe fittings - Part 4: Wrought austenitic and austenitic-ferritic (duplex) stainless steels with specific inspection requirement</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025">
                <a:tc>
                  <a:txBody>
                    <a:bodyPr/>
                    <a:lstStyle/>
                    <a:p>
                      <a:pPr>
                        <a:spcAft>
                          <a:spcPts val="600"/>
                        </a:spcAft>
                      </a:pPr>
                      <a:r>
                        <a:rPr lang="en-GB" sz="1100">
                          <a:effectLst/>
                          <a:latin typeface="Trebuchet MS"/>
                        </a:rPr>
                        <a:t>Bars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10272:2007 Stainless steel bars for pressure purposes</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361">
                <a:tc>
                  <a:txBody>
                    <a:bodyPr/>
                    <a:lstStyle/>
                    <a:p>
                      <a:pPr>
                        <a:spcAft>
                          <a:spcPts val="600"/>
                        </a:spcAft>
                      </a:pPr>
                      <a:r>
                        <a:rPr lang="en-GB" sz="1100">
                          <a:effectLst/>
                          <a:latin typeface="Trebuchet MS"/>
                        </a:rPr>
                        <a:t>Aluminium</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indent="-457200">
                        <a:spcAft>
                          <a:spcPts val="600"/>
                        </a:spcAft>
                      </a:pPr>
                      <a:r>
                        <a:rPr lang="en-GB" sz="1100">
                          <a:effectLst/>
                          <a:latin typeface="Trebuchet MS"/>
                        </a:rPr>
                        <a:t>•</a:t>
                      </a:r>
                      <a:r>
                        <a:rPr lang="en-GB" sz="700" b="0" i="0">
                          <a:effectLst/>
                          <a:latin typeface="Times New Roman"/>
                        </a:rPr>
                        <a:t>              </a:t>
                      </a:r>
                      <a:r>
                        <a:rPr lang="en-GB" sz="1100">
                          <a:effectLst/>
                          <a:latin typeface="Trebuchet MS"/>
                        </a:rPr>
                        <a:t>EN 12392:2000 Aluminium and aluminium alloys – Wrought products – Special requirements for products intended for the production of pressure equipment (choose materials included in the list given in EN 13445-8 section 5.6)</a:t>
                      </a:r>
                      <a:endParaRPr lang="en-GB" sz="1200">
                        <a:effectLst/>
                        <a:latin typeface="Times New Roman"/>
                      </a:endParaRPr>
                    </a:p>
                  </a:txBody>
                  <a:tcPr marL="67914" marR="6791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Content Placeholder 3"/>
          <p:cNvSpPr txBox="1">
            <a:spLocks/>
          </p:cNvSpPr>
          <p:nvPr/>
        </p:nvSpPr>
        <p:spPr>
          <a:xfrm>
            <a:off x="909553" y="1088740"/>
            <a:ext cx="7772400" cy="1223628"/>
          </a:xfrm>
          <a:prstGeom prst="rect">
            <a:avLst/>
          </a:prstGeom>
        </p:spPr>
        <p:txBody>
          <a:bodyPr vert="horz">
            <a:normAutofit fontScale="85000" lnSpcReduction="20000"/>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mtClean="0"/>
              <a:t>Proper materials shall be selected to ensure minimum ductility and fracture toughness throughout the specified temperature range. </a:t>
            </a:r>
          </a:p>
          <a:p>
            <a:r>
              <a:rPr lang="en-GB" smtClean="0"/>
              <a:t>A useful list of standards is given below. Materials specified according to these standards confer presumption of conformity, within their scope, with the related essential requirements of the PED:</a:t>
            </a:r>
            <a:endParaRPr lang="en-GB"/>
          </a:p>
        </p:txBody>
      </p:sp>
    </p:spTree>
    <p:extLst>
      <p:ext uri="{BB962C8B-B14F-4D97-AF65-F5344CB8AC3E}">
        <p14:creationId xmlns:p14="http://schemas.microsoft.com/office/powerpoint/2010/main" val="272619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Material selection </a:t>
            </a:r>
            <a:r>
              <a:rPr lang="en-GB" sz="2400" smtClean="0"/>
              <a:t>(contin.)</a:t>
            </a:r>
            <a:endParaRPr lang="en-GB"/>
          </a:p>
        </p:txBody>
      </p:sp>
      <p:sp>
        <p:nvSpPr>
          <p:cNvPr id="5" name="Content Placeholder 4"/>
          <p:cNvSpPr>
            <a:spLocks noGrp="1"/>
          </p:cNvSpPr>
          <p:nvPr>
            <p:ph idx="1"/>
          </p:nvPr>
        </p:nvSpPr>
        <p:spPr/>
        <p:txBody>
          <a:bodyPr>
            <a:normAutofit fontScale="85000" lnSpcReduction="20000"/>
          </a:bodyPr>
          <a:lstStyle/>
          <a:p>
            <a:r>
              <a:rPr lang="en-GB"/>
              <a:t>EN 13458-2 Annex K gives a list of base </a:t>
            </a:r>
            <a:r>
              <a:rPr lang="en-GB" b="1">
                <a:solidFill>
                  <a:srgbClr val="002060"/>
                </a:solidFill>
              </a:rPr>
              <a:t>materials approved</a:t>
            </a:r>
            <a:r>
              <a:rPr lang="en-GB"/>
              <a:t> for use in cryostats. </a:t>
            </a:r>
            <a:endParaRPr lang="en-GB" smtClean="0"/>
          </a:p>
          <a:p>
            <a:r>
              <a:rPr lang="en-GB" smtClean="0"/>
              <a:t>Mechanical </a:t>
            </a:r>
            <a:r>
              <a:rPr lang="en-GB" b="1">
                <a:solidFill>
                  <a:srgbClr val="002060"/>
                </a:solidFill>
              </a:rPr>
              <a:t>property values </a:t>
            </a:r>
            <a:r>
              <a:rPr lang="en-GB"/>
              <a:t>used in the design shall be the minimum values given by the </a:t>
            </a:r>
            <a:r>
              <a:rPr lang="en-GB" b="1">
                <a:solidFill>
                  <a:srgbClr val="002060"/>
                </a:solidFill>
              </a:rPr>
              <a:t>material standards</a:t>
            </a:r>
            <a:r>
              <a:rPr lang="en-GB"/>
              <a:t>. </a:t>
            </a:r>
            <a:r>
              <a:rPr lang="en-GB" b="1" smtClean="0">
                <a:solidFill>
                  <a:srgbClr val="002060"/>
                </a:solidFill>
              </a:rPr>
              <a:t>Usage </a:t>
            </a:r>
            <a:r>
              <a:rPr lang="en-GB" b="1">
                <a:solidFill>
                  <a:srgbClr val="002060"/>
                </a:solidFill>
              </a:rPr>
              <a:t>of actual property values is usually not allowed</a:t>
            </a:r>
            <a:r>
              <a:rPr lang="en-GB"/>
              <a:t>. </a:t>
            </a:r>
            <a:endParaRPr lang="en-GB" smtClean="0"/>
          </a:p>
          <a:p>
            <a:r>
              <a:rPr lang="en-GB" b="1" smtClean="0">
                <a:solidFill>
                  <a:srgbClr val="002060"/>
                </a:solidFill>
              </a:rPr>
              <a:t>Physical </a:t>
            </a:r>
            <a:r>
              <a:rPr lang="en-GB" b="1">
                <a:solidFill>
                  <a:srgbClr val="002060"/>
                </a:solidFill>
              </a:rPr>
              <a:t>properties </a:t>
            </a:r>
            <a:r>
              <a:rPr lang="en-GB"/>
              <a:t>of steels are given in EN 13445-3 Annex O, including corrections for temperature. </a:t>
            </a:r>
            <a:endParaRPr lang="en-GB" smtClean="0"/>
          </a:p>
          <a:p>
            <a:r>
              <a:rPr lang="en-GB" smtClean="0"/>
              <a:t>EN </a:t>
            </a:r>
            <a:r>
              <a:rPr lang="en-GB"/>
              <a:t>13458 refers to EN 1252 for requirements on </a:t>
            </a:r>
            <a:r>
              <a:rPr lang="en-GB" b="1">
                <a:solidFill>
                  <a:srgbClr val="002060"/>
                </a:solidFill>
              </a:rPr>
              <a:t>toughness properties </a:t>
            </a:r>
            <a:r>
              <a:rPr lang="en-GB"/>
              <a:t>of base materials and welded joints, depending on the operating temperature</a:t>
            </a:r>
            <a:r>
              <a:rPr lang="en-GB" smtClean="0"/>
              <a:t>:</a:t>
            </a:r>
            <a:r>
              <a:rPr lang="en-GB"/>
              <a:t> </a:t>
            </a:r>
          </a:p>
          <a:p>
            <a:pPr lvl="1"/>
            <a:r>
              <a:rPr lang="en-GB" smtClean="0"/>
              <a:t>EN </a:t>
            </a:r>
            <a:r>
              <a:rPr lang="en-GB"/>
              <a:t>1252-1:1998 Cryogenic vessels - Materials - Part 1: Toughness requirements for temperatures </a:t>
            </a:r>
            <a:r>
              <a:rPr lang="en-GB" b="1">
                <a:solidFill>
                  <a:srgbClr val="002060"/>
                </a:solidFill>
              </a:rPr>
              <a:t>below -80°C </a:t>
            </a:r>
            <a:r>
              <a:rPr lang="en-GB"/>
              <a:t>(Austenitic stainless steels: Only welds impact tested; test at saturated liquid N</a:t>
            </a:r>
            <a:r>
              <a:rPr lang="en-GB" baseline="-25000"/>
              <a:t>2</a:t>
            </a:r>
            <a:r>
              <a:rPr lang="en-GB"/>
              <a:t> even if working temperature is lower)</a:t>
            </a:r>
          </a:p>
          <a:p>
            <a:pPr lvl="1"/>
            <a:r>
              <a:rPr lang="en-GB" smtClean="0"/>
              <a:t>EN </a:t>
            </a:r>
            <a:r>
              <a:rPr lang="en-GB"/>
              <a:t>1252-2:2001 Cryogenic vessels - Materials - Part 2: Toughness requirements for temperatures </a:t>
            </a:r>
            <a:r>
              <a:rPr lang="en-GB" b="1">
                <a:solidFill>
                  <a:srgbClr val="002060"/>
                </a:solidFill>
              </a:rPr>
              <a:t>between -80°C and -20°C </a:t>
            </a:r>
            <a:r>
              <a:rPr lang="en-GB"/>
              <a:t>(Austenitic stainless steels: Only welds impact tested, and only if ferrite content of filler metal &gt;10</a:t>
            </a:r>
            <a:r>
              <a:rPr lang="en-GB" smtClean="0"/>
              <a:t>%)</a:t>
            </a:r>
            <a:endParaRPr lang="en-GB"/>
          </a:p>
          <a:p>
            <a:r>
              <a:rPr lang="en-GB"/>
              <a:t>All pressure bearing materials shall be procured with </a:t>
            </a:r>
            <a:r>
              <a:rPr lang="en-GB" b="1">
                <a:solidFill>
                  <a:srgbClr val="002060"/>
                </a:solidFill>
              </a:rPr>
              <a:t>inspection certificates type </a:t>
            </a:r>
            <a:r>
              <a:rPr lang="en-GB" b="1" smtClean="0">
                <a:solidFill>
                  <a:srgbClr val="002060"/>
                </a:solidFill>
              </a:rPr>
              <a:t>3.1 or 3.2 </a:t>
            </a:r>
            <a:r>
              <a:rPr lang="en-GB" b="1">
                <a:solidFill>
                  <a:srgbClr val="002060"/>
                </a:solidFill>
              </a:rPr>
              <a:t>according to EN 10204</a:t>
            </a:r>
            <a:r>
              <a:rPr lang="en-GB"/>
              <a:t>, and </a:t>
            </a:r>
            <a:r>
              <a:rPr lang="en-GB" b="1">
                <a:solidFill>
                  <a:srgbClr val="002060"/>
                </a:solidFill>
              </a:rPr>
              <a:t>traceability</a:t>
            </a:r>
            <a:r>
              <a:rPr lang="en-GB"/>
              <a:t> must be ensured throughout the fabrication process.</a:t>
            </a:r>
          </a:p>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15</a:t>
            </a:fld>
            <a:endParaRPr lang="en-GB" sz="1200" noProof="0">
              <a:solidFill>
                <a:schemeClr val="tx2"/>
              </a:solidFill>
            </a:endParaRPr>
          </a:p>
        </p:txBody>
      </p:sp>
    </p:spTree>
    <p:extLst>
      <p:ext uri="{BB962C8B-B14F-4D97-AF65-F5344CB8AC3E}">
        <p14:creationId xmlns:p14="http://schemas.microsoft.com/office/powerpoint/2010/main" val="3611271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Pressure vessel materials, yes, but not allways enough!</a:t>
            </a:r>
            <a:endParaRPr lang="en-GB"/>
          </a:p>
        </p:txBody>
      </p:sp>
      <p:sp>
        <p:nvSpPr>
          <p:cNvPr id="5" name="Content Placeholder 4"/>
          <p:cNvSpPr>
            <a:spLocks noGrp="1"/>
          </p:cNvSpPr>
          <p:nvPr>
            <p:ph idx="1"/>
          </p:nvPr>
        </p:nvSpPr>
        <p:spPr/>
        <p:txBody>
          <a:bodyPr/>
          <a:lstStyle/>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16</a:t>
            </a:fld>
            <a:endParaRPr lang="en-GB" sz="1200" noProof="0">
              <a:solidFill>
                <a:schemeClr val="tx2"/>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55" t="8069" r="12787" b="2086"/>
          <a:stretch/>
        </p:blipFill>
        <p:spPr bwMode="auto">
          <a:xfrm>
            <a:off x="1295636" y="1448780"/>
            <a:ext cx="6967374" cy="521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28084" y="6556992"/>
            <a:ext cx="2628292" cy="292388"/>
          </a:xfrm>
          <a:prstGeom prst="rect">
            <a:avLst/>
          </a:prstGeom>
          <a:noFill/>
          <a:ln>
            <a:noFill/>
          </a:ln>
        </p:spPr>
        <p:txBody>
          <a:bodyPr wrap="square" rtlCol="0">
            <a:spAutoFit/>
          </a:bodyPr>
          <a:lstStyle/>
          <a:p>
            <a:pPr algn="ctr"/>
            <a:r>
              <a:rPr lang="en-GB" sz="1300" smtClean="0">
                <a:latin typeface="Arial" pitchFamily="34" charset="0"/>
                <a:cs typeface="Arial" pitchFamily="34" charset="0"/>
              </a:rPr>
              <a:t>Courtesy S. Sgobba</a:t>
            </a:r>
            <a:endParaRPr lang="en-GB" sz="1300" dirty="0" smtClean="0">
              <a:latin typeface="Arial" pitchFamily="34" charset="0"/>
              <a:cs typeface="Arial" pitchFamily="34" charset="0"/>
            </a:endParaRPr>
          </a:p>
        </p:txBody>
      </p:sp>
    </p:spTree>
    <p:extLst>
      <p:ext uri="{BB962C8B-B14F-4D97-AF65-F5344CB8AC3E}">
        <p14:creationId xmlns:p14="http://schemas.microsoft.com/office/powerpoint/2010/main" val="24603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a:t>
            </a:r>
            <a:r>
              <a:rPr lang="en-GB" smtClean="0"/>
              <a:t>pecifications developed for vacuum applications at CERN</a:t>
            </a:r>
            <a:endParaRPr lang="en-GB"/>
          </a:p>
        </p:txBody>
      </p:sp>
      <p:sp>
        <p:nvSpPr>
          <p:cNvPr id="5" name="Content Placeholder 4"/>
          <p:cNvSpPr>
            <a:spLocks noGrp="1"/>
          </p:cNvSpPr>
          <p:nvPr>
            <p:ph idx="1"/>
          </p:nvPr>
        </p:nvSpPr>
        <p:spPr>
          <a:xfrm>
            <a:off x="791580" y="1593304"/>
            <a:ext cx="7772400" cy="2051720"/>
          </a:xfrm>
        </p:spPr>
        <p:txBody>
          <a:bodyPr>
            <a:normAutofit/>
          </a:bodyPr>
          <a:lstStyle/>
          <a:p>
            <a:r>
              <a:rPr lang="en-GB" sz="1600" smtClean="0"/>
              <a:t>Some cryostat components demand for </a:t>
            </a:r>
            <a:r>
              <a:rPr lang="en-GB" sz="1600" smtClean="0"/>
              <a:t>even </a:t>
            </a:r>
            <a:r>
              <a:rPr lang="en-GB" sz="1600" smtClean="0"/>
              <a:t>more strict requirements. Ex: absence of </a:t>
            </a:r>
            <a:r>
              <a:rPr lang="en-GB" sz="1600" b="1" smtClean="0">
                <a:solidFill>
                  <a:srgbClr val="002060"/>
                </a:solidFill>
              </a:rPr>
              <a:t>macroinclusions</a:t>
            </a:r>
            <a:r>
              <a:rPr lang="en-GB" sz="1600" smtClean="0"/>
              <a:t>, limitations to size and amount of </a:t>
            </a:r>
            <a:r>
              <a:rPr lang="en-GB" sz="1600" b="1" smtClean="0">
                <a:solidFill>
                  <a:srgbClr val="002060"/>
                </a:solidFill>
              </a:rPr>
              <a:t>microinclusions</a:t>
            </a:r>
            <a:r>
              <a:rPr lang="en-GB" sz="1600" smtClean="0"/>
              <a:t>, imposed </a:t>
            </a:r>
            <a:r>
              <a:rPr lang="en-GB" sz="1600" b="1" smtClean="0">
                <a:solidFill>
                  <a:srgbClr val="002060"/>
                </a:solidFill>
              </a:rPr>
              <a:t>manufacturing processes</a:t>
            </a:r>
            <a:r>
              <a:rPr lang="en-GB" sz="1600" smtClean="0"/>
              <a:t>, minimum </a:t>
            </a:r>
            <a:r>
              <a:rPr lang="en-GB" sz="1600" b="1" smtClean="0">
                <a:solidFill>
                  <a:srgbClr val="002060"/>
                </a:solidFill>
              </a:rPr>
              <a:t>quality assurance </a:t>
            </a:r>
            <a:r>
              <a:rPr lang="en-GB" sz="1600" smtClean="0"/>
              <a:t>tests, etc.</a:t>
            </a:r>
          </a:p>
          <a:p>
            <a:r>
              <a:rPr lang="en-GB" sz="1600" smtClean="0"/>
              <a:t>Some materials at the CERN stores are procured with traceability and specifications to avoid leaks </a:t>
            </a:r>
            <a:r>
              <a:rPr lang="en-GB" sz="1600" smtClean="0"/>
              <a:t>ac</a:t>
            </a:r>
            <a:r>
              <a:rPr lang="en-GB" sz="1600" smtClean="0"/>
              <a:t>ross </a:t>
            </a:r>
            <a:r>
              <a:rPr lang="en-GB" sz="1600" smtClean="0"/>
              <a:t>the material and minimise welding deffects:</a:t>
            </a:r>
            <a:endParaRPr lang="en-GB" sz="16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17</a:t>
            </a:fld>
            <a:endParaRPr lang="en-GB" sz="1200" noProof="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74282110"/>
              </p:ext>
            </p:extLst>
          </p:nvPr>
        </p:nvGraphicFramePr>
        <p:xfrm>
          <a:off x="863588" y="3465004"/>
          <a:ext cx="7776864" cy="2595880"/>
        </p:xfrm>
        <a:graphic>
          <a:graphicData uri="http://schemas.openxmlformats.org/drawingml/2006/table">
            <a:tbl>
              <a:tblPr firstRow="1" bandRow="1">
                <a:tableStyleId>{22838BEF-8BB2-4498-84A7-C5851F593DF1}</a:tableStyleId>
              </a:tblPr>
              <a:tblGrid>
                <a:gridCol w="3276364"/>
                <a:gridCol w="1368152"/>
                <a:gridCol w="3132348"/>
              </a:tblGrid>
              <a:tr h="370840">
                <a:tc>
                  <a:txBody>
                    <a:bodyPr/>
                    <a:lstStyle/>
                    <a:p>
                      <a:r>
                        <a:rPr lang="en-GB" sz="1400" b="1" smtClean="0">
                          <a:latin typeface="Arial" pitchFamily="34" charset="0"/>
                          <a:cs typeface="Arial" pitchFamily="34" charset="0"/>
                        </a:rPr>
                        <a:t>CERN</a:t>
                      </a:r>
                      <a:r>
                        <a:rPr lang="en-GB" sz="1400" b="1" baseline="0" smtClean="0">
                          <a:latin typeface="Arial" pitchFamily="34" charset="0"/>
                          <a:cs typeface="Arial" pitchFamily="34" charset="0"/>
                        </a:rPr>
                        <a:t> specification</a:t>
                      </a:r>
                      <a:endParaRPr lang="en-GB" sz="1400" b="1">
                        <a:latin typeface="Arial" pitchFamily="34" charset="0"/>
                        <a:cs typeface="Arial" pitchFamily="34" charset="0"/>
                      </a:endParaRPr>
                    </a:p>
                  </a:txBody>
                  <a:tcPr/>
                </a:tc>
                <a:tc>
                  <a:txBody>
                    <a:bodyPr/>
                    <a:lstStyle/>
                    <a:p>
                      <a:r>
                        <a:rPr lang="en-GB" sz="1400" b="1" smtClean="0">
                          <a:latin typeface="Arial" pitchFamily="34" charset="0"/>
                          <a:cs typeface="Arial" pitchFamily="34" charset="0"/>
                        </a:rPr>
                        <a:t>EDMS no.</a:t>
                      </a:r>
                      <a:endParaRPr lang="en-GB" sz="1400" b="1">
                        <a:latin typeface="Arial" pitchFamily="34" charset="0"/>
                        <a:cs typeface="Arial" pitchFamily="34" charset="0"/>
                      </a:endParaRPr>
                    </a:p>
                  </a:txBody>
                  <a:tcPr/>
                </a:tc>
                <a:tc>
                  <a:txBody>
                    <a:bodyPr/>
                    <a:lstStyle/>
                    <a:p>
                      <a:r>
                        <a:rPr lang="en-GB" sz="1400" b="1" smtClean="0">
                          <a:latin typeface="Arial" pitchFamily="34" charset="0"/>
                          <a:cs typeface="Arial" pitchFamily="34" charset="0"/>
                        </a:rPr>
                        <a:t>Usage</a:t>
                      </a:r>
                      <a:endParaRPr lang="en-GB" sz="1400" b="1">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smtClean="0">
                          <a:solidFill>
                            <a:schemeClr val="dk1"/>
                          </a:solidFill>
                          <a:latin typeface="Arial" pitchFamily="34" charset="0"/>
                          <a:ea typeface="+mn-ea"/>
                          <a:cs typeface="Arial" pitchFamily="34" charset="0"/>
                        </a:rPr>
                        <a:t>316LN_sheets_English_ed_4</a:t>
                      </a:r>
                      <a:endParaRPr lang="en-GB" sz="1400" b="0" smtClean="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790774</a:t>
                      </a:r>
                      <a:endParaRPr lang="en-GB" sz="1400" b="0">
                        <a:latin typeface="Arial" pitchFamily="34" charset="0"/>
                        <a:cs typeface="Arial" pitchFamily="34" charset="0"/>
                      </a:endParaRPr>
                    </a:p>
                  </a:txBody>
                  <a:tcPr/>
                </a:tc>
                <a:tc>
                  <a:txBody>
                    <a:bodyPr/>
                    <a:lstStyle/>
                    <a:p>
                      <a:endParaRPr lang="en-GB" sz="1400" b="0">
                        <a:latin typeface="Arial" pitchFamily="34" charset="0"/>
                        <a:cs typeface="Arial" pitchFamily="34" charset="0"/>
                      </a:endParaRPr>
                    </a:p>
                  </a:txBody>
                  <a:tcPr/>
                </a:tc>
              </a:tr>
              <a:tr h="370840">
                <a:tc>
                  <a:txBody>
                    <a:bodyPr/>
                    <a:lstStyle/>
                    <a:p>
                      <a:r>
                        <a:rPr lang="en-GB" sz="1400" b="0" kern="1200" smtClean="0">
                          <a:solidFill>
                            <a:schemeClr val="dk1"/>
                          </a:solidFill>
                          <a:latin typeface="Arial" pitchFamily="34" charset="0"/>
                          <a:ea typeface="+mn-ea"/>
                          <a:cs typeface="Arial" pitchFamily="34" charset="0"/>
                        </a:rPr>
                        <a:t>316LN_blanks_English_ed_4</a:t>
                      </a:r>
                      <a:endParaRPr lang="en-GB" sz="1400" b="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790775</a:t>
                      </a:r>
                      <a:endParaRPr lang="en-GB" sz="1400" b="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3D-Forged</a:t>
                      </a:r>
                      <a:r>
                        <a:rPr lang="en-GB" sz="1400" b="0" baseline="0" smtClean="0">
                          <a:latin typeface="Arial" pitchFamily="34" charset="0"/>
                          <a:cs typeface="Arial" pitchFamily="34" charset="0"/>
                        </a:rPr>
                        <a:t> blanks for Conflat flanges</a:t>
                      </a:r>
                      <a:endParaRPr lang="en-GB" sz="1400" b="0">
                        <a:latin typeface="Arial" pitchFamily="34" charset="0"/>
                        <a:cs typeface="Arial" pitchFamily="34" charset="0"/>
                      </a:endParaRPr>
                    </a:p>
                  </a:txBody>
                  <a:tcPr/>
                </a:tc>
              </a:tr>
              <a:tr h="370840">
                <a:tc>
                  <a:txBody>
                    <a:bodyPr/>
                    <a:lstStyle/>
                    <a:p>
                      <a:r>
                        <a:rPr lang="en-GB" sz="1400" b="0" kern="1200" smtClean="0">
                          <a:solidFill>
                            <a:schemeClr val="dk1"/>
                          </a:solidFill>
                          <a:latin typeface="Arial" pitchFamily="34" charset="0"/>
                          <a:ea typeface="+mn-ea"/>
                          <a:cs typeface="Arial" pitchFamily="34" charset="0"/>
                        </a:rPr>
                        <a:t>316LN_bars_English_ed_4</a:t>
                      </a:r>
                      <a:endParaRPr lang="en-GB" sz="1400" b="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790773 </a:t>
                      </a:r>
                      <a:endParaRPr lang="en-GB" sz="1400" b="0">
                        <a:latin typeface="Arial" pitchFamily="34" charset="0"/>
                        <a:cs typeface="Arial" pitchFamily="34" charset="0"/>
                      </a:endParaRPr>
                    </a:p>
                  </a:txBody>
                  <a:tcPr/>
                </a:tc>
                <a:tc>
                  <a:txBody>
                    <a:bodyPr/>
                    <a:lstStyle/>
                    <a:p>
                      <a:endParaRPr lang="en-GB" sz="1400" b="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smtClean="0">
                          <a:latin typeface="Arial" pitchFamily="34" charset="0"/>
                          <a:cs typeface="Arial" pitchFamily="34" charset="0"/>
                        </a:rPr>
                        <a:t>  304L_bar_English_ed_5</a:t>
                      </a:r>
                    </a:p>
                  </a:txBody>
                  <a:tcPr marL="19050" marR="19050" marT="19050" marB="19050"/>
                </a:tc>
                <a:tc>
                  <a:txBody>
                    <a:bodyPr/>
                    <a:lstStyle/>
                    <a:p>
                      <a:r>
                        <a:rPr lang="en-GB" sz="1400" b="0" smtClean="0">
                          <a:latin typeface="Arial" pitchFamily="34" charset="0"/>
                          <a:cs typeface="Arial" pitchFamily="34" charset="0"/>
                        </a:rPr>
                        <a:t> 790544</a:t>
                      </a:r>
                      <a:endParaRPr lang="en-GB" sz="1400" b="0">
                        <a:latin typeface="Arial" pitchFamily="34" charset="0"/>
                        <a:cs typeface="Arial" pitchFamily="34" charset="0"/>
                      </a:endParaRPr>
                    </a:p>
                  </a:txBody>
                  <a:tcPr marL="19050" marR="19050" marT="19050" marB="19050" anchor="ctr"/>
                </a:tc>
                <a:tc>
                  <a:txBody>
                    <a:bodyPr/>
                    <a:lstStyle/>
                    <a:p>
                      <a:endParaRPr lang="en-GB" sz="1400" b="0">
                        <a:latin typeface="Arial" pitchFamily="34" charset="0"/>
                        <a:cs typeface="Arial" pitchFamily="34" charset="0"/>
                      </a:endParaRPr>
                    </a:p>
                  </a:txBody>
                  <a:tcPr marL="19050" marR="19050" marT="19050" marB="19050" anchor="ctr"/>
                </a:tc>
              </a:tr>
              <a:tr h="370840">
                <a:tc>
                  <a:txBody>
                    <a:bodyPr/>
                    <a:lstStyle/>
                    <a:p>
                      <a:r>
                        <a:rPr lang="en-GB" sz="1400" b="0" kern="1200" smtClean="0">
                          <a:solidFill>
                            <a:schemeClr val="dk1"/>
                          </a:solidFill>
                          <a:latin typeface="Arial" pitchFamily="34" charset="0"/>
                          <a:ea typeface="+mn-ea"/>
                          <a:cs typeface="Arial" pitchFamily="34" charset="0"/>
                        </a:rPr>
                        <a:t>304L_sheets_English_ed_5</a:t>
                      </a:r>
                      <a:endParaRPr lang="en-GB" sz="1400" b="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790767</a:t>
                      </a:r>
                      <a:endParaRPr lang="en-GB" sz="1400" b="0">
                        <a:latin typeface="Arial" pitchFamily="34" charset="0"/>
                        <a:cs typeface="Arial" pitchFamily="34" charset="0"/>
                      </a:endParaRPr>
                    </a:p>
                  </a:txBody>
                  <a:tcPr/>
                </a:tc>
                <a:tc>
                  <a:txBody>
                    <a:bodyPr/>
                    <a:lstStyle/>
                    <a:p>
                      <a:endParaRPr lang="en-GB" sz="1400" b="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smtClean="0">
                          <a:latin typeface="Arial" pitchFamily="34" charset="0"/>
                          <a:cs typeface="Arial" pitchFamily="34" charset="0"/>
                        </a:rPr>
                        <a:t>316L_bellows_English_ed_4</a:t>
                      </a:r>
                    </a:p>
                  </a:txBody>
                  <a:tcPr/>
                </a:tc>
                <a:tc>
                  <a:txBody>
                    <a:bodyPr/>
                    <a:lstStyle/>
                    <a:p>
                      <a:r>
                        <a:rPr lang="en-GB" sz="1400" smtClean="0">
                          <a:latin typeface="Arial" pitchFamily="34" charset="0"/>
                          <a:cs typeface="Arial" pitchFamily="34" charset="0"/>
                        </a:rPr>
                        <a:t>790771</a:t>
                      </a:r>
                      <a:endParaRPr lang="en-GB" sz="1400" b="0">
                        <a:latin typeface="Arial" pitchFamily="34" charset="0"/>
                        <a:cs typeface="Arial" pitchFamily="34" charset="0"/>
                      </a:endParaRPr>
                    </a:p>
                  </a:txBody>
                  <a:tcPr/>
                </a:tc>
                <a:tc>
                  <a:txBody>
                    <a:bodyPr/>
                    <a:lstStyle/>
                    <a:p>
                      <a:r>
                        <a:rPr lang="en-GB" sz="1400" b="0" smtClean="0">
                          <a:latin typeface="Arial" pitchFamily="34" charset="0"/>
                          <a:cs typeface="Arial" pitchFamily="34" charset="0"/>
                        </a:rPr>
                        <a:t>Thin foil for bellows</a:t>
                      </a:r>
                      <a:r>
                        <a:rPr lang="en-GB" sz="1400" b="0" baseline="0" smtClean="0">
                          <a:latin typeface="Arial" pitchFamily="34" charset="0"/>
                          <a:cs typeface="Arial" pitchFamily="34" charset="0"/>
                        </a:rPr>
                        <a:t> </a:t>
                      </a:r>
                      <a:r>
                        <a:rPr lang="en-GB" sz="1400" b="0" baseline="0" smtClean="0">
                          <a:latin typeface="Arial" pitchFamily="34" charset="0"/>
                          <a:cs typeface="Arial" pitchFamily="34" charset="0"/>
                        </a:rPr>
                        <a:t>convolutions</a:t>
                      </a:r>
                      <a:endParaRPr lang="en-GB" sz="1400" b="0">
                        <a:latin typeface="Arial" pitchFamily="34" charset="0"/>
                        <a:cs typeface="Arial" pitchFamily="34" charset="0"/>
                      </a:endParaRPr>
                    </a:p>
                  </a:txBody>
                  <a:tcPr/>
                </a:tc>
              </a:tr>
            </a:tbl>
          </a:graphicData>
        </a:graphic>
      </p:graphicFrame>
      <p:sp>
        <p:nvSpPr>
          <p:cNvPr id="6" name="TextBox 5"/>
          <p:cNvSpPr txBox="1"/>
          <p:nvPr/>
        </p:nvSpPr>
        <p:spPr>
          <a:xfrm>
            <a:off x="863588" y="6237312"/>
            <a:ext cx="7812868" cy="430887"/>
          </a:xfrm>
          <a:prstGeom prst="rect">
            <a:avLst/>
          </a:prstGeom>
          <a:noFill/>
          <a:ln>
            <a:noFill/>
          </a:ln>
        </p:spPr>
        <p:txBody>
          <a:bodyPr wrap="square" rtlCol="0">
            <a:spAutoFit/>
          </a:bodyPr>
          <a:lstStyle/>
          <a:p>
            <a:r>
              <a:rPr lang="en-GB" sz="1100" smtClean="0">
                <a:latin typeface="Arial" pitchFamily="34" charset="0"/>
                <a:cs typeface="Arial" pitchFamily="34" charset="0"/>
              </a:rPr>
              <a:t>Presently these CERN specifications do not require conformity with PED harmonised standards but the conformity is often stated by default in the material certifcates.</a:t>
            </a:r>
            <a:endParaRPr lang="en-GB" sz="1100" dirty="0" smtClean="0">
              <a:latin typeface="Arial" pitchFamily="34" charset="0"/>
              <a:cs typeface="Arial" pitchFamily="34" charset="0"/>
            </a:endParaRPr>
          </a:p>
        </p:txBody>
      </p:sp>
    </p:spTree>
    <p:extLst>
      <p:ext uri="{BB962C8B-B14F-4D97-AF65-F5344CB8AC3E}">
        <p14:creationId xmlns:p14="http://schemas.microsoft.com/office/powerpoint/2010/main" val="146881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Design stresses for some materials</a:t>
            </a:r>
            <a:endParaRPr lang="en-GB"/>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70959954"/>
              </p:ext>
            </p:extLst>
          </p:nvPr>
        </p:nvGraphicFramePr>
        <p:xfrm>
          <a:off x="517235" y="2463912"/>
          <a:ext cx="7703129" cy="1686347"/>
        </p:xfrm>
        <a:graphic>
          <a:graphicData uri="http://schemas.openxmlformats.org/drawingml/2006/table">
            <a:tbl>
              <a:tblPr>
                <a:tableStyleId>{3C2FFA5D-87B4-456A-9821-1D502468CF0F}</a:tableStyleId>
              </a:tblPr>
              <a:tblGrid>
                <a:gridCol w="2406977"/>
                <a:gridCol w="1765384"/>
                <a:gridCol w="1765384"/>
                <a:gridCol w="1765384"/>
              </a:tblGrid>
              <a:tr h="635540">
                <a:tc>
                  <a:txBody>
                    <a:bodyPr/>
                    <a:lstStyle/>
                    <a:p>
                      <a:pPr>
                        <a:spcAft>
                          <a:spcPts val="0"/>
                        </a:spcAft>
                      </a:pPr>
                      <a:r>
                        <a:rPr lang="en-GB" sz="1600" smtClean="0">
                          <a:effectLst/>
                          <a:latin typeface="Gill Sans MT" pitchFamily="34" charset="0"/>
                        </a:rPr>
                        <a:t>Material</a:t>
                      </a:r>
                      <a:endParaRPr lang="en-GB" sz="1800">
                        <a:effectLst/>
                        <a:latin typeface="Gill Sans MT" pitchFamily="34" charset="0"/>
                      </a:endParaRPr>
                    </a:p>
                  </a:txBody>
                  <a:tcPr marL="68580" marR="68580" marT="0" marB="0"/>
                </a:tc>
                <a:tc>
                  <a:txBody>
                    <a:bodyPr/>
                    <a:lstStyle/>
                    <a:p>
                      <a:pPr algn="ctr">
                        <a:spcAft>
                          <a:spcPts val="0"/>
                        </a:spcAft>
                      </a:pPr>
                      <a:r>
                        <a:rPr lang="en-GB" sz="1800" smtClean="0">
                          <a:effectLst/>
                          <a:latin typeface="Gill Sans MT" pitchFamily="34" charset="0"/>
                        </a:rPr>
                        <a:t>R</a:t>
                      </a:r>
                      <a:r>
                        <a:rPr lang="en-GB" sz="1800" baseline="-25000" smtClean="0">
                          <a:effectLst/>
                          <a:latin typeface="Gill Sans MT" pitchFamily="34" charset="0"/>
                        </a:rPr>
                        <a:t>p1.0 </a:t>
                      </a:r>
                      <a:r>
                        <a:rPr lang="en-GB" sz="1800" smtClean="0">
                          <a:effectLst/>
                          <a:latin typeface="Gill Sans MT" pitchFamily="34" charset="0"/>
                        </a:rPr>
                        <a:t>(MPa)</a:t>
                      </a:r>
                      <a:endParaRPr lang="en-GB" sz="1800" baseline="-25000">
                        <a:effectLst/>
                        <a:latin typeface="Gill Sans MT" pitchFamily="34" charset="0"/>
                      </a:endParaRPr>
                    </a:p>
                  </a:txBody>
                  <a:tcPr marL="68580" marR="68580" marT="0" marB="0"/>
                </a:tc>
                <a:tc>
                  <a:txBody>
                    <a:bodyPr/>
                    <a:lstStyle/>
                    <a:p>
                      <a:pPr algn="ctr">
                        <a:spcAft>
                          <a:spcPts val="0"/>
                        </a:spcAft>
                      </a:pPr>
                      <a:r>
                        <a:rPr lang="en-GB" sz="1600" smtClean="0">
                          <a:effectLst/>
                          <a:latin typeface="Gill Sans MT" pitchFamily="34" charset="0"/>
                        </a:rPr>
                        <a:t>f </a:t>
                      </a:r>
                      <a:r>
                        <a:rPr lang="en-GB" sz="1600">
                          <a:effectLst/>
                          <a:latin typeface="Gill Sans MT" pitchFamily="34" charset="0"/>
                        </a:rPr>
                        <a:t>(MPa)</a:t>
                      </a:r>
                      <a:endParaRPr lang="en-GB" sz="1800">
                        <a:effectLst/>
                        <a:latin typeface="Gill Sans MT" pitchFamily="34" charset="0"/>
                      </a:endParaRPr>
                    </a:p>
                  </a:txBody>
                  <a:tcPr marL="68580" marR="68580" marT="0" marB="0"/>
                </a:tc>
                <a:tc>
                  <a:txBody>
                    <a:bodyPr/>
                    <a:lstStyle/>
                    <a:p>
                      <a:pPr algn="ctr">
                        <a:spcAft>
                          <a:spcPts val="0"/>
                        </a:spcAft>
                      </a:pPr>
                      <a:r>
                        <a:rPr lang="en-GB" sz="1800" smtClean="0">
                          <a:effectLst/>
                          <a:latin typeface="Gill Sans MT" pitchFamily="34" charset="0"/>
                        </a:rPr>
                        <a:t>f</a:t>
                      </a:r>
                      <a:r>
                        <a:rPr lang="en-GB" sz="1800" baseline="-25000" smtClean="0">
                          <a:effectLst/>
                          <a:latin typeface="Gill Sans MT" pitchFamily="34" charset="0"/>
                        </a:rPr>
                        <a:t>test</a:t>
                      </a:r>
                      <a:r>
                        <a:rPr lang="en-GB" sz="1800" smtClean="0">
                          <a:effectLst/>
                          <a:latin typeface="Gill Sans MT" pitchFamily="34" charset="0"/>
                        </a:rPr>
                        <a:t> (MPa)</a:t>
                      </a:r>
                      <a:endParaRPr lang="en-GB" sz="1800">
                        <a:effectLst/>
                        <a:latin typeface="Gill Sans MT" pitchFamily="34" charset="0"/>
                      </a:endParaRPr>
                    </a:p>
                  </a:txBody>
                  <a:tcPr marL="68580" marR="68580" marT="0" marB="0"/>
                </a:tc>
              </a:tr>
              <a:tr h="350269">
                <a:tc>
                  <a:txBody>
                    <a:bodyPr/>
                    <a:lstStyle/>
                    <a:p>
                      <a:pPr>
                        <a:spcAft>
                          <a:spcPts val="0"/>
                        </a:spcAft>
                      </a:pPr>
                      <a:r>
                        <a:rPr lang="en-GB" sz="1600">
                          <a:effectLst/>
                          <a:latin typeface="Gill Sans MT" pitchFamily="34" charset="0"/>
                        </a:rPr>
                        <a:t>1.4306 (304L)</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240</a:t>
                      </a:r>
                      <a:endParaRPr lang="en-GB" sz="1800">
                        <a:effectLst/>
                        <a:latin typeface="Gill Sans MT" pitchFamily="34" charset="0"/>
                      </a:endParaRPr>
                    </a:p>
                  </a:txBody>
                  <a:tcPr marL="68580" marR="68580" marT="0" marB="0"/>
                </a:tc>
                <a:tc>
                  <a:txBody>
                    <a:bodyPr/>
                    <a:lstStyle/>
                    <a:p>
                      <a:pPr algn="r">
                        <a:spcAft>
                          <a:spcPts val="0"/>
                        </a:spcAft>
                      </a:pPr>
                      <a:r>
                        <a:rPr lang="en-GB" sz="1600">
                          <a:effectLst/>
                          <a:latin typeface="Gill Sans MT" pitchFamily="34" charset="0"/>
                        </a:rPr>
                        <a:t>160</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228</a:t>
                      </a:r>
                      <a:endParaRPr lang="en-GB" sz="1800">
                        <a:effectLst/>
                        <a:latin typeface="Gill Sans MT" pitchFamily="34" charset="0"/>
                      </a:endParaRPr>
                    </a:p>
                  </a:txBody>
                  <a:tcPr marL="68580" marR="68580" marT="0" marB="0"/>
                </a:tc>
              </a:tr>
              <a:tr h="350269">
                <a:tc>
                  <a:txBody>
                    <a:bodyPr/>
                    <a:lstStyle/>
                    <a:p>
                      <a:pPr>
                        <a:spcAft>
                          <a:spcPts val="0"/>
                        </a:spcAft>
                      </a:pPr>
                      <a:r>
                        <a:rPr lang="en-GB" sz="1600">
                          <a:effectLst/>
                          <a:latin typeface="Gill Sans MT" pitchFamily="34" charset="0"/>
                        </a:rPr>
                        <a:t>1.4435/1.4404 (316L)</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260</a:t>
                      </a:r>
                      <a:endParaRPr lang="en-GB" sz="1800">
                        <a:effectLst/>
                        <a:latin typeface="Gill Sans MT" pitchFamily="34" charset="0"/>
                      </a:endParaRPr>
                    </a:p>
                  </a:txBody>
                  <a:tcPr marL="68580" marR="68580" marT="0" marB="0"/>
                </a:tc>
                <a:tc>
                  <a:txBody>
                    <a:bodyPr/>
                    <a:lstStyle/>
                    <a:p>
                      <a:pPr algn="r">
                        <a:spcAft>
                          <a:spcPts val="0"/>
                        </a:spcAft>
                      </a:pPr>
                      <a:r>
                        <a:rPr lang="en-GB" sz="1600">
                          <a:effectLst/>
                          <a:latin typeface="Gill Sans MT" pitchFamily="34" charset="0"/>
                        </a:rPr>
                        <a:t>173</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247</a:t>
                      </a:r>
                      <a:endParaRPr lang="en-GB" sz="1800">
                        <a:effectLst/>
                        <a:latin typeface="Gill Sans MT" pitchFamily="34" charset="0"/>
                      </a:endParaRPr>
                    </a:p>
                  </a:txBody>
                  <a:tcPr marL="68580" marR="68580" marT="0" marB="0"/>
                </a:tc>
              </a:tr>
              <a:tr h="350269">
                <a:tc>
                  <a:txBody>
                    <a:bodyPr/>
                    <a:lstStyle/>
                    <a:p>
                      <a:pPr>
                        <a:spcAft>
                          <a:spcPts val="0"/>
                        </a:spcAft>
                      </a:pPr>
                      <a:r>
                        <a:rPr lang="en-GB" sz="1600">
                          <a:effectLst/>
                          <a:latin typeface="Gill Sans MT" pitchFamily="34" charset="0"/>
                        </a:rPr>
                        <a:t>1.4406/1.4429 (316LN)</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320</a:t>
                      </a:r>
                      <a:endParaRPr lang="en-GB" sz="1800">
                        <a:effectLst/>
                        <a:latin typeface="Gill Sans MT" pitchFamily="34" charset="0"/>
                      </a:endParaRPr>
                    </a:p>
                  </a:txBody>
                  <a:tcPr marL="68580" marR="68580" marT="0" marB="0"/>
                </a:tc>
                <a:tc>
                  <a:txBody>
                    <a:bodyPr/>
                    <a:lstStyle/>
                    <a:p>
                      <a:pPr algn="r">
                        <a:spcAft>
                          <a:spcPts val="0"/>
                        </a:spcAft>
                      </a:pPr>
                      <a:r>
                        <a:rPr lang="en-GB" sz="1600">
                          <a:effectLst/>
                          <a:latin typeface="Gill Sans MT" pitchFamily="34" charset="0"/>
                        </a:rPr>
                        <a:t>213</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304</a:t>
                      </a:r>
                      <a:endParaRPr lang="en-GB" sz="1800">
                        <a:effectLst/>
                        <a:latin typeface="Gill Sans MT" pitchFamily="34" charset="0"/>
                      </a:endParaRPr>
                    </a:p>
                  </a:txBody>
                  <a:tcPr marL="68580" marR="68580" marT="0" marB="0"/>
                </a:tc>
              </a:tr>
            </a:tbl>
          </a:graphicData>
        </a:graphic>
      </p:graphicFrame>
      <p:sp>
        <p:nvSpPr>
          <p:cNvPr id="8" name="Content Placeholder 4"/>
          <p:cNvSpPr txBox="1">
            <a:spLocks/>
          </p:cNvSpPr>
          <p:nvPr/>
        </p:nvSpPr>
        <p:spPr>
          <a:xfrm>
            <a:off x="228600" y="967563"/>
            <a:ext cx="8686800" cy="1445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SzPct val="100000"/>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70C0"/>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smtClean="0"/>
              <a:t>Design stresses for plates less than 12 mm thick applicable to membrane stress (safety factor 1.5 included) according to EN 13445-3</a:t>
            </a:r>
          </a:p>
          <a:p>
            <a:r>
              <a:rPr lang="en-GB" sz="2000" smtClean="0"/>
              <a:t>For stainless steels:</a:t>
            </a:r>
          </a:p>
        </p:txBody>
      </p:sp>
      <mc:AlternateContent xmlns:mc="http://schemas.openxmlformats.org/markup-compatibility/2006" xmlns:a14="http://schemas.microsoft.com/office/drawing/2010/main">
        <mc:Choice Requires="a14">
          <p:sp>
            <p:nvSpPr>
              <p:cNvPr id="12" name="TextBox 11"/>
              <p:cNvSpPr txBox="1"/>
              <p:nvPr/>
            </p:nvSpPr>
            <p:spPr>
              <a:xfrm>
                <a:off x="4674225" y="1643184"/>
                <a:ext cx="1161985" cy="6161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𝑓</m:t>
                      </m:r>
                      <m:r>
                        <a:rPr lang="pt-PT" b="0" i="1" smtClean="0">
                          <a:latin typeface="Cambria Math"/>
                        </a:rPr>
                        <m:t>=</m:t>
                      </m:r>
                      <m:f>
                        <m:fPr>
                          <m:ctrlPr>
                            <a:rPr lang="pt-PT" b="0" i="1" smtClean="0">
                              <a:latin typeface="Cambria Math"/>
                            </a:rPr>
                          </m:ctrlPr>
                        </m:fPr>
                        <m:num>
                          <m:sSub>
                            <m:sSubPr>
                              <m:ctrlPr>
                                <a:rPr lang="pt-PT" i="1">
                                  <a:latin typeface="Cambria Math"/>
                                </a:rPr>
                              </m:ctrlPr>
                            </m:sSubPr>
                            <m:e>
                              <m:r>
                                <a:rPr lang="pt-PT" i="1">
                                  <a:latin typeface="Cambria Math"/>
                                </a:rPr>
                                <m:t>𝑅</m:t>
                              </m:r>
                            </m:e>
                            <m:sub>
                              <m:r>
                                <a:rPr lang="pt-PT" i="1">
                                  <a:latin typeface="Cambria Math"/>
                                </a:rPr>
                                <m:t>𝑝</m:t>
                              </m:r>
                              <m:r>
                                <a:rPr lang="pt-PT" i="1">
                                  <a:latin typeface="Cambria Math"/>
                                </a:rPr>
                                <m:t>1.0</m:t>
                              </m:r>
                            </m:sub>
                          </m:sSub>
                        </m:num>
                        <m:den>
                          <m:r>
                            <a:rPr lang="pt-PT" b="0" i="1" smtClean="0">
                              <a:latin typeface="Cambria Math"/>
                            </a:rPr>
                            <m:t>1.5</m:t>
                          </m:r>
                        </m:den>
                      </m:f>
                    </m:oMath>
                  </m:oMathPara>
                </a14:m>
                <a:endParaRPr lang="en-GB"/>
              </a:p>
            </p:txBody>
          </p:sp>
        </mc:Choice>
        <mc:Fallback xmlns="">
          <p:sp>
            <p:nvSpPr>
              <p:cNvPr id="12" name="TextBox 11"/>
              <p:cNvSpPr txBox="1">
                <a:spLocks noRot="1" noChangeAspect="1" noMove="1" noResize="1" noEditPoints="1" noAdjustHandles="1" noChangeArrowheads="1" noChangeShapeType="1" noTextEdit="1"/>
              </p:cNvSpPr>
              <p:nvPr/>
            </p:nvSpPr>
            <p:spPr>
              <a:xfrm>
                <a:off x="4674225" y="1643184"/>
                <a:ext cx="1161985" cy="616131"/>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27233" y="1645560"/>
                <a:ext cx="1453860" cy="617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𝑓</m:t>
                          </m:r>
                        </m:e>
                        <m:sub>
                          <m:r>
                            <a:rPr lang="pt-PT" b="0" i="1" smtClean="0">
                              <a:latin typeface="Cambria Math"/>
                            </a:rPr>
                            <m:t>𝑡𝑒𝑠𝑡</m:t>
                          </m:r>
                        </m:sub>
                      </m:sSub>
                      <m:r>
                        <a:rPr lang="pt-PT" b="0" i="1" smtClean="0">
                          <a:latin typeface="Cambria Math"/>
                        </a:rPr>
                        <m:t>=</m:t>
                      </m:r>
                      <m:f>
                        <m:fPr>
                          <m:ctrlPr>
                            <a:rPr lang="pt-PT" b="0" i="1" smtClean="0">
                              <a:latin typeface="Cambria Math"/>
                            </a:rPr>
                          </m:ctrlPr>
                        </m:fPr>
                        <m:num>
                          <m:sSub>
                            <m:sSubPr>
                              <m:ctrlPr>
                                <a:rPr lang="pt-PT" i="1">
                                  <a:latin typeface="Cambria Math"/>
                                </a:rPr>
                              </m:ctrlPr>
                            </m:sSubPr>
                            <m:e>
                              <m:r>
                                <a:rPr lang="pt-PT" i="1">
                                  <a:latin typeface="Cambria Math"/>
                                </a:rPr>
                                <m:t>𝑅</m:t>
                              </m:r>
                            </m:e>
                            <m:sub>
                              <m:r>
                                <a:rPr lang="pt-PT" i="1">
                                  <a:latin typeface="Cambria Math"/>
                                </a:rPr>
                                <m:t>𝑝</m:t>
                              </m:r>
                              <m:r>
                                <a:rPr lang="pt-PT" i="1">
                                  <a:latin typeface="Cambria Math"/>
                                </a:rPr>
                                <m:t>1.0</m:t>
                              </m:r>
                            </m:sub>
                          </m:sSub>
                        </m:num>
                        <m:den>
                          <m:r>
                            <a:rPr lang="pt-PT" b="0" i="1" smtClean="0">
                              <a:latin typeface="Cambria Math"/>
                            </a:rPr>
                            <m:t>1.05</m:t>
                          </m:r>
                        </m:den>
                      </m:f>
                    </m:oMath>
                  </m:oMathPara>
                </a14:m>
                <a:endParaRPr lang="en-GB"/>
              </a:p>
            </p:txBody>
          </p:sp>
        </mc:Choice>
        <mc:Fallback xmlns="">
          <p:sp>
            <p:nvSpPr>
              <p:cNvPr id="14" name="TextBox 13"/>
              <p:cNvSpPr txBox="1">
                <a:spLocks noRot="1" noChangeAspect="1" noMove="1" noResize="1" noEditPoints="1" noAdjustHandles="1" noChangeArrowheads="1" noChangeShapeType="1" noTextEdit="1"/>
              </p:cNvSpPr>
              <p:nvPr/>
            </p:nvSpPr>
            <p:spPr>
              <a:xfrm>
                <a:off x="6827233" y="1645560"/>
                <a:ext cx="1453860" cy="617990"/>
              </a:xfrm>
              <a:prstGeom prst="rect">
                <a:avLst/>
              </a:prstGeom>
              <a:blipFill rotWithShape="1">
                <a:blip r:embed="rId4"/>
                <a:stretch>
                  <a:fillRect/>
                </a:stretch>
              </a:blipFill>
            </p:spPr>
            <p:txBody>
              <a:bodyPr/>
              <a:lstStyle/>
              <a:p>
                <a:r>
                  <a:rPr lang="en-GB">
                    <a:noFill/>
                  </a:rPr>
                  <a:t> </a:t>
                </a:r>
              </a:p>
            </p:txBody>
          </p:sp>
        </mc:Fallback>
      </mc:AlternateContent>
      <p:sp>
        <p:nvSpPr>
          <p:cNvPr id="15" name="Content Placeholder 4"/>
          <p:cNvSpPr txBox="1">
            <a:spLocks/>
          </p:cNvSpPr>
          <p:nvPr/>
        </p:nvSpPr>
        <p:spPr>
          <a:xfrm>
            <a:off x="248438" y="4707380"/>
            <a:ext cx="8686800" cy="5080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SzPct val="100000"/>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70C0"/>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smtClean="0"/>
              <a:t>For aluminium-magnesium alloys:</a:t>
            </a:r>
          </a:p>
        </p:txBody>
      </p:sp>
      <mc:AlternateContent xmlns:mc="http://schemas.openxmlformats.org/markup-compatibility/2006" xmlns:a14="http://schemas.microsoft.com/office/drawing/2010/main">
        <mc:Choice Requires="a14">
          <p:sp>
            <p:nvSpPr>
              <p:cNvPr id="16" name="TextBox 15"/>
              <p:cNvSpPr txBox="1"/>
              <p:nvPr/>
            </p:nvSpPr>
            <p:spPr>
              <a:xfrm>
                <a:off x="4503389" y="4653314"/>
                <a:ext cx="1990994" cy="502125"/>
              </a:xfrm>
              <a:prstGeom prst="rect">
                <a:avLst/>
              </a:prstGeom>
              <a:noFill/>
            </p:spPr>
            <p:txBody>
              <a:bodyPr wrap="none" rtlCol="0">
                <a:spAutoFit/>
              </a:bodyPr>
              <a:lstStyle/>
              <a:p>
                <a14:m>
                  <m:oMath xmlns:m="http://schemas.openxmlformats.org/officeDocument/2006/math">
                    <m:r>
                      <a:rPr lang="pt-PT" b="0" i="1" smtClean="0">
                        <a:latin typeface="Cambria Math"/>
                      </a:rPr>
                      <m:t>𝑓</m:t>
                    </m:r>
                    <m:r>
                      <a:rPr lang="pt-PT" b="0" i="1" smtClean="0">
                        <a:latin typeface="Cambria Math"/>
                      </a:rPr>
                      <m:t>=</m:t>
                    </m:r>
                    <m:r>
                      <m:rPr>
                        <m:sty m:val="p"/>
                      </m:rPr>
                      <a:rPr lang="pt-PT" b="0" i="0" smtClean="0">
                        <a:latin typeface="Cambria Math"/>
                      </a:rPr>
                      <m:t>min</m:t>
                    </m:r>
                    <m:r>
                      <a:rPr lang="pt-PT" b="0" i="1" smtClean="0">
                        <a:latin typeface="Cambria Math"/>
                      </a:rPr>
                      <m:t>⁡(</m:t>
                    </m:r>
                    <m:f>
                      <m:fPr>
                        <m:ctrlPr>
                          <a:rPr lang="pt-PT" b="0" i="1" smtClean="0">
                            <a:latin typeface="Cambria Math"/>
                          </a:rPr>
                        </m:ctrlPr>
                      </m:fPr>
                      <m:num>
                        <m:sSub>
                          <m:sSubPr>
                            <m:ctrlPr>
                              <a:rPr lang="pt-PT" i="1" smtClean="0">
                                <a:latin typeface="Cambria Math"/>
                              </a:rPr>
                            </m:ctrlPr>
                          </m:sSubPr>
                          <m:e>
                            <m:r>
                              <a:rPr lang="pt-PT" i="1">
                                <a:latin typeface="Cambria Math"/>
                              </a:rPr>
                              <m:t>𝑅</m:t>
                            </m:r>
                          </m:e>
                          <m:sub>
                            <m:r>
                              <a:rPr lang="pt-PT" i="1">
                                <a:latin typeface="Cambria Math"/>
                              </a:rPr>
                              <m:t>𝑝</m:t>
                            </m:r>
                            <m:r>
                              <a:rPr lang="pt-PT" b="0" i="1" smtClean="0">
                                <a:latin typeface="Cambria Math"/>
                              </a:rPr>
                              <m:t>0.2</m:t>
                            </m:r>
                          </m:sub>
                        </m:sSub>
                      </m:num>
                      <m:den>
                        <m:r>
                          <a:rPr lang="pt-PT" b="0" i="1" smtClean="0">
                            <a:latin typeface="Cambria Math"/>
                          </a:rPr>
                          <m:t>1.5</m:t>
                        </m:r>
                      </m:den>
                    </m:f>
                    <m:r>
                      <a:rPr lang="pt-PT" b="0" i="1" smtClean="0">
                        <a:latin typeface="Cambria Math"/>
                      </a:rPr>
                      <m:t>,</m:t>
                    </m:r>
                  </m:oMath>
                </a14:m>
                <a:r>
                  <a:rPr lang="pt-PT"/>
                  <a:t> </a:t>
                </a:r>
                <a14:m>
                  <m:oMath xmlns:m="http://schemas.openxmlformats.org/officeDocument/2006/math">
                    <m:f>
                      <m:fPr>
                        <m:ctrlPr>
                          <a:rPr lang="pt-PT" i="1">
                            <a:latin typeface="Cambria Math"/>
                          </a:rPr>
                        </m:ctrlPr>
                      </m:fPr>
                      <m:num>
                        <m:sSub>
                          <m:sSubPr>
                            <m:ctrlPr>
                              <a:rPr lang="pt-PT" i="1">
                                <a:latin typeface="Cambria Math"/>
                              </a:rPr>
                            </m:ctrlPr>
                          </m:sSubPr>
                          <m:e>
                            <m:r>
                              <a:rPr lang="pt-PT" i="1">
                                <a:latin typeface="Cambria Math"/>
                              </a:rPr>
                              <m:t>𝑅</m:t>
                            </m:r>
                          </m:e>
                          <m:sub>
                            <m:r>
                              <a:rPr lang="pt-PT" b="0" i="1" smtClean="0">
                                <a:latin typeface="Cambria Math"/>
                              </a:rPr>
                              <m:t>𝑚</m:t>
                            </m:r>
                          </m:sub>
                        </m:sSub>
                      </m:num>
                      <m:den>
                        <m:r>
                          <a:rPr lang="pt-PT" b="0" i="1" smtClean="0">
                            <a:latin typeface="Cambria Math"/>
                          </a:rPr>
                          <m:t>2.4</m:t>
                        </m:r>
                      </m:den>
                    </m:f>
                    <m:r>
                      <a:rPr lang="pt-PT" b="0" i="1" smtClean="0">
                        <a:latin typeface="Cambria Math"/>
                      </a:rPr>
                      <m:t>)</m:t>
                    </m:r>
                  </m:oMath>
                </a14:m>
                <a:endParaRPr lang="en-GB"/>
              </a:p>
            </p:txBody>
          </p:sp>
        </mc:Choice>
        <mc:Fallback xmlns="">
          <p:sp>
            <p:nvSpPr>
              <p:cNvPr id="16" name="TextBox 15"/>
              <p:cNvSpPr txBox="1">
                <a:spLocks noRot="1" noChangeAspect="1" noMove="1" noResize="1" noEditPoints="1" noAdjustHandles="1" noChangeArrowheads="1" noChangeShapeType="1" noTextEdit="1"/>
              </p:cNvSpPr>
              <p:nvPr/>
            </p:nvSpPr>
            <p:spPr>
              <a:xfrm>
                <a:off x="4503389" y="4653314"/>
                <a:ext cx="1990994" cy="502125"/>
              </a:xfrm>
              <a:prstGeom prst="rect">
                <a:avLst/>
              </a:prstGeom>
              <a:blipFill rotWithShape="1">
                <a:blip r:embed="rId5"/>
                <a:stretch>
                  <a:fillRect l="-920"/>
                </a:stretch>
              </a:blipFill>
            </p:spPr>
            <p:txBody>
              <a:bodyPr/>
              <a:lstStyle/>
              <a:p>
                <a:r>
                  <a:rPr lang="en-GB">
                    <a:noFill/>
                  </a:rPr>
                  <a:t> </a:t>
                </a:r>
              </a:p>
            </p:txBody>
          </p:sp>
        </mc:Fallback>
      </mc:AlternateContent>
      <p:graphicFrame>
        <p:nvGraphicFramePr>
          <p:cNvPr id="17" name="Content Placeholder 6"/>
          <p:cNvGraphicFramePr>
            <a:graphicFrameLocks/>
          </p:cNvGraphicFramePr>
          <p:nvPr>
            <p:extLst>
              <p:ext uri="{D42A27DB-BD31-4B8C-83A1-F6EECF244321}">
                <p14:modId xmlns:p14="http://schemas.microsoft.com/office/powerpoint/2010/main" val="2614763413"/>
              </p:ext>
            </p:extLst>
          </p:nvPr>
        </p:nvGraphicFramePr>
        <p:xfrm>
          <a:off x="516996" y="5323511"/>
          <a:ext cx="7703129" cy="985809"/>
        </p:xfrm>
        <a:graphic>
          <a:graphicData uri="http://schemas.openxmlformats.org/drawingml/2006/table">
            <a:tbl>
              <a:tblPr>
                <a:tableStyleId>{3C2FFA5D-87B4-456A-9821-1D502468CF0F}</a:tableStyleId>
              </a:tblPr>
              <a:tblGrid>
                <a:gridCol w="2406977"/>
                <a:gridCol w="1765384"/>
                <a:gridCol w="1765384"/>
                <a:gridCol w="1765384"/>
              </a:tblGrid>
              <a:tr h="635540">
                <a:tc>
                  <a:txBody>
                    <a:bodyPr/>
                    <a:lstStyle/>
                    <a:p>
                      <a:pPr>
                        <a:spcAft>
                          <a:spcPts val="0"/>
                        </a:spcAft>
                      </a:pPr>
                      <a:r>
                        <a:rPr lang="en-GB" sz="1600" smtClean="0">
                          <a:effectLst/>
                          <a:latin typeface="Gill Sans MT" pitchFamily="34" charset="0"/>
                        </a:rPr>
                        <a:t>Material</a:t>
                      </a:r>
                      <a:endParaRPr lang="en-GB" sz="1800">
                        <a:effectLst/>
                        <a:latin typeface="Gill Sans MT" pitchFamily="34" charset="0"/>
                      </a:endParaRPr>
                    </a:p>
                  </a:txBody>
                  <a:tcPr marL="68580" marR="68580" marT="0" marB="0"/>
                </a:tc>
                <a:tc>
                  <a:txBody>
                    <a:bodyPr/>
                    <a:lstStyle/>
                    <a:p>
                      <a:pPr algn="ctr">
                        <a:spcAft>
                          <a:spcPts val="0"/>
                        </a:spcAft>
                      </a:pPr>
                      <a:r>
                        <a:rPr lang="en-GB" sz="1800" smtClean="0">
                          <a:effectLst/>
                          <a:latin typeface="Gill Sans MT" pitchFamily="34" charset="0"/>
                        </a:rPr>
                        <a:t>R</a:t>
                      </a:r>
                      <a:r>
                        <a:rPr lang="en-GB" sz="1800" baseline="-25000" smtClean="0">
                          <a:effectLst/>
                          <a:latin typeface="Gill Sans MT" pitchFamily="34" charset="0"/>
                        </a:rPr>
                        <a:t>p1.0 </a:t>
                      </a:r>
                      <a:r>
                        <a:rPr lang="en-GB" sz="1800" baseline="0" smtClean="0">
                          <a:effectLst/>
                          <a:latin typeface="Gill Sans MT" pitchFamily="34" charset="0"/>
                        </a:rPr>
                        <a:t>/</a:t>
                      </a:r>
                      <a:r>
                        <a:rPr lang="en-GB" sz="1800" smtClean="0">
                          <a:effectLst/>
                          <a:latin typeface="Gill Sans MT" pitchFamily="34" charset="0"/>
                        </a:rPr>
                        <a:t>R</a:t>
                      </a:r>
                      <a:r>
                        <a:rPr lang="en-GB" sz="1800" baseline="-25000" smtClean="0">
                          <a:effectLst/>
                          <a:latin typeface="Gill Sans MT" pitchFamily="34" charset="0"/>
                        </a:rPr>
                        <a:t>m </a:t>
                      </a:r>
                      <a:r>
                        <a:rPr lang="en-GB" sz="1800" smtClean="0">
                          <a:effectLst/>
                          <a:latin typeface="Gill Sans MT" pitchFamily="34" charset="0"/>
                        </a:rPr>
                        <a:t>(MPa)</a:t>
                      </a:r>
                      <a:endParaRPr lang="en-GB" sz="1800" baseline="-25000">
                        <a:effectLst/>
                        <a:latin typeface="Gill Sans MT" pitchFamily="34" charset="0"/>
                      </a:endParaRPr>
                    </a:p>
                  </a:txBody>
                  <a:tcPr marL="68580" marR="68580" marT="0" marB="0"/>
                </a:tc>
                <a:tc>
                  <a:txBody>
                    <a:bodyPr/>
                    <a:lstStyle/>
                    <a:p>
                      <a:pPr algn="ctr">
                        <a:spcAft>
                          <a:spcPts val="0"/>
                        </a:spcAft>
                      </a:pPr>
                      <a:r>
                        <a:rPr lang="en-GB" sz="1600" smtClean="0">
                          <a:effectLst/>
                          <a:latin typeface="Gill Sans MT" pitchFamily="34" charset="0"/>
                        </a:rPr>
                        <a:t>f </a:t>
                      </a:r>
                      <a:r>
                        <a:rPr lang="en-GB" sz="1600">
                          <a:effectLst/>
                          <a:latin typeface="Gill Sans MT" pitchFamily="34" charset="0"/>
                        </a:rPr>
                        <a:t>(MPa)</a:t>
                      </a:r>
                      <a:endParaRPr lang="en-GB" sz="1800">
                        <a:effectLst/>
                        <a:latin typeface="Gill Sans MT" pitchFamily="34" charset="0"/>
                      </a:endParaRPr>
                    </a:p>
                  </a:txBody>
                  <a:tcPr marL="68580" marR="68580" marT="0" marB="0"/>
                </a:tc>
                <a:tc>
                  <a:txBody>
                    <a:bodyPr/>
                    <a:lstStyle/>
                    <a:p>
                      <a:pPr algn="ctr">
                        <a:spcAft>
                          <a:spcPts val="0"/>
                        </a:spcAft>
                      </a:pPr>
                      <a:r>
                        <a:rPr lang="en-GB" sz="1800" smtClean="0">
                          <a:effectLst/>
                          <a:latin typeface="Gill Sans MT" pitchFamily="34" charset="0"/>
                        </a:rPr>
                        <a:t>f</a:t>
                      </a:r>
                      <a:r>
                        <a:rPr lang="en-GB" sz="1800" baseline="-25000" smtClean="0">
                          <a:effectLst/>
                          <a:latin typeface="Gill Sans MT" pitchFamily="34" charset="0"/>
                        </a:rPr>
                        <a:t>test</a:t>
                      </a:r>
                      <a:r>
                        <a:rPr lang="en-GB" sz="1800" smtClean="0">
                          <a:effectLst/>
                          <a:latin typeface="Gill Sans MT" pitchFamily="34" charset="0"/>
                        </a:rPr>
                        <a:t> (MPa)</a:t>
                      </a:r>
                      <a:endParaRPr lang="en-GB" sz="1800">
                        <a:effectLst/>
                        <a:latin typeface="Gill Sans MT" pitchFamily="34" charset="0"/>
                      </a:endParaRPr>
                    </a:p>
                  </a:txBody>
                  <a:tcPr marL="68580" marR="68580" marT="0" marB="0"/>
                </a:tc>
              </a:tr>
              <a:tr h="350269">
                <a:tc>
                  <a:txBody>
                    <a:bodyPr/>
                    <a:lstStyle/>
                    <a:p>
                      <a:pPr>
                        <a:spcAft>
                          <a:spcPts val="0"/>
                        </a:spcAft>
                      </a:pPr>
                      <a:r>
                        <a:rPr lang="en-GB" sz="1600">
                          <a:effectLst/>
                          <a:latin typeface="Gill Sans MT" pitchFamily="34" charset="0"/>
                        </a:rPr>
                        <a:t>AW 5083-O/H111</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125/270</a:t>
                      </a:r>
                      <a:endParaRPr lang="en-GB" sz="1800">
                        <a:effectLst/>
                        <a:latin typeface="Gill Sans MT" pitchFamily="34" charset="0"/>
                      </a:endParaRPr>
                    </a:p>
                  </a:txBody>
                  <a:tcPr marL="68580" marR="68580" marT="0" marB="0"/>
                </a:tc>
                <a:tc>
                  <a:txBody>
                    <a:bodyPr/>
                    <a:lstStyle/>
                    <a:p>
                      <a:pPr algn="r">
                        <a:spcAft>
                          <a:spcPts val="0"/>
                        </a:spcAft>
                      </a:pPr>
                      <a:r>
                        <a:rPr lang="en-GB" sz="1600">
                          <a:effectLst/>
                          <a:latin typeface="Gill Sans MT" pitchFamily="34" charset="0"/>
                        </a:rPr>
                        <a:t>83</a:t>
                      </a:r>
                      <a:endParaRPr lang="en-GB" sz="1800">
                        <a:effectLst/>
                        <a:latin typeface="Gill Sans MT" pitchFamily="34" charset="0"/>
                      </a:endParaRPr>
                    </a:p>
                  </a:txBody>
                  <a:tcPr marL="68580" marR="68580" marT="0" marB="0"/>
                </a:tc>
                <a:tc>
                  <a:txBody>
                    <a:bodyPr/>
                    <a:lstStyle/>
                    <a:p>
                      <a:pPr algn="r">
                        <a:spcAft>
                          <a:spcPts val="0"/>
                        </a:spcAft>
                      </a:pPr>
                      <a:r>
                        <a:rPr lang="en-GB" sz="1800" smtClean="0">
                          <a:effectLst/>
                          <a:latin typeface="Gill Sans MT" pitchFamily="34" charset="0"/>
                        </a:rPr>
                        <a:t>119</a:t>
                      </a:r>
                      <a:endParaRPr lang="en-GB" sz="1800">
                        <a:effectLst/>
                        <a:latin typeface="Gill Sans MT" pitchFamily="34"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8" name="TextBox 17"/>
              <p:cNvSpPr txBox="1"/>
              <p:nvPr/>
            </p:nvSpPr>
            <p:spPr>
              <a:xfrm>
                <a:off x="6887318" y="4572987"/>
                <a:ext cx="1453860" cy="617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𝑓</m:t>
                          </m:r>
                        </m:e>
                        <m:sub>
                          <m:r>
                            <a:rPr lang="pt-PT" b="0" i="1" smtClean="0">
                              <a:latin typeface="Cambria Math"/>
                            </a:rPr>
                            <m:t>𝑡𝑒𝑠𝑡</m:t>
                          </m:r>
                        </m:sub>
                      </m:sSub>
                      <m:r>
                        <a:rPr lang="pt-PT" b="0" i="1" smtClean="0">
                          <a:latin typeface="Cambria Math"/>
                        </a:rPr>
                        <m:t>=</m:t>
                      </m:r>
                      <m:f>
                        <m:fPr>
                          <m:ctrlPr>
                            <a:rPr lang="pt-PT" b="0" i="1" smtClean="0">
                              <a:latin typeface="Cambria Math"/>
                            </a:rPr>
                          </m:ctrlPr>
                        </m:fPr>
                        <m:num>
                          <m:sSub>
                            <m:sSubPr>
                              <m:ctrlPr>
                                <a:rPr lang="pt-PT" i="1">
                                  <a:latin typeface="Cambria Math"/>
                                </a:rPr>
                              </m:ctrlPr>
                            </m:sSubPr>
                            <m:e>
                              <m:r>
                                <a:rPr lang="pt-PT" i="1">
                                  <a:latin typeface="Cambria Math"/>
                                </a:rPr>
                                <m:t>𝑅</m:t>
                              </m:r>
                            </m:e>
                            <m:sub>
                              <m:r>
                                <a:rPr lang="pt-PT" i="1">
                                  <a:latin typeface="Cambria Math"/>
                                </a:rPr>
                                <m:t>𝑝</m:t>
                              </m:r>
                              <m:r>
                                <a:rPr lang="pt-PT" b="0" i="1" smtClean="0">
                                  <a:latin typeface="Cambria Math"/>
                                </a:rPr>
                                <m:t>0.2</m:t>
                              </m:r>
                            </m:sub>
                          </m:sSub>
                        </m:num>
                        <m:den>
                          <m:r>
                            <a:rPr lang="pt-PT" b="0" i="1" smtClean="0">
                              <a:latin typeface="Cambria Math"/>
                            </a:rPr>
                            <m:t>1.05</m:t>
                          </m:r>
                        </m:den>
                      </m:f>
                    </m:oMath>
                  </m:oMathPara>
                </a14:m>
                <a:endParaRPr lang="en-GB"/>
              </a:p>
            </p:txBody>
          </p:sp>
        </mc:Choice>
        <mc:Fallback xmlns="">
          <p:sp>
            <p:nvSpPr>
              <p:cNvPr id="18" name="TextBox 17"/>
              <p:cNvSpPr txBox="1">
                <a:spLocks noRot="1" noChangeAspect="1" noMove="1" noResize="1" noEditPoints="1" noAdjustHandles="1" noChangeArrowheads="1" noChangeShapeType="1" noTextEdit="1"/>
              </p:cNvSpPr>
              <p:nvPr/>
            </p:nvSpPr>
            <p:spPr>
              <a:xfrm>
                <a:off x="6887318" y="4572987"/>
                <a:ext cx="1453860" cy="617990"/>
              </a:xfrm>
              <a:prstGeom prst="rect">
                <a:avLst/>
              </a:prstGeom>
              <a:blipFill rotWithShape="1">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2413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Welding</a:t>
            </a:r>
            <a:endParaRPr lang="en-GB"/>
          </a:p>
        </p:txBody>
      </p:sp>
      <p:sp>
        <p:nvSpPr>
          <p:cNvPr id="5" name="Content Placeholder 4"/>
          <p:cNvSpPr>
            <a:spLocks noGrp="1"/>
          </p:cNvSpPr>
          <p:nvPr>
            <p:ph idx="1"/>
          </p:nvPr>
        </p:nvSpPr>
        <p:spPr>
          <a:xfrm>
            <a:off x="274782" y="3445287"/>
            <a:ext cx="4837257" cy="3031652"/>
          </a:xfrm>
        </p:spPr>
        <p:txBody>
          <a:bodyPr>
            <a:normAutofit fontScale="92500" lnSpcReduction="20000"/>
          </a:bodyPr>
          <a:lstStyle/>
          <a:p>
            <a:r>
              <a:rPr lang="en-GB" smtClean="0"/>
              <a:t>Tungsten Inert Gas (TIG) and Metal Inert Gas Welding (MIG) are the most commonly used processes in cryostat fabrication</a:t>
            </a:r>
          </a:p>
          <a:p>
            <a:r>
              <a:rPr lang="en-GB" smtClean="0"/>
              <a:t>Full quality assurance of welds involves:</a:t>
            </a:r>
          </a:p>
          <a:p>
            <a:pPr lvl="1"/>
            <a:r>
              <a:rPr lang="en-GB" smtClean="0"/>
              <a:t>Specification of </a:t>
            </a:r>
            <a:r>
              <a:rPr lang="en-GB" b="1" smtClean="0">
                <a:solidFill>
                  <a:srgbClr val="002060"/>
                </a:solidFill>
              </a:rPr>
              <a:t>quality levels</a:t>
            </a:r>
            <a:r>
              <a:rPr lang="en-GB" smtClean="0"/>
              <a:t> for imperfections suitable to the application</a:t>
            </a:r>
          </a:p>
          <a:p>
            <a:pPr lvl="1"/>
            <a:r>
              <a:rPr lang="en-GB" smtClean="0"/>
              <a:t>Qualification test of </a:t>
            </a:r>
            <a:r>
              <a:rPr lang="en-GB" b="1" smtClean="0">
                <a:solidFill>
                  <a:srgbClr val="002060"/>
                </a:solidFill>
              </a:rPr>
              <a:t>welding procedures</a:t>
            </a:r>
            <a:r>
              <a:rPr lang="en-GB" smtClean="0"/>
              <a:t> and </a:t>
            </a:r>
            <a:r>
              <a:rPr lang="en-GB" b="1" smtClean="0">
                <a:solidFill>
                  <a:srgbClr val="002060"/>
                </a:solidFill>
              </a:rPr>
              <a:t>welders</a:t>
            </a:r>
          </a:p>
          <a:p>
            <a:pPr lvl="1"/>
            <a:r>
              <a:rPr lang="en-GB" smtClean="0"/>
              <a:t>Welding </a:t>
            </a:r>
            <a:r>
              <a:rPr lang="en-GB" b="1" smtClean="0">
                <a:solidFill>
                  <a:srgbClr val="002060"/>
                </a:solidFill>
              </a:rPr>
              <a:t>inspection</a:t>
            </a:r>
          </a:p>
          <a:p>
            <a:pPr lvl="1"/>
            <a:endParaRPr lang="en-GB" smtClean="0"/>
          </a:p>
          <a:p>
            <a:endParaRPr lang="en-GB" smtClean="0"/>
          </a:p>
          <a:p>
            <a:endParaRPr lang="en-GB"/>
          </a:p>
        </p:txBody>
      </p:sp>
      <p:pic>
        <p:nvPicPr>
          <p:cNvPr id="8194" name="Picture 2" descr="Tig w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356" y="806884"/>
            <a:ext cx="25527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urnsstainless.com/Newsletters/Articles/Welding/MIG_Figure_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397" y="3632201"/>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tartswithabang.com/wp-content/uploads/2008/09/lhc_welding_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74" y="936194"/>
            <a:ext cx="3668279" cy="2391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26665" y="3075955"/>
            <a:ext cx="2682081" cy="369332"/>
          </a:xfrm>
          <a:prstGeom prst="rect">
            <a:avLst/>
          </a:prstGeom>
        </p:spPr>
        <p:txBody>
          <a:bodyPr wrap="none">
            <a:spAutoFit/>
          </a:bodyPr>
          <a:lstStyle/>
          <a:p>
            <a:r>
              <a:rPr lang="en-GB"/>
              <a:t>Tungsten </a:t>
            </a:r>
            <a:r>
              <a:rPr lang="en-GB" smtClean="0"/>
              <a:t>inert gas welding</a:t>
            </a:r>
            <a:endParaRPr lang="en-GB"/>
          </a:p>
        </p:txBody>
      </p:sp>
      <p:sp>
        <p:nvSpPr>
          <p:cNvPr id="7" name="Rectangle 6"/>
          <p:cNvSpPr/>
          <p:nvPr/>
        </p:nvSpPr>
        <p:spPr>
          <a:xfrm>
            <a:off x="6093545" y="6107607"/>
            <a:ext cx="2434513" cy="369332"/>
          </a:xfrm>
          <a:prstGeom prst="rect">
            <a:avLst/>
          </a:prstGeom>
        </p:spPr>
        <p:txBody>
          <a:bodyPr wrap="none">
            <a:spAutoFit/>
          </a:bodyPr>
          <a:lstStyle/>
          <a:p>
            <a:r>
              <a:rPr lang="en-GB"/>
              <a:t>Metal </a:t>
            </a:r>
            <a:r>
              <a:rPr lang="en-GB" smtClean="0"/>
              <a:t>inert gas welding </a:t>
            </a:r>
            <a:endParaRPr lang="en-GB"/>
          </a:p>
        </p:txBody>
      </p:sp>
    </p:spTree>
    <p:extLst>
      <p:ext uri="{BB962C8B-B14F-4D97-AF65-F5344CB8AC3E}">
        <p14:creationId xmlns:p14="http://schemas.microsoft.com/office/powerpoint/2010/main" val="191150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t>Scope and Outline</a:t>
            </a:r>
            <a:endParaRPr lang="en-GB"/>
          </a:p>
        </p:txBody>
      </p:sp>
      <p:sp>
        <p:nvSpPr>
          <p:cNvPr id="2" name="Slide Number Placeholder 1"/>
          <p:cNvSpPr>
            <a:spLocks noGrp="1"/>
          </p:cNvSpPr>
          <p:nvPr>
            <p:ph type="sldNum" sz="quarter" idx="12"/>
          </p:nvPr>
        </p:nvSpPr>
        <p:spPr/>
        <p:txBody>
          <a:bodyPr/>
          <a:lstStyle/>
          <a:p>
            <a:fld id="{1AD93096-5B34-4342-9326-69289CEAE4C2}" type="slidenum">
              <a:rPr lang="en-GB" noProof="0" smtClean="0"/>
              <a:pPr/>
              <a:t>2</a:t>
            </a:fld>
            <a:endParaRPr lang="en-GB" noProof="0"/>
          </a:p>
        </p:txBody>
      </p:sp>
      <p:sp>
        <p:nvSpPr>
          <p:cNvPr id="6" name="Content Placeholder 3"/>
          <p:cNvSpPr txBox="1">
            <a:spLocks/>
          </p:cNvSpPr>
          <p:nvPr/>
        </p:nvSpPr>
        <p:spPr>
          <a:xfrm>
            <a:off x="4535996" y="1448780"/>
            <a:ext cx="3610744" cy="4572000"/>
          </a:xfrm>
          <a:prstGeom prst="rect">
            <a:avLst/>
          </a:prstGeom>
        </p:spPr>
        <p:txBody>
          <a:bodyPr vert="horz">
            <a:normAutofit lnSpcReduction="10000"/>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mtClean="0"/>
              <a:t>Why are cryostats bound to regulations and their implications</a:t>
            </a:r>
          </a:p>
          <a:p>
            <a:r>
              <a:rPr lang="en-GB" smtClean="0"/>
              <a:t>Designing and checking the design</a:t>
            </a:r>
          </a:p>
          <a:p>
            <a:r>
              <a:rPr lang="en-GB" smtClean="0"/>
              <a:t>Specifying the right material</a:t>
            </a:r>
          </a:p>
          <a:p>
            <a:r>
              <a:rPr lang="en-GB" smtClean="0"/>
              <a:t>Welding specification, qualifications and inspection</a:t>
            </a:r>
          </a:p>
          <a:p>
            <a:r>
              <a:rPr lang="en-GB"/>
              <a:t>Fabrication tolerances</a:t>
            </a:r>
          </a:p>
          <a:p>
            <a:r>
              <a:rPr lang="en-GB"/>
              <a:t>Cleaning and </a:t>
            </a:r>
            <a:r>
              <a:rPr lang="en-GB" smtClean="0"/>
              <a:t>packaging</a:t>
            </a:r>
          </a:p>
          <a:p>
            <a:r>
              <a:rPr lang="en-GB"/>
              <a:t>Leak </a:t>
            </a:r>
            <a:r>
              <a:rPr lang="en-GB" smtClean="0"/>
              <a:t>testing</a:t>
            </a:r>
            <a:endParaRPr lang="en-GB"/>
          </a:p>
          <a:p>
            <a:r>
              <a:rPr lang="en-GB"/>
              <a:t>Pressure testing</a:t>
            </a:r>
          </a:p>
          <a:p>
            <a:endParaRPr lang="en-GB" smtClean="0"/>
          </a:p>
          <a:p>
            <a:endParaRPr lang="en-GB"/>
          </a:p>
        </p:txBody>
      </p:sp>
    </p:spTree>
    <p:extLst>
      <p:ext uri="{BB962C8B-B14F-4D97-AF65-F5344CB8AC3E}">
        <p14:creationId xmlns:p14="http://schemas.microsoft.com/office/powerpoint/2010/main" val="407315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436" t="13134" r="11151" b="10204"/>
          <a:stretch/>
        </p:blipFill>
        <p:spPr bwMode="auto">
          <a:xfrm>
            <a:off x="1655676" y="2780928"/>
            <a:ext cx="6401811" cy="39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smtClean="0"/>
              <a:t>Quality levels for imperfections</a:t>
            </a:r>
            <a:endParaRPr lang="en-GB"/>
          </a:p>
        </p:txBody>
      </p:sp>
      <p:sp>
        <p:nvSpPr>
          <p:cNvPr id="5" name="Content Placeholder 4"/>
          <p:cNvSpPr>
            <a:spLocks noGrp="1"/>
          </p:cNvSpPr>
          <p:nvPr>
            <p:ph idx="1"/>
          </p:nvPr>
        </p:nvSpPr>
        <p:spPr>
          <a:xfrm>
            <a:off x="5760132" y="908720"/>
            <a:ext cx="2998676" cy="2268252"/>
          </a:xfrm>
        </p:spPr>
        <p:txBody>
          <a:bodyPr>
            <a:normAutofit/>
          </a:bodyPr>
          <a:lstStyle/>
          <a:p>
            <a:r>
              <a:rPr lang="en-GB" sz="1400" smtClean="0"/>
              <a:t>Current practice at CERN is to specify quality </a:t>
            </a:r>
            <a:r>
              <a:rPr lang="en-GB" sz="1400" b="1" smtClean="0">
                <a:solidFill>
                  <a:srgbClr val="002060"/>
                </a:solidFill>
              </a:rPr>
              <a:t>level B</a:t>
            </a:r>
            <a:r>
              <a:rPr lang="en-GB" sz="1400" smtClean="0"/>
              <a:t> for leak tight welds</a:t>
            </a:r>
          </a:p>
          <a:p>
            <a:r>
              <a:rPr lang="en-GB" sz="1400" b="1" smtClean="0">
                <a:solidFill>
                  <a:srgbClr val="002060"/>
                </a:solidFill>
              </a:rPr>
              <a:t>EN 13445 and EN 13458 </a:t>
            </a:r>
            <a:r>
              <a:rPr lang="en-GB" sz="1400" smtClean="0"/>
              <a:t>give their own quality level specifications: in general, </a:t>
            </a:r>
            <a:r>
              <a:rPr lang="en-GB" sz="1400" b="1" smtClean="0">
                <a:solidFill>
                  <a:srgbClr val="002060"/>
                </a:solidFill>
              </a:rPr>
              <a:t>less demanding </a:t>
            </a:r>
            <a:r>
              <a:rPr lang="en-GB" sz="1400" smtClean="0"/>
              <a:t>than </a:t>
            </a:r>
            <a:r>
              <a:rPr lang="en-GB" sz="1400" smtClean="0"/>
              <a:t>ISO 5817 level B</a:t>
            </a:r>
            <a:endParaRPr lang="en-GB" sz="14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20</a:t>
            </a:fld>
            <a:endParaRPr lang="en-GB" sz="1200" noProof="0">
              <a:solidFill>
                <a:schemeClr val="tx2"/>
              </a:solidFill>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84" t="35406" r="19759" b="22723"/>
          <a:stretch/>
        </p:blipFill>
        <p:spPr bwMode="auto">
          <a:xfrm>
            <a:off x="1079612" y="980728"/>
            <a:ext cx="3770223" cy="173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09889" y="6437499"/>
            <a:ext cx="4536504" cy="292388"/>
          </a:xfrm>
          <a:prstGeom prst="rect">
            <a:avLst/>
          </a:prstGeom>
          <a:noFill/>
          <a:ln>
            <a:noFill/>
          </a:ln>
        </p:spPr>
        <p:txBody>
          <a:bodyPr wrap="square" rtlCol="0">
            <a:spAutoFit/>
          </a:bodyPr>
          <a:lstStyle/>
          <a:p>
            <a:pPr algn="ctr"/>
            <a:r>
              <a:rPr lang="en-GB" sz="1300" smtClean="0">
                <a:latin typeface="Arial" pitchFamily="34" charset="0"/>
                <a:cs typeface="Arial" pitchFamily="34" charset="0"/>
              </a:rPr>
              <a:t>…see the standard for the complete table…</a:t>
            </a:r>
            <a:endParaRPr lang="en-GB" sz="1300" dirty="0" smtClean="0">
              <a:latin typeface="Arial" pitchFamily="34" charset="0"/>
              <a:cs typeface="Arial" pitchFamily="34" charset="0"/>
            </a:endParaRPr>
          </a:p>
        </p:txBody>
      </p:sp>
    </p:spTree>
    <p:extLst>
      <p:ext uri="{BB962C8B-B14F-4D97-AF65-F5344CB8AC3E}">
        <p14:creationId xmlns:p14="http://schemas.microsoft.com/office/powerpoint/2010/main" val="82910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2876" y="383309"/>
            <a:ext cx="7772400" cy="508000"/>
          </a:xfrm>
        </p:spPr>
        <p:txBody>
          <a:bodyPr/>
          <a:lstStyle/>
          <a:p>
            <a:r>
              <a:rPr lang="en-GB" smtClean="0"/>
              <a:t>Qualification of welding personnel and welding procedures</a:t>
            </a:r>
            <a:endParaRPr lang="en-GB"/>
          </a:p>
        </p:txBody>
      </p:sp>
      <p:graphicFrame>
        <p:nvGraphicFramePr>
          <p:cNvPr id="6" name="Table 5"/>
          <p:cNvGraphicFramePr>
            <a:graphicFrameLocks noGrp="1"/>
          </p:cNvGraphicFramePr>
          <p:nvPr>
            <p:extLst>
              <p:ext uri="{D42A27DB-BD31-4B8C-83A1-F6EECF244321}">
                <p14:modId xmlns:p14="http://schemas.microsoft.com/office/powerpoint/2010/main" val="2009227724"/>
              </p:ext>
            </p:extLst>
          </p:nvPr>
        </p:nvGraphicFramePr>
        <p:xfrm>
          <a:off x="683568" y="2168860"/>
          <a:ext cx="8054109" cy="3413760"/>
        </p:xfrm>
        <a:graphic>
          <a:graphicData uri="http://schemas.openxmlformats.org/drawingml/2006/table">
            <a:tbl>
              <a:tblPr/>
              <a:tblGrid>
                <a:gridCol w="2684703"/>
                <a:gridCol w="2684703"/>
                <a:gridCol w="2684703"/>
              </a:tblGrid>
              <a:tr h="0">
                <a:tc>
                  <a:txBody>
                    <a:bodyPr/>
                    <a:lstStyle/>
                    <a:p>
                      <a:pPr>
                        <a:spcAft>
                          <a:spcPts val="600"/>
                        </a:spcAft>
                      </a:pPr>
                      <a:r>
                        <a:rPr lang="en-GB" sz="1400">
                          <a:effectLst/>
                          <a:latin typeface="Trebuchet MS"/>
                        </a:rPr>
                        <a:t> </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en-GB" sz="1400">
                          <a:effectLst/>
                          <a:latin typeface="Trebuchet MS"/>
                        </a:rPr>
                        <a:t>Steel</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en-GB" sz="1400">
                          <a:effectLst/>
                          <a:latin typeface="Trebuchet MS"/>
                        </a:rPr>
                        <a:t>Aluminium</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600"/>
                        </a:spcAft>
                      </a:pPr>
                      <a:r>
                        <a:rPr lang="en-GB" sz="1400">
                          <a:effectLst/>
                          <a:latin typeface="Trebuchet MS"/>
                        </a:rPr>
                        <a:t>Welding procedure approval</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1440"/>
                        </a:spcAft>
                      </a:pPr>
                      <a:r>
                        <a:rPr lang="en-GB" sz="1400" b="1">
                          <a:solidFill>
                            <a:srgbClr val="002060"/>
                          </a:solidFill>
                          <a:effectLst/>
                          <a:latin typeface="Trebuchet MS"/>
                        </a:rPr>
                        <a:t>EN ISO 15614-1:2004 </a:t>
                      </a:r>
                      <a:r>
                        <a:rPr lang="en-GB" sz="1400">
                          <a:effectLst/>
                          <a:latin typeface="Trebuchet MS"/>
                        </a:rPr>
                        <a:t>Specification and qualification of welding procedures for metallic materials - Welding procedure test - Arc and gas welding of steels and arc welding of nickel and nickel alloys</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1440"/>
                        </a:spcAft>
                      </a:pPr>
                      <a:r>
                        <a:rPr lang="en-GB" sz="1400" b="1">
                          <a:solidFill>
                            <a:srgbClr val="002060"/>
                          </a:solidFill>
                          <a:effectLst/>
                          <a:latin typeface="Trebuchet MS"/>
                        </a:rPr>
                        <a:t>EN ISO 15614-2:2005 </a:t>
                      </a:r>
                      <a:r>
                        <a:rPr lang="en-GB" sz="1400">
                          <a:effectLst/>
                          <a:latin typeface="Trebuchet MS"/>
                        </a:rPr>
                        <a:t>Specification and qualification of welding procedures for metallic materials - Welding procedure test - Arc welding of aluminium and its alloys</a:t>
                      </a:r>
                      <a:endParaRPr lang="en-GB" sz="1600">
                        <a:effectLst/>
                        <a:latin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600"/>
                        </a:spcAft>
                      </a:pPr>
                      <a:r>
                        <a:rPr lang="en-GB" sz="1400">
                          <a:effectLst/>
                          <a:latin typeface="Trebuchet MS"/>
                        </a:rPr>
                        <a:t>Qualification of welders</a:t>
                      </a:r>
                      <a:endParaRPr lang="en-GB" sz="1600">
                        <a:effectLst/>
                        <a:latin typeface="Times New Roman"/>
                      </a:endParaRPr>
                    </a:p>
                  </a:txBody>
                  <a:tcPr marL="68580" marR="68580" marT="0" marB="0">
                    <a:lnL>
                      <a:noFill/>
                    </a:lnL>
                    <a:lnR>
                      <a:noFill/>
                    </a:lnR>
                    <a:lnT>
                      <a:noFill/>
                    </a:lnT>
                    <a:lnB>
                      <a:noFill/>
                    </a:lnB>
                  </a:tcPr>
                </a:tc>
                <a:tc>
                  <a:txBody>
                    <a:bodyPr/>
                    <a:lstStyle/>
                    <a:p>
                      <a:pPr>
                        <a:spcAft>
                          <a:spcPts val="1440"/>
                        </a:spcAft>
                      </a:pPr>
                      <a:r>
                        <a:rPr lang="en-GB" sz="1400" b="1">
                          <a:solidFill>
                            <a:srgbClr val="002060"/>
                          </a:solidFill>
                          <a:effectLst/>
                          <a:latin typeface="Trebuchet MS"/>
                        </a:rPr>
                        <a:t>EN 287-1:2004 </a:t>
                      </a:r>
                      <a:r>
                        <a:rPr lang="en-GB" sz="1400">
                          <a:effectLst/>
                          <a:latin typeface="Trebuchet MS"/>
                        </a:rPr>
                        <a:t>Qualification test of welders - Fusion welding - Steels</a:t>
                      </a:r>
                      <a:endParaRPr lang="en-GB" sz="1600">
                        <a:effectLst/>
                        <a:latin typeface="Times New Roman"/>
                      </a:endParaRPr>
                    </a:p>
                  </a:txBody>
                  <a:tcPr marL="68580" marR="68580" marT="0" marB="0">
                    <a:lnL>
                      <a:noFill/>
                    </a:lnL>
                    <a:lnR>
                      <a:noFill/>
                    </a:lnR>
                    <a:lnT>
                      <a:noFill/>
                    </a:lnT>
                    <a:lnB>
                      <a:noFill/>
                    </a:lnB>
                  </a:tcPr>
                </a:tc>
                <a:tc>
                  <a:txBody>
                    <a:bodyPr/>
                    <a:lstStyle/>
                    <a:p>
                      <a:pPr>
                        <a:spcAft>
                          <a:spcPts val="1440"/>
                        </a:spcAft>
                      </a:pPr>
                      <a:r>
                        <a:rPr lang="en-GB" sz="1400" b="1">
                          <a:solidFill>
                            <a:srgbClr val="002060"/>
                          </a:solidFill>
                          <a:effectLst/>
                          <a:latin typeface="Trebuchet MS"/>
                        </a:rPr>
                        <a:t>EN ISO 9606-2:2004 </a:t>
                      </a:r>
                      <a:r>
                        <a:rPr lang="en-GB" sz="1400">
                          <a:effectLst/>
                          <a:latin typeface="Trebuchet MS"/>
                        </a:rPr>
                        <a:t>Qualification test of welders - Fusion welding - Aluminium and aluminium alloys</a:t>
                      </a:r>
                      <a:endParaRPr lang="en-GB" sz="1600">
                        <a:effectLst/>
                        <a:latin typeface="Times New Roman"/>
                      </a:endParaRPr>
                    </a:p>
                  </a:txBody>
                  <a:tcPr marL="68580" marR="68580" marT="0" marB="0">
                    <a:lnL>
                      <a:noFill/>
                    </a:lnL>
                    <a:lnR>
                      <a:noFill/>
                    </a:lnR>
                    <a:lnT>
                      <a:noFill/>
                    </a:lnT>
                    <a:lnB>
                      <a:noFill/>
                    </a:lnB>
                  </a:tcPr>
                </a:tc>
              </a:tr>
              <a:tr h="0">
                <a:tc>
                  <a:txBody>
                    <a:bodyPr/>
                    <a:lstStyle/>
                    <a:p>
                      <a:pPr>
                        <a:spcAft>
                          <a:spcPts val="600"/>
                        </a:spcAft>
                      </a:pPr>
                      <a:r>
                        <a:rPr lang="en-GB" sz="1400">
                          <a:effectLst/>
                          <a:latin typeface="Trebuchet MS"/>
                        </a:rPr>
                        <a:t>Qualification of welding operators</a:t>
                      </a:r>
                      <a:endParaRPr lang="en-GB" sz="1600">
                        <a:effectLst/>
                        <a:latin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spcAft>
                          <a:spcPts val="1440"/>
                        </a:spcAft>
                      </a:pPr>
                      <a:r>
                        <a:rPr lang="en-GB" sz="1400" b="1">
                          <a:solidFill>
                            <a:srgbClr val="002060"/>
                          </a:solidFill>
                          <a:effectLst/>
                          <a:latin typeface="Trebuchet MS"/>
                        </a:rPr>
                        <a:t>EN 1418:1998 </a:t>
                      </a:r>
                      <a:r>
                        <a:rPr lang="en-GB" sz="1400">
                          <a:effectLst/>
                          <a:latin typeface="Trebuchet MS"/>
                        </a:rPr>
                        <a:t>Welding personnel - Approval testing of welding operators for fusion welding and resistance weld setters for fully mechanized and automatic welding of metallic materials</a:t>
                      </a:r>
                      <a:endParaRPr lang="en-GB" sz="1600">
                        <a:effectLst/>
                        <a:latin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
        <p:nvSpPr>
          <p:cNvPr id="2" name="TextBox 1"/>
          <p:cNvSpPr txBox="1"/>
          <p:nvPr/>
        </p:nvSpPr>
        <p:spPr>
          <a:xfrm>
            <a:off x="1007604" y="1700808"/>
            <a:ext cx="5400600" cy="292388"/>
          </a:xfrm>
          <a:prstGeom prst="rect">
            <a:avLst/>
          </a:prstGeom>
          <a:noFill/>
          <a:ln>
            <a:noFill/>
          </a:ln>
        </p:spPr>
        <p:txBody>
          <a:bodyPr wrap="square" rtlCol="0">
            <a:spAutoFit/>
          </a:bodyPr>
          <a:lstStyle/>
          <a:p>
            <a:r>
              <a:rPr lang="en-GB" sz="1300" smtClean="0">
                <a:latin typeface="Arial" pitchFamily="34" charset="0"/>
                <a:cs typeface="Arial" pitchFamily="34" charset="0"/>
              </a:rPr>
              <a:t>Some examples of applicable standards:</a:t>
            </a:r>
            <a:endParaRPr lang="en-GB" sz="1300" dirty="0" smtClean="0">
              <a:latin typeface="Arial" pitchFamily="34" charset="0"/>
              <a:cs typeface="Arial" pitchFamily="34" charset="0"/>
            </a:endParaRPr>
          </a:p>
        </p:txBody>
      </p:sp>
    </p:spTree>
    <p:extLst>
      <p:ext uri="{BB962C8B-B14F-4D97-AF65-F5344CB8AC3E}">
        <p14:creationId xmlns:p14="http://schemas.microsoft.com/office/powerpoint/2010/main" val="200137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Welding inspection</a:t>
            </a:r>
            <a:endParaRPr lang="en-GB"/>
          </a:p>
        </p:txBody>
      </p:sp>
      <p:sp>
        <p:nvSpPr>
          <p:cNvPr id="4" name="Content Placeholder 3"/>
          <p:cNvSpPr>
            <a:spLocks noGrp="1"/>
          </p:cNvSpPr>
          <p:nvPr>
            <p:ph idx="1"/>
          </p:nvPr>
        </p:nvSpPr>
        <p:spPr>
          <a:xfrm>
            <a:off x="827584" y="1196752"/>
            <a:ext cx="7772400" cy="4572000"/>
          </a:xfrm>
        </p:spPr>
        <p:txBody>
          <a:bodyPr>
            <a:normAutofit/>
          </a:bodyPr>
          <a:lstStyle/>
          <a:p>
            <a:r>
              <a:rPr lang="en-GB" sz="1400" smtClean="0"/>
              <a:t>From EN 13458: Visual </a:t>
            </a:r>
            <a:r>
              <a:rPr lang="en-GB" sz="1400"/>
              <a:t>inspection of all welds to </a:t>
            </a:r>
            <a:r>
              <a:rPr lang="en-GB" sz="1400" b="1">
                <a:solidFill>
                  <a:srgbClr val="002060"/>
                </a:solidFill>
              </a:rPr>
              <a:t>EN 970</a:t>
            </a:r>
            <a:r>
              <a:rPr lang="en-GB" sz="1400"/>
              <a:t>, is required. X-ray examination is required for the inner vessel and shall be carried out in accordance with </a:t>
            </a:r>
            <a:r>
              <a:rPr lang="en-GB" sz="1400" b="1">
                <a:solidFill>
                  <a:srgbClr val="002060"/>
                </a:solidFill>
              </a:rPr>
              <a:t>EN ISO </a:t>
            </a:r>
            <a:r>
              <a:rPr lang="en-GB" sz="1400" b="1" smtClean="0">
                <a:solidFill>
                  <a:srgbClr val="002060"/>
                </a:solidFill>
              </a:rPr>
              <a:t>17636-2:2013</a:t>
            </a:r>
            <a:r>
              <a:rPr lang="en-GB" sz="1400" smtClean="0"/>
              <a:t>. </a:t>
            </a:r>
            <a:r>
              <a:rPr lang="en-GB" sz="1400"/>
              <a:t>Volumetric inspection is not required on the outer jacket (vacuum vessel</a:t>
            </a:r>
            <a:r>
              <a:rPr lang="en-GB" sz="1400" smtClean="0"/>
              <a:t>)*.</a:t>
            </a:r>
          </a:p>
          <a:p>
            <a:r>
              <a:rPr lang="en-GB" sz="1400"/>
              <a:t>Non-destructive testing personnel shall be qualified for duties according to </a:t>
            </a:r>
            <a:r>
              <a:rPr lang="en-GB" sz="1400" b="1" smtClean="0">
                <a:solidFill>
                  <a:srgbClr val="002060"/>
                </a:solidFill>
              </a:rPr>
              <a:t>EN ISO 9712 </a:t>
            </a:r>
            <a:r>
              <a:rPr lang="en-GB" sz="1400" smtClean="0"/>
              <a:t>(replaces EN 1435). It is common at CERN to ask for </a:t>
            </a:r>
            <a:r>
              <a:rPr lang="en-GB" sz="1400" b="1" smtClean="0">
                <a:solidFill>
                  <a:srgbClr val="002060"/>
                </a:solidFill>
              </a:rPr>
              <a:t>level 2</a:t>
            </a:r>
            <a:r>
              <a:rPr lang="en-GB" sz="1400" smtClean="0"/>
              <a:t> as a minimum.</a:t>
            </a:r>
          </a:p>
          <a:p>
            <a:r>
              <a:rPr lang="en-GB" sz="1400" smtClean="0"/>
              <a:t>The </a:t>
            </a:r>
            <a:r>
              <a:rPr lang="en-GB" sz="1400"/>
              <a:t>following table shows a possible specification for welding inspection of </a:t>
            </a:r>
            <a:r>
              <a:rPr lang="en-GB" sz="1400" smtClean="0"/>
              <a:t>a cryostat </a:t>
            </a:r>
            <a:r>
              <a:rPr lang="en-GB" sz="1400"/>
              <a:t>in stainless </a:t>
            </a:r>
            <a:r>
              <a:rPr lang="en-GB" sz="1400" smtClean="0"/>
              <a:t>steel:</a:t>
            </a:r>
            <a:endParaRPr lang="en-GB" sz="14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22</a:t>
            </a:fld>
            <a:endParaRPr lang="en-GB" sz="1200" noProof="0">
              <a:solidFill>
                <a:schemeClr val="tx2"/>
              </a:solidFill>
            </a:endParaRPr>
          </a:p>
        </p:txBody>
      </p:sp>
      <p:sp>
        <p:nvSpPr>
          <p:cNvPr id="5" name="TextBox 4"/>
          <p:cNvSpPr txBox="1"/>
          <p:nvPr/>
        </p:nvSpPr>
        <p:spPr>
          <a:xfrm>
            <a:off x="179512" y="6376972"/>
            <a:ext cx="6912768" cy="292388"/>
          </a:xfrm>
          <a:prstGeom prst="rect">
            <a:avLst/>
          </a:prstGeom>
          <a:noFill/>
          <a:ln>
            <a:noFill/>
          </a:ln>
        </p:spPr>
        <p:txBody>
          <a:bodyPr wrap="square" rtlCol="0">
            <a:spAutoFit/>
          </a:bodyPr>
          <a:lstStyle/>
          <a:p>
            <a:pPr algn="ctr"/>
            <a:r>
              <a:rPr lang="en-GB" sz="1300" smtClean="0">
                <a:latin typeface="Arial" pitchFamily="34" charset="0"/>
                <a:cs typeface="Arial" pitchFamily="34" charset="0"/>
              </a:rPr>
              <a:t>* But may be recommended in particular cases (ex: HIE-Isolde cryomodule)</a:t>
            </a:r>
            <a:endParaRPr lang="en-GB" sz="1300" dirty="0" smtClean="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80373545"/>
              </p:ext>
            </p:extLst>
          </p:nvPr>
        </p:nvGraphicFramePr>
        <p:xfrm>
          <a:off x="1788368" y="3095208"/>
          <a:ext cx="6096000" cy="2926080"/>
        </p:xfrm>
        <a:graphic>
          <a:graphicData uri="http://schemas.openxmlformats.org/drawingml/2006/table">
            <a:tbl>
              <a:tblPr firstRow="1" bandRow="1">
                <a:tableStyleId>{5C22544A-7EE6-4342-B048-85BDC9FD1C3A}</a:tableStyleId>
              </a:tblPr>
              <a:tblGrid>
                <a:gridCol w="2032000"/>
                <a:gridCol w="2032000"/>
                <a:gridCol w="2032000"/>
              </a:tblGrid>
              <a:tr h="243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Vacuum vessel/ Inner vessel</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Surface imperfections</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Volumetric imperfections</a:t>
                      </a:r>
                      <a:endParaRPr lang="en-GB" sz="2000" smtClean="0">
                        <a:effectLst/>
                      </a:endParaRPr>
                    </a:p>
                  </a:txBody>
                  <a:tcPr/>
                </a:tc>
              </a:tr>
              <a:tr h="243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Method</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Visual inspection</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X-rays</a:t>
                      </a:r>
                      <a:endParaRPr lang="en-GB" sz="2000" smtClean="0">
                        <a:effectLst/>
                      </a:endParaRPr>
                    </a:p>
                  </a:txBody>
                  <a:tcPr/>
                </a:tc>
              </a:tr>
              <a:tr h="401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Extent of examination</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100 % / 100 %</a:t>
                      </a:r>
                      <a:endParaRPr lang="en-GB" sz="2000" smtClean="0">
                        <a:effectLst/>
                      </a:endParaRPr>
                    </a:p>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None / as per EN 13458-2, section 6.3.3</a:t>
                      </a:r>
                      <a:endParaRPr lang="en-GB" sz="2000" smtClean="0">
                        <a:effectLst/>
                      </a:endParaRPr>
                    </a:p>
                  </a:txBody>
                  <a:tcPr/>
                </a:tc>
              </a:tr>
              <a:tr h="558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Covered by </a:t>
                      </a:r>
                      <a:endParaRPr lang="en-GB" sz="2000" smtClean="0">
                        <a:effectLst/>
                      </a:endParaRPr>
                    </a:p>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smtClean="0">
                          <a:solidFill>
                            <a:schemeClr val="tx1"/>
                          </a:solidFill>
                          <a:effectLst/>
                          <a:latin typeface="Trebuchet MS"/>
                        </a:rPr>
                        <a:t>EN ISO 17637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(replaces EN 970)</a:t>
                      </a:r>
                      <a:endParaRPr lang="en-GB" sz="2000" smtClean="0">
                        <a:effectLst/>
                      </a:endParaRPr>
                    </a:p>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smtClean="0">
                          <a:solidFill>
                            <a:schemeClr val="tx1"/>
                          </a:solidFill>
                          <a:effectLst/>
                          <a:latin typeface="Trebuchet MS"/>
                        </a:rPr>
                        <a:t>EN ISO 17636-2:2013 </a:t>
                      </a:r>
                      <a:r>
                        <a:rPr lang="en-GB" sz="1200" smtClean="0">
                          <a:effectLst/>
                          <a:latin typeface="Trebuchet MS"/>
                        </a:rPr>
                        <a:t>(replaces</a:t>
                      </a:r>
                      <a:r>
                        <a:rPr lang="en-GB" sz="1200" baseline="0" smtClean="0">
                          <a:effectLst/>
                          <a:latin typeface="Trebuchet MS"/>
                        </a:rPr>
                        <a:t> </a:t>
                      </a:r>
                      <a:r>
                        <a:rPr lang="en-GB" sz="1200" smtClean="0">
                          <a:effectLst/>
                          <a:latin typeface="Trebuchet MS"/>
                        </a:rPr>
                        <a:t>EN 1435)</a:t>
                      </a:r>
                      <a:endParaRPr lang="en-GB" sz="2000" smtClean="0">
                        <a:effectLst/>
                      </a:endParaRPr>
                    </a:p>
                    <a:p>
                      <a:endParaRPr lang="en-GB" sz="1200"/>
                    </a:p>
                  </a:txBody>
                  <a:tcPr/>
                </a:tc>
              </a:tr>
              <a:tr h="558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Qualification of personnel</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Required competence but certification is not mandatory</a:t>
                      </a:r>
                      <a:endParaRPr lang="en-GB" sz="200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EN ISO 9712, NDT level</a:t>
                      </a:r>
                      <a:r>
                        <a:rPr lang="en-GB" sz="1200" baseline="0" smtClean="0">
                          <a:effectLst/>
                          <a:latin typeface="Trebuchet MS"/>
                        </a:rPr>
                        <a:t> 2 (</a:t>
                      </a:r>
                      <a:r>
                        <a:rPr lang="en-GB" sz="1200" smtClean="0">
                          <a:effectLst/>
                          <a:latin typeface="Trebuchet MS"/>
                        </a:rPr>
                        <a:t>Replaces EN 473)</a:t>
                      </a:r>
                      <a:endParaRPr lang="en-GB" sz="2000" smtClean="0">
                        <a:effectLst/>
                      </a:endParaRPr>
                    </a:p>
                  </a:txBody>
                  <a:tcPr/>
                </a:tc>
              </a:tr>
              <a:tr h="401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Acceptance levels</a:t>
                      </a:r>
                      <a:endParaRPr lang="en-GB" sz="2000" smtClean="0">
                        <a:effectLst/>
                      </a:endParaRPr>
                    </a:p>
                    <a:p>
                      <a:endParaRPr lang="en-GB" sz="120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smtClean="0">
                          <a:effectLst/>
                          <a:latin typeface="Trebuchet MS"/>
                        </a:rPr>
                        <a:t>EN 5817, quality level B </a:t>
                      </a:r>
                      <a:endParaRPr lang="en-GB" sz="2000" smtClean="0">
                        <a:effectLst/>
                      </a:endParaRPr>
                    </a:p>
                    <a:p>
                      <a:endParaRPr lang="en-GB" sz="1200"/>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14070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Design of pressure bearing welds</a:t>
            </a:r>
            <a:endParaRPr lang="en-GB"/>
          </a:p>
        </p:txBody>
      </p:sp>
      <p:sp>
        <p:nvSpPr>
          <p:cNvPr id="5" name="Content Placeholder 4"/>
          <p:cNvSpPr>
            <a:spLocks noGrp="1"/>
          </p:cNvSpPr>
          <p:nvPr>
            <p:ph idx="1"/>
          </p:nvPr>
        </p:nvSpPr>
        <p:spPr>
          <a:xfrm>
            <a:off x="266700" y="884404"/>
            <a:ext cx="8050530" cy="744396"/>
          </a:xfrm>
        </p:spPr>
        <p:txBody>
          <a:bodyPr>
            <a:normAutofit/>
          </a:bodyPr>
          <a:lstStyle/>
          <a:p>
            <a:r>
              <a:rPr lang="en-GB" sz="1800" smtClean="0"/>
              <a:t>EN 13445-3 annex A is a good reference for designing pressure bearing welds. EN 1708-1 is also a </a:t>
            </a:r>
            <a:r>
              <a:rPr lang="en-GB" sz="1800" smtClean="0"/>
              <a:t>useful </a:t>
            </a:r>
            <a:r>
              <a:rPr lang="en-GB" sz="1800" smtClean="0"/>
              <a:t>hamonised standard. Some examples:</a:t>
            </a:r>
            <a:endParaRPr lang="en-GB" sz="1800"/>
          </a:p>
        </p:txBody>
      </p:sp>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81" t="19184" r="47083" b="12173"/>
          <a:stretch/>
        </p:blipFill>
        <p:spPr bwMode="auto">
          <a:xfrm>
            <a:off x="5044440" y="3158581"/>
            <a:ext cx="1962865" cy="339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0223" y="1521636"/>
            <a:ext cx="2861657" cy="369332"/>
          </a:xfrm>
          <a:prstGeom prst="rect">
            <a:avLst/>
          </a:prstGeom>
          <a:noFill/>
        </p:spPr>
        <p:txBody>
          <a:bodyPr wrap="square" rtlCol="0">
            <a:spAutoFit/>
          </a:bodyPr>
          <a:lstStyle/>
          <a:p>
            <a:r>
              <a:rPr lang="en-GB" smtClean="0">
                <a:latin typeface="Arial" pitchFamily="34" charset="0"/>
                <a:cs typeface="Arial" pitchFamily="34" charset="0"/>
              </a:rPr>
              <a:t>Longitudinal welds</a:t>
            </a:r>
            <a:endParaRPr lang="en-GB">
              <a:latin typeface="Arial" pitchFamily="34" charset="0"/>
              <a:cs typeface="Arial" pitchFamily="34" charset="0"/>
            </a:endParaRPr>
          </a:p>
        </p:txBody>
      </p:sp>
      <p:sp>
        <p:nvSpPr>
          <p:cNvPr id="7" name="TextBox 6"/>
          <p:cNvSpPr txBox="1"/>
          <p:nvPr/>
        </p:nvSpPr>
        <p:spPr>
          <a:xfrm>
            <a:off x="5422345" y="1521636"/>
            <a:ext cx="2049780" cy="369332"/>
          </a:xfrm>
          <a:prstGeom prst="rect">
            <a:avLst/>
          </a:prstGeom>
          <a:noFill/>
        </p:spPr>
        <p:txBody>
          <a:bodyPr wrap="square" rtlCol="0">
            <a:spAutoFit/>
          </a:bodyPr>
          <a:lstStyle/>
          <a:p>
            <a:r>
              <a:rPr lang="en-GB" smtClean="0">
                <a:latin typeface="Arial" pitchFamily="34" charset="0"/>
                <a:cs typeface="Arial" pitchFamily="34" charset="0"/>
              </a:rPr>
              <a:t>Flat ends</a:t>
            </a:r>
            <a:endParaRPr lang="en-GB">
              <a:latin typeface="Arial" pitchFamily="34" charset="0"/>
              <a:cs typeface="Arial" pitchFamily="34" charset="0"/>
            </a:endParaRPr>
          </a:p>
        </p:txBody>
      </p:sp>
      <p:grpSp>
        <p:nvGrpSpPr>
          <p:cNvPr id="14" name="Group 13"/>
          <p:cNvGrpSpPr/>
          <p:nvPr/>
        </p:nvGrpSpPr>
        <p:grpSpPr>
          <a:xfrm>
            <a:off x="645390" y="1868686"/>
            <a:ext cx="2157578" cy="4915467"/>
            <a:chOff x="645390" y="1868686"/>
            <a:chExt cx="2157578" cy="4915467"/>
          </a:xfrm>
        </p:grpSpPr>
        <p:grpSp>
          <p:nvGrpSpPr>
            <p:cNvPr id="13" name="Group 12"/>
            <p:cNvGrpSpPr/>
            <p:nvPr/>
          </p:nvGrpSpPr>
          <p:grpSpPr>
            <a:xfrm>
              <a:off x="645390" y="1868686"/>
              <a:ext cx="2152073" cy="4915467"/>
              <a:chOff x="596207" y="1746766"/>
              <a:chExt cx="2152073" cy="4915467"/>
            </a:xfrm>
          </p:grpSpPr>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512" t="12452" r="50000" b="19931"/>
              <a:stretch/>
            </p:blipFill>
            <p:spPr bwMode="auto">
              <a:xfrm>
                <a:off x="645390" y="2974742"/>
                <a:ext cx="2049479" cy="368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103" t="12863" r="48516" b="67618"/>
              <a:stretch/>
            </p:blipFill>
            <p:spPr bwMode="auto">
              <a:xfrm>
                <a:off x="596207" y="1746766"/>
                <a:ext cx="2152073" cy="122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103" t="42054" r="48516" b="48862"/>
            <a:stretch/>
          </p:blipFill>
          <p:spPr bwMode="auto">
            <a:xfrm>
              <a:off x="650895" y="3581206"/>
              <a:ext cx="2152073"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7109460" y="1868686"/>
            <a:ext cx="1882140" cy="4798814"/>
            <a:chOff x="6865620" y="1665026"/>
            <a:chExt cx="1653540" cy="4620670"/>
          </a:xfrm>
        </p:grpSpPr>
        <p:pic>
          <p:nvPicPr>
            <p:cNvPr id="922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1948" t="16891" r="49314" b="7991"/>
            <a:stretch/>
          </p:blipFill>
          <p:spPr bwMode="auto">
            <a:xfrm>
              <a:off x="6865620" y="1665026"/>
              <a:ext cx="1653540" cy="416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2056" t="35086" r="48011" b="56243"/>
            <a:stretch/>
          </p:blipFill>
          <p:spPr bwMode="auto">
            <a:xfrm>
              <a:off x="6865620" y="5836156"/>
              <a:ext cx="1653540" cy="44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490460" y="1521636"/>
            <a:ext cx="1653540" cy="369332"/>
          </a:xfrm>
          <a:prstGeom prst="rect">
            <a:avLst/>
          </a:prstGeom>
          <a:noFill/>
        </p:spPr>
        <p:txBody>
          <a:bodyPr wrap="square" rtlCol="0">
            <a:spAutoFit/>
          </a:bodyPr>
          <a:lstStyle/>
          <a:p>
            <a:r>
              <a:rPr lang="en-GB" smtClean="0">
                <a:latin typeface="Arial" pitchFamily="34" charset="0"/>
                <a:cs typeface="Arial" pitchFamily="34" charset="0"/>
              </a:rPr>
              <a:t>Nozzles</a:t>
            </a:r>
            <a:endParaRPr lang="en-GB">
              <a:latin typeface="Arial" pitchFamily="34" charset="0"/>
              <a:cs typeface="Arial" pitchFamily="34" charset="0"/>
            </a:endParaRPr>
          </a:p>
        </p:txBody>
      </p:sp>
      <p:pic>
        <p:nvPicPr>
          <p:cNvPr id="9223"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2566" t="34363" r="47472" b="16378"/>
          <a:stretch/>
        </p:blipFill>
        <p:spPr bwMode="auto">
          <a:xfrm>
            <a:off x="2880360" y="1875715"/>
            <a:ext cx="2164080" cy="333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16580" y="1521636"/>
            <a:ext cx="1968222" cy="369332"/>
          </a:xfrm>
          <a:prstGeom prst="rect">
            <a:avLst/>
          </a:prstGeom>
          <a:noFill/>
        </p:spPr>
        <p:txBody>
          <a:bodyPr wrap="square" rtlCol="0">
            <a:spAutoFit/>
          </a:bodyPr>
          <a:lstStyle/>
          <a:p>
            <a:r>
              <a:rPr lang="en-GB" smtClean="0">
                <a:latin typeface="Arial" pitchFamily="34" charset="0"/>
                <a:cs typeface="Arial" pitchFamily="34" charset="0"/>
              </a:rPr>
              <a:t>Circular welds</a:t>
            </a:r>
            <a:endParaRPr lang="en-GB">
              <a:latin typeface="Arial" pitchFamily="34" charset="0"/>
              <a:cs typeface="Arial" pitchFamily="34" charset="0"/>
            </a:endParaRPr>
          </a:p>
        </p:txBody>
      </p:sp>
      <p:pic>
        <p:nvPicPr>
          <p:cNvPr id="9224"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31349" t="15235" r="48895" b="34365"/>
          <a:stretch/>
        </p:blipFill>
        <p:spPr bwMode="auto">
          <a:xfrm>
            <a:off x="5084802" y="1868685"/>
            <a:ext cx="1872258" cy="298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13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Design of vacuum facing welds</a:t>
            </a:r>
            <a:endParaRPr lang="en-GB"/>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920" t="13005" r="32521" b="11404"/>
          <a:stretch/>
        </p:blipFill>
        <p:spPr bwMode="auto">
          <a:xfrm>
            <a:off x="868680" y="1139528"/>
            <a:ext cx="4053840" cy="538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10773" y="1904427"/>
            <a:ext cx="907525" cy="815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868" t="26646" r="23753" b="27057"/>
          <a:stretch/>
        </p:blipFill>
        <p:spPr bwMode="auto">
          <a:xfrm>
            <a:off x="5049520" y="2720340"/>
            <a:ext cx="3812032"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637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Brazing</a:t>
            </a:r>
            <a:endParaRPr lang="en-GB"/>
          </a:p>
        </p:txBody>
      </p:sp>
      <p:sp>
        <p:nvSpPr>
          <p:cNvPr id="5" name="Content Placeholder 4"/>
          <p:cNvSpPr>
            <a:spLocks noGrp="1"/>
          </p:cNvSpPr>
          <p:nvPr>
            <p:ph idx="1"/>
          </p:nvPr>
        </p:nvSpPr>
        <p:spPr>
          <a:xfrm>
            <a:off x="279400" y="871412"/>
            <a:ext cx="4635500" cy="5261233"/>
          </a:xfrm>
        </p:spPr>
        <p:txBody>
          <a:bodyPr>
            <a:normAutofit/>
          </a:bodyPr>
          <a:lstStyle/>
          <a:p>
            <a:r>
              <a:rPr lang="en-GB" smtClean="0"/>
              <a:t>Often </a:t>
            </a:r>
            <a:r>
              <a:rPr lang="en-GB" smtClean="0"/>
              <a:t>the </a:t>
            </a:r>
            <a:r>
              <a:rPr lang="en-GB" smtClean="0"/>
              <a:t>solution to </a:t>
            </a:r>
            <a:r>
              <a:rPr lang="en-GB" b="1" smtClean="0">
                <a:solidFill>
                  <a:srgbClr val="002060"/>
                </a:solidFill>
              </a:rPr>
              <a:t>join different material</a:t>
            </a:r>
            <a:r>
              <a:rPr lang="en-GB" smtClean="0"/>
              <a:t>s (ex: copper to stainless steel; stainless steel to ceramics…)</a:t>
            </a:r>
          </a:p>
          <a:p>
            <a:r>
              <a:rPr lang="en-GB" smtClean="0"/>
              <a:t>Vacuum brazing (no flux required) gives the most reliable joints, but at a cost</a:t>
            </a:r>
          </a:p>
          <a:p>
            <a:r>
              <a:rPr lang="en-GB" b="1" smtClean="0">
                <a:solidFill>
                  <a:srgbClr val="002060"/>
                </a:solidFill>
              </a:rPr>
              <a:t>Thorough cleaning</a:t>
            </a:r>
            <a:r>
              <a:rPr lang="en-GB" smtClean="0"/>
              <a:t> after brazing with flux is mandatory. Poor cleaning often results in the development of leaks in stainless steel due to corrosion!</a:t>
            </a:r>
          </a:p>
          <a:p>
            <a:endParaRPr lang="en-GB" smtClean="0"/>
          </a:p>
          <a:p>
            <a:r>
              <a:rPr lang="en-GB" smtClean="0"/>
              <a:t>Useful standards for brazing specification and execution:</a:t>
            </a:r>
            <a:endParaRPr lang="en-GB"/>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30" t="34149" r="38087" b="39181"/>
          <a:stretch/>
        </p:blipFill>
        <p:spPr bwMode="auto">
          <a:xfrm>
            <a:off x="4991099" y="1733550"/>
            <a:ext cx="3469821"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0" t="23848" r="18685" b="25917"/>
          <a:stretch/>
        </p:blipFill>
        <p:spPr bwMode="auto">
          <a:xfrm>
            <a:off x="4997448" y="3430421"/>
            <a:ext cx="3463471" cy="1379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26050" y="859135"/>
            <a:ext cx="3282950" cy="954107"/>
          </a:xfrm>
          <a:prstGeom prst="rect">
            <a:avLst/>
          </a:prstGeom>
          <a:noFill/>
        </p:spPr>
        <p:txBody>
          <a:bodyPr wrap="square" rtlCol="0">
            <a:spAutoFit/>
          </a:bodyPr>
          <a:lstStyle/>
          <a:p>
            <a:r>
              <a:rPr lang="en-GB" sz="1400" smtClean="0">
                <a:latin typeface="Arial" pitchFamily="34" charset="0"/>
                <a:cs typeface="Arial" pitchFamily="34" charset="0"/>
              </a:rPr>
              <a:t>Example of flame brazed stainless steel to copper transition for a thermal shield cooling circuit (HIE-Isolde cryomodule)</a:t>
            </a:r>
            <a:endParaRPr lang="en-GB" sz="1400">
              <a:latin typeface="Arial" pitchFamily="34" charset="0"/>
              <a:cs typeface="Arial" pitchFamily="34" charset="0"/>
            </a:endParaRPr>
          </a:p>
        </p:txBody>
      </p:sp>
      <p:sp>
        <p:nvSpPr>
          <p:cNvPr id="9" name="Content Placeholder 4"/>
          <p:cNvSpPr txBox="1">
            <a:spLocks/>
          </p:cNvSpPr>
          <p:nvPr/>
        </p:nvSpPr>
        <p:spPr>
          <a:xfrm>
            <a:off x="4103948" y="4935872"/>
            <a:ext cx="4076700" cy="18415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rgbClr val="0070C0"/>
              </a:buClr>
              <a:buSzPct val="100000"/>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70C0"/>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mtClean="0"/>
              <a:t>EN </a:t>
            </a:r>
            <a:r>
              <a:rPr lang="en-GB"/>
              <a:t>13134:2000 Brazing - Procedure approval</a:t>
            </a:r>
          </a:p>
          <a:p>
            <a:r>
              <a:rPr lang="en-GB" smtClean="0"/>
              <a:t>EN </a:t>
            </a:r>
            <a:r>
              <a:rPr lang="en-GB"/>
              <a:t>13133:2000 Brazing - Brazer approval</a:t>
            </a:r>
          </a:p>
          <a:p>
            <a:r>
              <a:rPr lang="en-GB" smtClean="0"/>
              <a:t>EN </a:t>
            </a:r>
            <a:r>
              <a:rPr lang="en-GB"/>
              <a:t>12797:2000 Brazing - Destructive tests of brazed joints</a:t>
            </a:r>
          </a:p>
          <a:p>
            <a:r>
              <a:rPr lang="en-GB" smtClean="0"/>
              <a:t>EN </a:t>
            </a:r>
            <a:r>
              <a:rPr lang="en-GB"/>
              <a:t>12799:2000 Brazing - Non-destructive examination of brazed joints</a:t>
            </a:r>
          </a:p>
          <a:p>
            <a:r>
              <a:rPr lang="en-GB" smtClean="0"/>
              <a:t>EN </a:t>
            </a:r>
            <a:r>
              <a:rPr lang="en-GB"/>
              <a:t>ISO 18279:2003 Brazing - Imperfections in brazed joints</a:t>
            </a:r>
          </a:p>
        </p:txBody>
      </p:sp>
      <p:cxnSp>
        <p:nvCxnSpPr>
          <p:cNvPr id="3" name="Straight Connector 2"/>
          <p:cNvCxnSpPr/>
          <p:nvPr/>
        </p:nvCxnSpPr>
        <p:spPr>
          <a:xfrm>
            <a:off x="467544" y="4809611"/>
            <a:ext cx="79933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5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Fabrication tolerances</a:t>
            </a:r>
            <a:endParaRPr lang="en-GB"/>
          </a:p>
        </p:txBody>
      </p:sp>
      <p:sp>
        <p:nvSpPr>
          <p:cNvPr id="4" name="Content Placeholder 3"/>
          <p:cNvSpPr>
            <a:spLocks noGrp="1"/>
          </p:cNvSpPr>
          <p:nvPr>
            <p:ph idx="1"/>
          </p:nvPr>
        </p:nvSpPr>
        <p:spPr>
          <a:xfrm>
            <a:off x="899592" y="1304764"/>
            <a:ext cx="7772400" cy="1728192"/>
          </a:xfrm>
        </p:spPr>
        <p:txBody>
          <a:bodyPr>
            <a:normAutofit fontScale="92500" lnSpcReduction="20000"/>
          </a:bodyPr>
          <a:lstStyle/>
          <a:p>
            <a:r>
              <a:rPr lang="en-GB" smtClean="0"/>
              <a:t>Formulas for external pressure stability and finite element models using the “direct route” assume a maximum deviation from nominal shape</a:t>
            </a:r>
          </a:p>
          <a:p>
            <a:r>
              <a:rPr lang="en-GB" smtClean="0"/>
              <a:t>Tolerances in the drawings must be coherent with the standard used in the calculations!</a:t>
            </a:r>
          </a:p>
          <a:p>
            <a:r>
              <a:rPr lang="en-GB" smtClean="0"/>
              <a:t>Some examples from EN 13458-2 section 5.5:</a:t>
            </a:r>
          </a:p>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26</a:t>
            </a:fld>
            <a:endParaRPr lang="en-GB" sz="1200" noProof="0">
              <a:solidFill>
                <a:schemeClr val="tx2"/>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519" t="10444" r="32124" b="6018"/>
          <a:stretch/>
        </p:blipFill>
        <p:spPr bwMode="auto">
          <a:xfrm>
            <a:off x="1043608" y="3104964"/>
            <a:ext cx="248631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31" t="32004" r="14847" b="17857"/>
          <a:stretch/>
        </p:blipFill>
        <p:spPr bwMode="auto">
          <a:xfrm>
            <a:off x="3887924" y="3356992"/>
            <a:ext cx="5105400" cy="24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825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Cleaning</a:t>
            </a:r>
            <a:endParaRPr lang="en-GB"/>
          </a:p>
        </p:txBody>
      </p:sp>
      <p:sp>
        <p:nvSpPr>
          <p:cNvPr id="4" name="Content Placeholder 3"/>
          <p:cNvSpPr>
            <a:spLocks noGrp="1"/>
          </p:cNvSpPr>
          <p:nvPr>
            <p:ph idx="1"/>
          </p:nvPr>
        </p:nvSpPr>
        <p:spPr>
          <a:xfrm>
            <a:off x="914400" y="1377280"/>
            <a:ext cx="7772400" cy="4824028"/>
          </a:xfrm>
        </p:spPr>
        <p:txBody>
          <a:bodyPr>
            <a:normAutofit fontScale="92500" lnSpcReduction="20000"/>
          </a:bodyPr>
          <a:lstStyle/>
          <a:p>
            <a:r>
              <a:rPr lang="en-GB" smtClean="0"/>
              <a:t>Example of cleaning procedure specification for the HIE-Isolde vacuum vessel:</a:t>
            </a:r>
          </a:p>
          <a:p>
            <a:pPr lvl="1"/>
            <a:r>
              <a:rPr lang="en-GB" i="1"/>
              <a:t>All internal surfaces shall be delivered in a clean condition, compatible with ultra-high vacuum applications. Cleaning shall be performed following a written procedure, including as a minimum:</a:t>
            </a:r>
          </a:p>
          <a:p>
            <a:pPr lvl="2"/>
            <a:r>
              <a:rPr lang="en-GB" i="1" smtClean="0"/>
              <a:t>Degreasing </a:t>
            </a:r>
            <a:r>
              <a:rPr lang="en-GB" i="1"/>
              <a:t>in a detergent solution with ultrasonic agitation.</a:t>
            </a:r>
          </a:p>
          <a:p>
            <a:pPr lvl="2"/>
            <a:r>
              <a:rPr lang="en-GB" i="1" smtClean="0"/>
              <a:t>Rinsing </a:t>
            </a:r>
            <a:r>
              <a:rPr lang="en-GB" i="1"/>
              <a:t>with demineralized water according to ASTM D1193-99 Type II, at a temperature higher than 30 ºC, first with a water jet and then by immersion in a bath with ultrasonic agitation.</a:t>
            </a:r>
          </a:p>
          <a:p>
            <a:pPr lvl="2"/>
            <a:r>
              <a:rPr lang="en-GB" i="1" smtClean="0"/>
              <a:t>Drying </a:t>
            </a:r>
            <a:r>
              <a:rPr lang="en-GB" i="1"/>
              <a:t>in clean air.</a:t>
            </a:r>
          </a:p>
          <a:p>
            <a:pPr lvl="1"/>
            <a:r>
              <a:rPr lang="en-GB" i="1"/>
              <a:t>External surfaces shall be cleaned following a written procedure, including as a minimum:</a:t>
            </a:r>
          </a:p>
          <a:p>
            <a:pPr lvl="2"/>
            <a:r>
              <a:rPr lang="en-GB" i="1" smtClean="0"/>
              <a:t>Cleaning </a:t>
            </a:r>
            <a:r>
              <a:rPr lang="en-GB" i="1"/>
              <a:t>with high-pressure spray of detergent solution.</a:t>
            </a:r>
          </a:p>
          <a:p>
            <a:pPr lvl="2"/>
            <a:r>
              <a:rPr lang="en-GB" i="1" smtClean="0"/>
              <a:t>Rinsing </a:t>
            </a:r>
            <a:r>
              <a:rPr lang="en-GB" i="1"/>
              <a:t>with demineralised water jet.</a:t>
            </a:r>
          </a:p>
          <a:p>
            <a:pPr lvl="2"/>
            <a:r>
              <a:rPr lang="en-GB" i="1" smtClean="0"/>
              <a:t>Drying.</a:t>
            </a:r>
          </a:p>
          <a:p>
            <a:r>
              <a:rPr lang="en-GB" smtClean="0"/>
              <a:t>Some reference standards: </a:t>
            </a:r>
          </a:p>
          <a:p>
            <a:pPr lvl="1"/>
            <a:r>
              <a:rPr lang="en-GB" smtClean="0"/>
              <a:t>EN </a:t>
            </a:r>
            <a:r>
              <a:rPr lang="en-GB"/>
              <a:t>12300:1999 Cryogenic vessels - Cleanliness for cryogenic </a:t>
            </a:r>
            <a:r>
              <a:rPr lang="en-GB" smtClean="0"/>
              <a:t>service</a:t>
            </a:r>
          </a:p>
          <a:p>
            <a:pPr lvl="1"/>
            <a:r>
              <a:rPr lang="en-GB"/>
              <a:t>ISO 15730:2000 Metallic and other inorganic coatings – Electropolishing as a means of smoothing and passivating stainless steel.</a:t>
            </a:r>
          </a:p>
          <a:p>
            <a:pPr lvl="1"/>
            <a:endParaRPr lang="en-GB" i="1"/>
          </a:p>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27</a:t>
            </a:fld>
            <a:endParaRPr lang="en-GB" sz="1200" noProof="0">
              <a:solidFill>
                <a:schemeClr val="tx2"/>
              </a:solidFill>
            </a:endParaRPr>
          </a:p>
        </p:txBody>
      </p:sp>
    </p:spTree>
    <p:extLst>
      <p:ext uri="{BB962C8B-B14F-4D97-AF65-F5344CB8AC3E}">
        <p14:creationId xmlns:p14="http://schemas.microsoft.com/office/powerpoint/2010/main" val="1390664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title"/>
          </p:nvPr>
        </p:nvSpPr>
        <p:spPr>
          <a:xfrm>
            <a:off x="914400" y="44624"/>
            <a:ext cx="7772400" cy="914400"/>
          </a:xfrm>
        </p:spPr>
        <p:txBody>
          <a:bodyPr>
            <a:normAutofit/>
          </a:bodyPr>
          <a:lstStyle/>
          <a:p>
            <a:pPr>
              <a:defRPr/>
            </a:pPr>
            <a:r>
              <a:rPr lang="fr-FR" sz="3200" dirty="0" smtClean="0"/>
              <a:t>He </a:t>
            </a:r>
            <a:r>
              <a:rPr lang="fr-FR" sz="3200" dirty="0" err="1" smtClean="0"/>
              <a:t>leak</a:t>
            </a:r>
            <a:r>
              <a:rPr lang="fr-FR" sz="3200" dirty="0" smtClean="0"/>
              <a:t> </a:t>
            </a:r>
            <a:r>
              <a:rPr lang="fr-FR" sz="3200" dirty="0" err="1" smtClean="0"/>
              <a:t>detection</a:t>
            </a:r>
            <a:r>
              <a:rPr lang="fr-FR" sz="3200" dirty="0" smtClean="0"/>
              <a:t> </a:t>
            </a:r>
            <a:r>
              <a:rPr lang="fr-FR" sz="3200" dirty="0" err="1" smtClean="0"/>
              <a:t>methods</a:t>
            </a:r>
            <a:endParaRPr lang="fr-FR" sz="3200" dirty="0" smtClean="0"/>
          </a:p>
        </p:txBody>
      </p:sp>
      <p:sp>
        <p:nvSpPr>
          <p:cNvPr id="23626" name="Rectangle 127"/>
          <p:cNvSpPr>
            <a:spLocks noChangeArrowheads="1"/>
          </p:cNvSpPr>
          <p:nvPr/>
        </p:nvSpPr>
        <p:spPr bwMode="auto">
          <a:xfrm>
            <a:off x="-141288" y="4913313"/>
            <a:ext cx="2646363" cy="1314450"/>
          </a:xfrm>
          <a:prstGeom prst="rect">
            <a:avLst/>
          </a:prstGeom>
          <a:noFill/>
          <a:ln w="12700">
            <a:noFill/>
            <a:miter lim="800000"/>
            <a:headEnd/>
            <a:tailEnd/>
          </a:ln>
        </p:spPr>
        <p:txBody>
          <a:bodyPr wrap="none" anchor="ctr"/>
          <a:lstStyle/>
          <a:p>
            <a:endParaRPr lang="en-US"/>
          </a:p>
        </p:txBody>
      </p:sp>
      <p:grpSp>
        <p:nvGrpSpPr>
          <p:cNvPr id="5" name="Group 4"/>
          <p:cNvGrpSpPr/>
          <p:nvPr/>
        </p:nvGrpSpPr>
        <p:grpSpPr>
          <a:xfrm>
            <a:off x="179512" y="3356992"/>
            <a:ext cx="5760640" cy="3057646"/>
            <a:chOff x="4621" y="1628772"/>
            <a:chExt cx="8594867" cy="4641850"/>
          </a:xfrm>
        </p:grpSpPr>
        <p:sp>
          <p:nvSpPr>
            <p:cNvPr id="23554" name="AutoShape 2"/>
            <p:cNvSpPr>
              <a:spLocks noChangeArrowheads="1"/>
            </p:cNvSpPr>
            <p:nvPr/>
          </p:nvSpPr>
          <p:spPr bwMode="auto">
            <a:xfrm>
              <a:off x="604838" y="1628772"/>
              <a:ext cx="3124200" cy="2438400"/>
            </a:xfrm>
            <a:prstGeom prst="roundRect">
              <a:avLst>
                <a:gd name="adj" fmla="val 12495"/>
              </a:avLst>
            </a:prstGeom>
            <a:solidFill>
              <a:schemeClr val="folHlink"/>
            </a:solidFill>
            <a:ln w="12700">
              <a:noFill/>
              <a:round/>
              <a:headEnd/>
              <a:tailEnd/>
            </a:ln>
          </p:spPr>
          <p:txBody>
            <a:bodyPr wrap="none" anchor="ctr"/>
            <a:lstStyle/>
            <a:p>
              <a:endParaRPr lang="en-US"/>
            </a:p>
          </p:txBody>
        </p:sp>
        <p:sp>
          <p:nvSpPr>
            <p:cNvPr id="23555" name="Rectangle 3"/>
            <p:cNvSpPr>
              <a:spLocks noChangeArrowheads="1"/>
            </p:cNvSpPr>
            <p:nvPr/>
          </p:nvSpPr>
          <p:spPr bwMode="auto">
            <a:xfrm>
              <a:off x="992188" y="1711322"/>
              <a:ext cx="1968500" cy="1892300"/>
            </a:xfrm>
            <a:prstGeom prst="rect">
              <a:avLst/>
            </a:prstGeom>
            <a:gradFill rotWithShape="0">
              <a:gsLst>
                <a:gs pos="0">
                  <a:srgbClr val="3365FB"/>
                </a:gs>
                <a:gs pos="50000">
                  <a:srgbClr val="EAEFFF"/>
                </a:gs>
                <a:gs pos="100000">
                  <a:srgbClr val="3365FB"/>
                </a:gs>
              </a:gsLst>
              <a:lin ang="2700000" scaled="1"/>
            </a:gradFill>
            <a:ln w="12700">
              <a:solidFill>
                <a:schemeClr val="tx1"/>
              </a:solidFill>
              <a:miter lim="800000"/>
              <a:headEnd/>
              <a:tailEnd/>
            </a:ln>
          </p:spPr>
          <p:txBody>
            <a:bodyPr wrap="none" anchor="ctr"/>
            <a:lstStyle/>
            <a:p>
              <a:endParaRPr lang="en-US"/>
            </a:p>
          </p:txBody>
        </p:sp>
        <p:sp>
          <p:nvSpPr>
            <p:cNvPr id="23556" name="Rectangle 4"/>
            <p:cNvSpPr>
              <a:spLocks noChangeArrowheads="1"/>
            </p:cNvSpPr>
            <p:nvPr/>
          </p:nvSpPr>
          <p:spPr bwMode="auto">
            <a:xfrm>
              <a:off x="1456064" y="2528885"/>
              <a:ext cx="1082026" cy="366767"/>
            </a:xfrm>
            <a:prstGeom prst="rect">
              <a:avLst/>
            </a:prstGeom>
            <a:noFill/>
            <a:ln w="12700">
              <a:noFill/>
              <a:miter lim="800000"/>
              <a:headEnd/>
              <a:tailEnd/>
            </a:ln>
          </p:spPr>
          <p:txBody>
            <a:bodyPr wrap="none" lIns="90487" tIns="44450" rIns="90487" bIns="44450">
              <a:spAutoFit/>
            </a:bodyPr>
            <a:lstStyle/>
            <a:p>
              <a:pPr algn="ctr" defTabSz="762000"/>
              <a:r>
                <a:rPr lang="fr-FR" b="1" dirty="0" smtClean="0">
                  <a:solidFill>
                    <a:srgbClr val="00279F"/>
                  </a:solidFill>
                </a:rPr>
                <a:t>Vacuum</a:t>
              </a:r>
              <a:endParaRPr lang="fr-FR" b="1" dirty="0">
                <a:solidFill>
                  <a:srgbClr val="00279F"/>
                </a:solidFill>
              </a:endParaRPr>
            </a:p>
          </p:txBody>
        </p:sp>
        <p:grpSp>
          <p:nvGrpSpPr>
            <p:cNvPr id="2" name="Group 19"/>
            <p:cNvGrpSpPr>
              <a:grpSpLocks/>
            </p:cNvGrpSpPr>
            <p:nvPr/>
          </p:nvGrpSpPr>
          <p:grpSpPr bwMode="auto">
            <a:xfrm>
              <a:off x="7697788" y="2625722"/>
              <a:ext cx="901700" cy="3644900"/>
              <a:chOff x="4804" y="1924"/>
              <a:chExt cx="568" cy="2296"/>
            </a:xfrm>
          </p:grpSpPr>
          <p:sp>
            <p:nvSpPr>
              <p:cNvPr id="23676" name="Rectangle 6"/>
              <p:cNvSpPr>
                <a:spLocks noChangeArrowheads="1"/>
              </p:cNvSpPr>
              <p:nvPr/>
            </p:nvSpPr>
            <p:spPr bwMode="auto">
              <a:xfrm>
                <a:off x="4804" y="2404"/>
                <a:ext cx="520" cy="181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3677" name="Oval 7"/>
              <p:cNvSpPr>
                <a:spLocks noChangeArrowheads="1"/>
              </p:cNvSpPr>
              <p:nvPr/>
            </p:nvSpPr>
            <p:spPr bwMode="auto">
              <a:xfrm>
                <a:off x="4804" y="2308"/>
                <a:ext cx="568" cy="184"/>
              </a:xfrm>
              <a:prstGeom prst="ellipse">
                <a:avLst/>
              </a:prstGeom>
              <a:solidFill>
                <a:srgbClr val="063DE8"/>
              </a:solidFill>
              <a:ln w="12700">
                <a:solidFill>
                  <a:schemeClr val="tx1"/>
                </a:solidFill>
                <a:round/>
                <a:headEnd/>
                <a:tailEnd/>
              </a:ln>
            </p:spPr>
            <p:txBody>
              <a:bodyPr wrap="none" anchor="ctr"/>
              <a:lstStyle/>
              <a:p>
                <a:endParaRPr lang="en-US"/>
              </a:p>
            </p:txBody>
          </p:sp>
          <p:sp>
            <p:nvSpPr>
              <p:cNvPr id="20488" name="Rectangle 8"/>
              <p:cNvSpPr>
                <a:spLocks noChangeArrowheads="1"/>
              </p:cNvSpPr>
              <p:nvPr/>
            </p:nvSpPr>
            <p:spPr bwMode="auto">
              <a:xfrm>
                <a:off x="4804" y="2404"/>
                <a:ext cx="568" cy="1816"/>
              </a:xfrm>
              <a:prstGeom prst="rect">
                <a:avLst/>
              </a:prstGeom>
              <a:gradFill rotWithShape="0">
                <a:gsLst>
                  <a:gs pos="0">
                    <a:srgbClr val="063DE8"/>
                  </a:gs>
                  <a:gs pos="50000">
                    <a:srgbClr val="063DE8">
                      <a:gamma/>
                      <a:tint val="40000"/>
                      <a:invGamma/>
                    </a:srgbClr>
                  </a:gs>
                  <a:gs pos="100000">
                    <a:srgbClr val="063DE8"/>
                  </a:gs>
                </a:gsLst>
                <a:lin ang="5400000" scaled="1"/>
              </a:gra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3679" name="Rectangle 9"/>
              <p:cNvSpPr>
                <a:spLocks noChangeArrowheads="1"/>
              </p:cNvSpPr>
              <p:nvPr/>
            </p:nvSpPr>
            <p:spPr bwMode="auto">
              <a:xfrm>
                <a:off x="5044" y="2116"/>
                <a:ext cx="88" cy="184"/>
              </a:xfrm>
              <a:prstGeom prst="rect">
                <a:avLst/>
              </a:prstGeom>
              <a:solidFill>
                <a:srgbClr val="063DE8"/>
              </a:solidFill>
              <a:ln w="12700">
                <a:solidFill>
                  <a:schemeClr val="tx1"/>
                </a:solidFill>
                <a:miter lim="800000"/>
                <a:headEnd/>
                <a:tailEnd/>
              </a:ln>
            </p:spPr>
            <p:txBody>
              <a:bodyPr wrap="none" anchor="ctr"/>
              <a:lstStyle/>
              <a:p>
                <a:endParaRPr lang="en-US"/>
              </a:p>
            </p:txBody>
          </p:sp>
          <p:sp>
            <p:nvSpPr>
              <p:cNvPr id="23680" name="Line 10"/>
              <p:cNvSpPr>
                <a:spLocks noChangeShapeType="1"/>
              </p:cNvSpPr>
              <p:nvPr/>
            </p:nvSpPr>
            <p:spPr bwMode="auto">
              <a:xfrm flipV="1">
                <a:off x="5088" y="1968"/>
                <a:ext cx="0" cy="144"/>
              </a:xfrm>
              <a:prstGeom prst="line">
                <a:avLst/>
              </a:prstGeom>
              <a:noFill/>
              <a:ln w="12700">
                <a:solidFill>
                  <a:schemeClr val="tx1"/>
                </a:solidFill>
                <a:round/>
                <a:headEnd/>
                <a:tailEnd/>
              </a:ln>
            </p:spPr>
            <p:txBody>
              <a:bodyPr wrap="none" anchor="ctr"/>
              <a:lstStyle/>
              <a:p>
                <a:endParaRPr lang="en-US"/>
              </a:p>
            </p:txBody>
          </p:sp>
          <p:sp>
            <p:nvSpPr>
              <p:cNvPr id="23681" name="Line 11"/>
              <p:cNvSpPr>
                <a:spLocks noChangeShapeType="1"/>
              </p:cNvSpPr>
              <p:nvPr/>
            </p:nvSpPr>
            <p:spPr bwMode="auto">
              <a:xfrm>
                <a:off x="5044" y="1968"/>
                <a:ext cx="88" cy="0"/>
              </a:xfrm>
              <a:prstGeom prst="line">
                <a:avLst/>
              </a:prstGeom>
              <a:noFill/>
              <a:ln w="12700">
                <a:solidFill>
                  <a:schemeClr val="tx1"/>
                </a:solidFill>
                <a:round/>
                <a:headEnd/>
                <a:tailEnd/>
              </a:ln>
            </p:spPr>
            <p:txBody>
              <a:bodyPr wrap="none" anchor="ctr"/>
              <a:lstStyle/>
              <a:p>
                <a:endParaRPr lang="en-US"/>
              </a:p>
            </p:txBody>
          </p:sp>
          <p:sp>
            <p:nvSpPr>
              <p:cNvPr id="23682" name="Oval 12"/>
              <p:cNvSpPr>
                <a:spLocks noChangeArrowheads="1"/>
              </p:cNvSpPr>
              <p:nvPr/>
            </p:nvSpPr>
            <p:spPr bwMode="auto">
              <a:xfrm>
                <a:off x="4948" y="1924"/>
                <a:ext cx="88" cy="88"/>
              </a:xfrm>
              <a:prstGeom prst="ellipse">
                <a:avLst/>
              </a:prstGeom>
              <a:solidFill>
                <a:srgbClr val="FCFEB9"/>
              </a:solidFill>
              <a:ln w="12700">
                <a:solidFill>
                  <a:schemeClr val="tx1"/>
                </a:solidFill>
                <a:round/>
                <a:headEnd/>
                <a:tailEnd/>
              </a:ln>
            </p:spPr>
            <p:txBody>
              <a:bodyPr wrap="none" anchor="ctr"/>
              <a:lstStyle/>
              <a:p>
                <a:endParaRPr lang="en-US"/>
              </a:p>
            </p:txBody>
          </p:sp>
          <p:sp>
            <p:nvSpPr>
              <p:cNvPr id="23683" name="Oval 13"/>
              <p:cNvSpPr>
                <a:spLocks noChangeArrowheads="1"/>
              </p:cNvSpPr>
              <p:nvPr/>
            </p:nvSpPr>
            <p:spPr bwMode="auto">
              <a:xfrm>
                <a:off x="5140" y="1924"/>
                <a:ext cx="88" cy="88"/>
              </a:xfrm>
              <a:prstGeom prst="ellipse">
                <a:avLst/>
              </a:prstGeom>
              <a:solidFill>
                <a:srgbClr val="FCFEB9"/>
              </a:solidFill>
              <a:ln w="12700">
                <a:solidFill>
                  <a:schemeClr val="tx1"/>
                </a:solidFill>
                <a:round/>
                <a:headEnd/>
                <a:tailEnd/>
              </a:ln>
            </p:spPr>
            <p:txBody>
              <a:bodyPr wrap="none" anchor="ctr"/>
              <a:lstStyle/>
              <a:p>
                <a:endParaRPr lang="en-US"/>
              </a:p>
            </p:txBody>
          </p:sp>
          <p:sp>
            <p:nvSpPr>
              <p:cNvPr id="23684" name="Line 14"/>
              <p:cNvSpPr>
                <a:spLocks noChangeShapeType="1"/>
              </p:cNvSpPr>
              <p:nvPr/>
            </p:nvSpPr>
            <p:spPr bwMode="auto">
              <a:xfrm flipH="1">
                <a:off x="4896" y="2208"/>
                <a:ext cx="144" cy="0"/>
              </a:xfrm>
              <a:prstGeom prst="line">
                <a:avLst/>
              </a:prstGeom>
              <a:noFill/>
              <a:ln w="12700">
                <a:solidFill>
                  <a:schemeClr val="tx1"/>
                </a:solidFill>
                <a:round/>
                <a:headEnd/>
                <a:tailEnd/>
              </a:ln>
            </p:spPr>
            <p:txBody>
              <a:bodyPr wrap="none" anchor="ctr"/>
              <a:lstStyle/>
              <a:p>
                <a:endParaRPr lang="en-US"/>
              </a:p>
            </p:txBody>
          </p:sp>
          <p:sp>
            <p:nvSpPr>
              <p:cNvPr id="23685" name="Line 15"/>
              <p:cNvSpPr>
                <a:spLocks noChangeShapeType="1"/>
              </p:cNvSpPr>
              <p:nvPr/>
            </p:nvSpPr>
            <p:spPr bwMode="auto">
              <a:xfrm>
                <a:off x="4896" y="2164"/>
                <a:ext cx="0" cy="88"/>
              </a:xfrm>
              <a:prstGeom prst="line">
                <a:avLst/>
              </a:prstGeom>
              <a:noFill/>
              <a:ln w="12700">
                <a:solidFill>
                  <a:schemeClr val="tx1"/>
                </a:solidFill>
                <a:round/>
                <a:headEnd/>
                <a:tailEnd/>
              </a:ln>
            </p:spPr>
            <p:txBody>
              <a:bodyPr wrap="none" anchor="ctr"/>
              <a:lstStyle/>
              <a:p>
                <a:endParaRPr lang="en-US"/>
              </a:p>
            </p:txBody>
          </p:sp>
          <p:sp>
            <p:nvSpPr>
              <p:cNvPr id="23686" name="Rectangle 16"/>
              <p:cNvSpPr>
                <a:spLocks noChangeArrowheads="1"/>
              </p:cNvSpPr>
              <p:nvPr/>
            </p:nvSpPr>
            <p:spPr bwMode="auto">
              <a:xfrm>
                <a:off x="4839" y="3110"/>
                <a:ext cx="500" cy="288"/>
              </a:xfrm>
              <a:prstGeom prst="rect">
                <a:avLst/>
              </a:prstGeom>
              <a:noFill/>
              <a:ln w="12700">
                <a:noFill/>
                <a:miter lim="800000"/>
                <a:headEnd/>
                <a:tailEnd/>
              </a:ln>
            </p:spPr>
            <p:txBody>
              <a:bodyPr wrap="none" anchor="ctr"/>
              <a:lstStyle/>
              <a:p>
                <a:endParaRPr lang="en-US"/>
              </a:p>
            </p:txBody>
          </p:sp>
          <p:sp>
            <p:nvSpPr>
              <p:cNvPr id="23687" name="Rectangle 17"/>
              <p:cNvSpPr>
                <a:spLocks noChangeArrowheads="1"/>
              </p:cNvSpPr>
              <p:nvPr/>
            </p:nvSpPr>
            <p:spPr bwMode="auto">
              <a:xfrm>
                <a:off x="4933" y="3139"/>
                <a:ext cx="311" cy="250"/>
              </a:xfrm>
              <a:prstGeom prst="rect">
                <a:avLst/>
              </a:prstGeom>
              <a:noFill/>
              <a:ln w="12700">
                <a:noFill/>
                <a:miter lim="800000"/>
                <a:headEnd/>
                <a:tailEnd/>
              </a:ln>
            </p:spPr>
            <p:txBody>
              <a:bodyPr wrap="none" anchor="ctr"/>
              <a:lstStyle/>
              <a:p>
                <a:endParaRPr lang="en-US"/>
              </a:p>
            </p:txBody>
          </p:sp>
          <p:sp>
            <p:nvSpPr>
              <p:cNvPr id="23688" name="Rectangle 18"/>
              <p:cNvSpPr>
                <a:spLocks noChangeArrowheads="1"/>
              </p:cNvSpPr>
              <p:nvPr/>
            </p:nvSpPr>
            <p:spPr bwMode="auto">
              <a:xfrm>
                <a:off x="4906" y="3111"/>
                <a:ext cx="364" cy="296"/>
              </a:xfrm>
              <a:prstGeom prst="rect">
                <a:avLst/>
              </a:prstGeom>
              <a:noFill/>
              <a:ln w="12700">
                <a:noFill/>
                <a:miter lim="800000"/>
                <a:headEnd/>
                <a:tailEnd/>
              </a:ln>
            </p:spPr>
            <p:txBody>
              <a:bodyPr wrap="none" lIns="90487" tIns="44450" rIns="90487" bIns="44450">
                <a:spAutoFit/>
              </a:bodyPr>
              <a:lstStyle/>
              <a:p>
                <a:pPr algn="ctr"/>
                <a:r>
                  <a:rPr lang="fr-FR" b="1">
                    <a:solidFill>
                      <a:schemeClr val="hlink"/>
                    </a:solidFill>
                  </a:rPr>
                  <a:t>He</a:t>
                </a:r>
              </a:p>
            </p:txBody>
          </p:sp>
        </p:grpSp>
        <p:sp>
          <p:nvSpPr>
            <p:cNvPr id="23559" name="Rectangle 20"/>
            <p:cNvSpPr>
              <a:spLocks noChangeArrowheads="1"/>
            </p:cNvSpPr>
            <p:nvPr/>
          </p:nvSpPr>
          <p:spPr bwMode="auto">
            <a:xfrm>
              <a:off x="5619751" y="4724397"/>
              <a:ext cx="942975" cy="279400"/>
            </a:xfrm>
            <a:prstGeom prst="rect">
              <a:avLst/>
            </a:prstGeom>
            <a:noFill/>
            <a:ln w="12700">
              <a:noFill/>
              <a:miter lim="800000"/>
              <a:headEnd/>
              <a:tailEnd/>
            </a:ln>
          </p:spPr>
          <p:txBody>
            <a:bodyPr wrap="none" lIns="90487" tIns="44450" rIns="90487" bIns="44450">
              <a:spAutoFit/>
            </a:bodyPr>
            <a:lstStyle/>
            <a:p>
              <a:pPr algn="ctr" defTabSz="762000"/>
              <a:r>
                <a:rPr lang="fr-FR" sz="1200" b="1"/>
                <a:t>	</a:t>
              </a:r>
            </a:p>
          </p:txBody>
        </p:sp>
        <p:sp>
          <p:nvSpPr>
            <p:cNvPr id="23560" name="Oval 21"/>
            <p:cNvSpPr>
              <a:spLocks noChangeArrowheads="1"/>
            </p:cNvSpPr>
            <p:nvPr/>
          </p:nvSpPr>
          <p:spPr bwMode="auto">
            <a:xfrm>
              <a:off x="5462588" y="3648072"/>
              <a:ext cx="228600" cy="533400"/>
            </a:xfrm>
            <a:prstGeom prst="ellipse">
              <a:avLst/>
            </a:prstGeom>
            <a:gradFill rotWithShape="0">
              <a:gsLst>
                <a:gs pos="0">
                  <a:srgbClr val="FFFFFF"/>
                </a:gs>
                <a:gs pos="100000">
                  <a:srgbClr val="00FF00"/>
                </a:gs>
              </a:gsLst>
              <a:lin ang="0" scaled="1"/>
            </a:gradFill>
            <a:ln w="12700">
              <a:noFill/>
              <a:round/>
              <a:headEnd/>
              <a:tailEnd/>
            </a:ln>
          </p:spPr>
          <p:txBody>
            <a:bodyPr wrap="none" anchor="ctr"/>
            <a:lstStyle/>
            <a:p>
              <a:endParaRPr lang="en-US"/>
            </a:p>
          </p:txBody>
        </p:sp>
        <p:grpSp>
          <p:nvGrpSpPr>
            <p:cNvPr id="3" name="Group 58"/>
            <p:cNvGrpSpPr>
              <a:grpSpLocks/>
            </p:cNvGrpSpPr>
            <p:nvPr/>
          </p:nvGrpSpPr>
          <p:grpSpPr bwMode="auto">
            <a:xfrm>
              <a:off x="2814638" y="4143372"/>
              <a:ext cx="2570163" cy="2127250"/>
              <a:chOff x="1728" y="2880"/>
              <a:chExt cx="1619" cy="1340"/>
            </a:xfrm>
          </p:grpSpPr>
          <p:sp>
            <p:nvSpPr>
              <p:cNvPr id="23640" name="Line 22"/>
              <p:cNvSpPr>
                <a:spLocks noChangeShapeType="1"/>
              </p:cNvSpPr>
              <p:nvPr/>
            </p:nvSpPr>
            <p:spPr bwMode="auto">
              <a:xfrm>
                <a:off x="3297" y="2888"/>
                <a:ext cx="0" cy="191"/>
              </a:xfrm>
              <a:prstGeom prst="line">
                <a:avLst/>
              </a:prstGeom>
              <a:noFill/>
              <a:ln w="25400">
                <a:solidFill>
                  <a:srgbClr val="FF5008"/>
                </a:solidFill>
                <a:round/>
                <a:headEnd/>
                <a:tailEnd/>
              </a:ln>
            </p:spPr>
            <p:txBody>
              <a:bodyPr wrap="none" anchor="ctr"/>
              <a:lstStyle/>
              <a:p>
                <a:endParaRPr lang="en-US"/>
              </a:p>
            </p:txBody>
          </p:sp>
          <p:sp>
            <p:nvSpPr>
              <p:cNvPr id="23641" name="Line 23"/>
              <p:cNvSpPr>
                <a:spLocks noChangeShapeType="1"/>
              </p:cNvSpPr>
              <p:nvPr/>
            </p:nvSpPr>
            <p:spPr bwMode="auto">
              <a:xfrm>
                <a:off x="1837" y="2888"/>
                <a:ext cx="0" cy="191"/>
              </a:xfrm>
              <a:prstGeom prst="line">
                <a:avLst/>
              </a:prstGeom>
              <a:noFill/>
              <a:ln w="25400">
                <a:solidFill>
                  <a:srgbClr val="FF5008"/>
                </a:solidFill>
                <a:round/>
                <a:headEnd/>
                <a:tailEnd/>
              </a:ln>
            </p:spPr>
            <p:txBody>
              <a:bodyPr wrap="none" anchor="ctr"/>
              <a:lstStyle/>
              <a:p>
                <a:endParaRPr lang="en-US"/>
              </a:p>
            </p:txBody>
          </p:sp>
          <p:sp>
            <p:nvSpPr>
              <p:cNvPr id="20504" name="Rectangle 24"/>
              <p:cNvSpPr>
                <a:spLocks noChangeArrowheads="1"/>
              </p:cNvSpPr>
              <p:nvPr/>
            </p:nvSpPr>
            <p:spPr bwMode="auto">
              <a:xfrm>
                <a:off x="1786" y="3091"/>
                <a:ext cx="1561" cy="1078"/>
              </a:xfrm>
              <a:prstGeom prst="rect">
                <a:avLst/>
              </a:prstGeom>
              <a:gradFill rotWithShape="0">
                <a:gsLst>
                  <a:gs pos="0">
                    <a:srgbClr val="CECECE"/>
                  </a:gs>
                  <a:gs pos="50000">
                    <a:srgbClr val="CECECE">
                      <a:gamma/>
                      <a:tint val="40000"/>
                      <a:invGamma/>
                    </a:srgbClr>
                  </a:gs>
                  <a:gs pos="100000">
                    <a:srgbClr val="CECECE"/>
                  </a:gs>
                </a:gsLst>
                <a:lin ang="2700000" scaled="1"/>
              </a:gra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3643" name="Rectangle 25"/>
              <p:cNvSpPr>
                <a:spLocks noChangeArrowheads="1"/>
              </p:cNvSpPr>
              <p:nvPr/>
            </p:nvSpPr>
            <p:spPr bwMode="auto">
              <a:xfrm>
                <a:off x="1786" y="3091"/>
                <a:ext cx="1182" cy="353"/>
              </a:xfrm>
              <a:prstGeom prst="rect">
                <a:avLst/>
              </a:prstGeom>
              <a:gradFill rotWithShape="0">
                <a:gsLst>
                  <a:gs pos="0">
                    <a:srgbClr val="CECECE"/>
                  </a:gs>
                  <a:gs pos="50000">
                    <a:srgbClr val="E6E6E6"/>
                  </a:gs>
                  <a:gs pos="100000">
                    <a:srgbClr val="CECECE"/>
                  </a:gs>
                </a:gsLst>
                <a:lin ang="2700000" scaled="1"/>
              </a:gradFill>
              <a:ln w="12700">
                <a:solidFill>
                  <a:schemeClr val="tx1"/>
                </a:solidFill>
                <a:miter lim="800000"/>
                <a:headEnd/>
                <a:tailEnd/>
              </a:ln>
            </p:spPr>
            <p:txBody>
              <a:bodyPr wrap="none" anchor="ctr"/>
              <a:lstStyle/>
              <a:p>
                <a:endParaRPr lang="en-US"/>
              </a:p>
            </p:txBody>
          </p:sp>
          <p:sp>
            <p:nvSpPr>
              <p:cNvPr id="23644" name="Rectangle 26"/>
              <p:cNvSpPr>
                <a:spLocks noChangeArrowheads="1"/>
              </p:cNvSpPr>
              <p:nvPr/>
            </p:nvSpPr>
            <p:spPr bwMode="auto">
              <a:xfrm>
                <a:off x="1841" y="3143"/>
                <a:ext cx="1073" cy="250"/>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23645" name="Rectangle 27" descr="Dark vertical"/>
              <p:cNvSpPr>
                <a:spLocks noChangeArrowheads="1"/>
              </p:cNvSpPr>
              <p:nvPr/>
            </p:nvSpPr>
            <p:spPr bwMode="auto">
              <a:xfrm>
                <a:off x="1894" y="3194"/>
                <a:ext cx="100" cy="44"/>
              </a:xfrm>
              <a:prstGeom prst="rect">
                <a:avLst/>
              </a:prstGeom>
              <a:pattFill prst="dkVert">
                <a:fgClr>
                  <a:schemeClr val="bg2"/>
                </a:fgClr>
                <a:bgClr>
                  <a:schemeClr val="bg1"/>
                </a:bgClr>
              </a:pattFill>
              <a:ln w="12700">
                <a:solidFill>
                  <a:schemeClr val="tx1"/>
                </a:solidFill>
                <a:miter lim="800000"/>
                <a:headEnd/>
                <a:tailEnd/>
              </a:ln>
            </p:spPr>
            <p:txBody>
              <a:bodyPr wrap="none" anchor="ctr"/>
              <a:lstStyle/>
              <a:p>
                <a:endParaRPr lang="en-US"/>
              </a:p>
            </p:txBody>
          </p:sp>
          <p:sp>
            <p:nvSpPr>
              <p:cNvPr id="23646" name="Oval 28"/>
              <p:cNvSpPr>
                <a:spLocks noChangeArrowheads="1"/>
              </p:cNvSpPr>
              <p:nvPr/>
            </p:nvSpPr>
            <p:spPr bwMode="auto">
              <a:xfrm>
                <a:off x="1894" y="3246"/>
                <a:ext cx="46" cy="43"/>
              </a:xfrm>
              <a:prstGeom prst="ellipse">
                <a:avLst/>
              </a:prstGeom>
              <a:solidFill>
                <a:schemeClr val="hlink"/>
              </a:solidFill>
              <a:ln w="12700">
                <a:solidFill>
                  <a:schemeClr val="tx1"/>
                </a:solidFill>
                <a:round/>
                <a:headEnd/>
                <a:tailEnd/>
              </a:ln>
            </p:spPr>
            <p:txBody>
              <a:bodyPr wrap="none" anchor="ctr"/>
              <a:lstStyle/>
              <a:p>
                <a:endParaRPr lang="en-US"/>
              </a:p>
            </p:txBody>
          </p:sp>
          <p:sp>
            <p:nvSpPr>
              <p:cNvPr id="23647" name="Oval 29"/>
              <p:cNvSpPr>
                <a:spLocks noChangeArrowheads="1"/>
              </p:cNvSpPr>
              <p:nvPr/>
            </p:nvSpPr>
            <p:spPr bwMode="auto">
              <a:xfrm>
                <a:off x="1948" y="3246"/>
                <a:ext cx="46" cy="43"/>
              </a:xfrm>
              <a:prstGeom prst="ellipse">
                <a:avLst/>
              </a:prstGeom>
              <a:solidFill>
                <a:schemeClr val="bg2"/>
              </a:solidFill>
              <a:ln w="12700">
                <a:solidFill>
                  <a:schemeClr val="tx1"/>
                </a:solidFill>
                <a:round/>
                <a:headEnd/>
                <a:tailEnd/>
              </a:ln>
            </p:spPr>
            <p:txBody>
              <a:bodyPr wrap="none" anchor="ctr"/>
              <a:lstStyle/>
              <a:p>
                <a:endParaRPr lang="en-US"/>
              </a:p>
            </p:txBody>
          </p:sp>
          <p:sp>
            <p:nvSpPr>
              <p:cNvPr id="23648" name="Rectangle 30"/>
              <p:cNvSpPr>
                <a:spLocks noChangeArrowheads="1"/>
              </p:cNvSpPr>
              <p:nvPr/>
            </p:nvSpPr>
            <p:spPr bwMode="auto">
              <a:xfrm>
                <a:off x="2002" y="3297"/>
                <a:ext cx="47"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49" name="Rectangle 31"/>
              <p:cNvSpPr>
                <a:spLocks noChangeArrowheads="1"/>
              </p:cNvSpPr>
              <p:nvPr/>
            </p:nvSpPr>
            <p:spPr bwMode="auto">
              <a:xfrm>
                <a:off x="2057" y="3297"/>
                <a:ext cx="46"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50" name="Rectangle 32"/>
              <p:cNvSpPr>
                <a:spLocks noChangeArrowheads="1"/>
              </p:cNvSpPr>
              <p:nvPr/>
            </p:nvSpPr>
            <p:spPr bwMode="auto">
              <a:xfrm>
                <a:off x="2111" y="3297"/>
                <a:ext cx="46"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51" name="Rectangle 33"/>
              <p:cNvSpPr>
                <a:spLocks noChangeArrowheads="1"/>
              </p:cNvSpPr>
              <p:nvPr/>
            </p:nvSpPr>
            <p:spPr bwMode="auto">
              <a:xfrm>
                <a:off x="2218" y="3297"/>
                <a:ext cx="47"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52" name="Oval 34"/>
              <p:cNvSpPr>
                <a:spLocks noChangeArrowheads="1"/>
              </p:cNvSpPr>
              <p:nvPr/>
            </p:nvSpPr>
            <p:spPr bwMode="auto">
              <a:xfrm>
                <a:off x="2327" y="3297"/>
                <a:ext cx="46" cy="44"/>
              </a:xfrm>
              <a:prstGeom prst="ellipse">
                <a:avLst/>
              </a:prstGeom>
              <a:solidFill>
                <a:schemeClr val="bg2"/>
              </a:solidFill>
              <a:ln w="12700">
                <a:solidFill>
                  <a:schemeClr val="tx1"/>
                </a:solidFill>
                <a:round/>
                <a:headEnd/>
                <a:tailEnd/>
              </a:ln>
            </p:spPr>
            <p:txBody>
              <a:bodyPr wrap="none" anchor="ctr"/>
              <a:lstStyle/>
              <a:p>
                <a:endParaRPr lang="en-US"/>
              </a:p>
            </p:txBody>
          </p:sp>
          <p:sp>
            <p:nvSpPr>
              <p:cNvPr id="23653" name="Rectangle 35"/>
              <p:cNvSpPr>
                <a:spLocks noChangeArrowheads="1"/>
              </p:cNvSpPr>
              <p:nvPr/>
            </p:nvSpPr>
            <p:spPr bwMode="auto">
              <a:xfrm>
                <a:off x="2435" y="3297"/>
                <a:ext cx="47"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54" name="Oval 36"/>
              <p:cNvSpPr>
                <a:spLocks noChangeArrowheads="1"/>
              </p:cNvSpPr>
              <p:nvPr/>
            </p:nvSpPr>
            <p:spPr bwMode="auto">
              <a:xfrm>
                <a:off x="2111" y="3194"/>
                <a:ext cx="46" cy="44"/>
              </a:xfrm>
              <a:prstGeom prst="ellipse">
                <a:avLst/>
              </a:prstGeom>
              <a:solidFill>
                <a:schemeClr val="bg2"/>
              </a:solidFill>
              <a:ln w="12700">
                <a:solidFill>
                  <a:schemeClr val="tx1"/>
                </a:solidFill>
                <a:round/>
                <a:headEnd/>
                <a:tailEnd/>
              </a:ln>
            </p:spPr>
            <p:txBody>
              <a:bodyPr wrap="none" anchor="ctr"/>
              <a:lstStyle/>
              <a:p>
                <a:endParaRPr lang="en-US"/>
              </a:p>
            </p:txBody>
          </p:sp>
          <p:sp>
            <p:nvSpPr>
              <p:cNvPr id="23655" name="Line 37"/>
              <p:cNvSpPr>
                <a:spLocks noChangeShapeType="1"/>
              </p:cNvSpPr>
              <p:nvPr/>
            </p:nvSpPr>
            <p:spPr bwMode="auto">
              <a:xfrm>
                <a:off x="2601" y="3293"/>
                <a:ext cx="254" cy="0"/>
              </a:xfrm>
              <a:prstGeom prst="line">
                <a:avLst/>
              </a:prstGeom>
              <a:noFill/>
              <a:ln w="25400">
                <a:solidFill>
                  <a:schemeClr val="hlink"/>
                </a:solidFill>
                <a:round/>
                <a:headEnd/>
                <a:tailEnd/>
              </a:ln>
            </p:spPr>
            <p:txBody>
              <a:bodyPr wrap="none" anchor="ctr"/>
              <a:lstStyle/>
              <a:p>
                <a:endParaRPr lang="en-US"/>
              </a:p>
            </p:txBody>
          </p:sp>
          <p:sp>
            <p:nvSpPr>
              <p:cNvPr id="23656" name="Line 38"/>
              <p:cNvSpPr>
                <a:spLocks noChangeShapeType="1"/>
              </p:cNvSpPr>
              <p:nvPr/>
            </p:nvSpPr>
            <p:spPr bwMode="auto">
              <a:xfrm>
                <a:off x="2601" y="3242"/>
                <a:ext cx="254" cy="0"/>
              </a:xfrm>
              <a:prstGeom prst="line">
                <a:avLst/>
              </a:prstGeom>
              <a:noFill/>
              <a:ln w="25400">
                <a:solidFill>
                  <a:schemeClr val="hlink"/>
                </a:solidFill>
                <a:round/>
                <a:headEnd/>
                <a:tailEnd/>
              </a:ln>
            </p:spPr>
            <p:txBody>
              <a:bodyPr wrap="none" anchor="ctr"/>
              <a:lstStyle/>
              <a:p>
                <a:endParaRPr lang="en-US"/>
              </a:p>
            </p:txBody>
          </p:sp>
          <p:sp>
            <p:nvSpPr>
              <p:cNvPr id="23657" name="Line 39"/>
              <p:cNvSpPr>
                <a:spLocks noChangeShapeType="1"/>
              </p:cNvSpPr>
              <p:nvPr/>
            </p:nvSpPr>
            <p:spPr bwMode="auto">
              <a:xfrm>
                <a:off x="2218" y="3190"/>
                <a:ext cx="101" cy="0"/>
              </a:xfrm>
              <a:prstGeom prst="line">
                <a:avLst/>
              </a:prstGeom>
              <a:noFill/>
              <a:ln w="12700">
                <a:solidFill>
                  <a:srgbClr val="00FF00"/>
                </a:solidFill>
                <a:round/>
                <a:headEnd/>
                <a:tailEnd/>
              </a:ln>
            </p:spPr>
            <p:txBody>
              <a:bodyPr wrap="none" anchor="ctr"/>
              <a:lstStyle/>
              <a:p>
                <a:endParaRPr lang="en-US"/>
              </a:p>
            </p:txBody>
          </p:sp>
          <p:sp>
            <p:nvSpPr>
              <p:cNvPr id="23658" name="Line 40"/>
              <p:cNvSpPr>
                <a:spLocks noChangeShapeType="1"/>
              </p:cNvSpPr>
              <p:nvPr/>
            </p:nvSpPr>
            <p:spPr bwMode="auto">
              <a:xfrm>
                <a:off x="2381" y="3190"/>
                <a:ext cx="101" cy="0"/>
              </a:xfrm>
              <a:prstGeom prst="line">
                <a:avLst/>
              </a:prstGeom>
              <a:noFill/>
              <a:ln w="12700">
                <a:solidFill>
                  <a:srgbClr val="FE9B03"/>
                </a:solidFill>
                <a:round/>
                <a:headEnd/>
                <a:tailEnd/>
              </a:ln>
            </p:spPr>
            <p:txBody>
              <a:bodyPr wrap="none" anchor="ctr"/>
              <a:lstStyle/>
              <a:p>
                <a:endParaRPr lang="en-US"/>
              </a:p>
            </p:txBody>
          </p:sp>
          <p:sp>
            <p:nvSpPr>
              <p:cNvPr id="23659" name="Line 41"/>
              <p:cNvSpPr>
                <a:spLocks noChangeShapeType="1"/>
              </p:cNvSpPr>
              <p:nvPr/>
            </p:nvSpPr>
            <p:spPr bwMode="auto">
              <a:xfrm>
                <a:off x="2710" y="3242"/>
                <a:ext cx="145" cy="0"/>
              </a:xfrm>
              <a:prstGeom prst="line">
                <a:avLst/>
              </a:prstGeom>
              <a:noFill/>
              <a:ln w="25400">
                <a:solidFill>
                  <a:schemeClr val="folHlink"/>
                </a:solidFill>
                <a:round/>
                <a:headEnd/>
                <a:tailEnd/>
              </a:ln>
            </p:spPr>
            <p:txBody>
              <a:bodyPr wrap="none" anchor="ctr"/>
              <a:lstStyle/>
              <a:p>
                <a:endParaRPr lang="en-US"/>
              </a:p>
            </p:txBody>
          </p:sp>
          <p:sp>
            <p:nvSpPr>
              <p:cNvPr id="23660" name="Line 42"/>
              <p:cNvSpPr>
                <a:spLocks noChangeShapeType="1"/>
              </p:cNvSpPr>
              <p:nvPr/>
            </p:nvSpPr>
            <p:spPr bwMode="auto">
              <a:xfrm>
                <a:off x="3080" y="3091"/>
                <a:ext cx="0" cy="147"/>
              </a:xfrm>
              <a:prstGeom prst="line">
                <a:avLst/>
              </a:prstGeom>
              <a:noFill/>
              <a:ln w="12700">
                <a:solidFill>
                  <a:schemeClr val="tx1"/>
                </a:solidFill>
                <a:round/>
                <a:headEnd/>
                <a:tailEnd/>
              </a:ln>
            </p:spPr>
            <p:txBody>
              <a:bodyPr wrap="none" anchor="ctr"/>
              <a:lstStyle/>
              <a:p>
                <a:endParaRPr lang="en-US"/>
              </a:p>
            </p:txBody>
          </p:sp>
          <p:sp>
            <p:nvSpPr>
              <p:cNvPr id="23661" name="Line 43"/>
              <p:cNvSpPr>
                <a:spLocks noChangeShapeType="1"/>
              </p:cNvSpPr>
              <p:nvPr/>
            </p:nvSpPr>
            <p:spPr bwMode="auto">
              <a:xfrm>
                <a:off x="3084" y="3242"/>
                <a:ext cx="263" cy="0"/>
              </a:xfrm>
              <a:prstGeom prst="line">
                <a:avLst/>
              </a:prstGeom>
              <a:noFill/>
              <a:ln w="12700">
                <a:solidFill>
                  <a:schemeClr val="tx1"/>
                </a:solidFill>
                <a:round/>
                <a:headEnd/>
                <a:tailEnd/>
              </a:ln>
            </p:spPr>
            <p:txBody>
              <a:bodyPr wrap="none" anchor="ctr"/>
              <a:lstStyle/>
              <a:p>
                <a:endParaRPr lang="en-US"/>
              </a:p>
            </p:txBody>
          </p:sp>
          <p:sp>
            <p:nvSpPr>
              <p:cNvPr id="23662" name="Line 44"/>
              <p:cNvSpPr>
                <a:spLocks noChangeShapeType="1"/>
              </p:cNvSpPr>
              <p:nvPr/>
            </p:nvSpPr>
            <p:spPr bwMode="auto">
              <a:xfrm flipH="1">
                <a:off x="2972" y="3246"/>
                <a:ext cx="108" cy="198"/>
              </a:xfrm>
              <a:prstGeom prst="line">
                <a:avLst/>
              </a:prstGeom>
              <a:noFill/>
              <a:ln w="12700">
                <a:solidFill>
                  <a:schemeClr val="tx1"/>
                </a:solidFill>
                <a:round/>
                <a:headEnd/>
                <a:tailEnd/>
              </a:ln>
            </p:spPr>
            <p:txBody>
              <a:bodyPr wrap="none" anchor="ctr"/>
              <a:lstStyle/>
              <a:p>
                <a:endParaRPr lang="en-US"/>
              </a:p>
            </p:txBody>
          </p:sp>
          <p:sp>
            <p:nvSpPr>
              <p:cNvPr id="23663" name="Oval 45"/>
              <p:cNvSpPr>
                <a:spLocks noChangeArrowheads="1"/>
              </p:cNvSpPr>
              <p:nvPr/>
            </p:nvSpPr>
            <p:spPr bwMode="auto">
              <a:xfrm>
                <a:off x="3121" y="3293"/>
                <a:ext cx="127" cy="135"/>
              </a:xfrm>
              <a:prstGeom prst="ellipse">
                <a:avLst/>
              </a:prstGeom>
              <a:solidFill>
                <a:schemeClr val="tx2"/>
              </a:solidFill>
              <a:ln w="12700">
                <a:solidFill>
                  <a:schemeClr val="tx1"/>
                </a:solidFill>
                <a:round/>
                <a:headEnd/>
                <a:tailEnd/>
              </a:ln>
            </p:spPr>
            <p:txBody>
              <a:bodyPr wrap="none" anchor="ctr"/>
              <a:lstStyle/>
              <a:p>
                <a:endParaRPr lang="en-US"/>
              </a:p>
            </p:txBody>
          </p:sp>
          <p:sp>
            <p:nvSpPr>
              <p:cNvPr id="23664" name="Rectangle 46"/>
              <p:cNvSpPr>
                <a:spLocks noChangeArrowheads="1"/>
              </p:cNvSpPr>
              <p:nvPr/>
            </p:nvSpPr>
            <p:spPr bwMode="auto">
              <a:xfrm>
                <a:off x="3157" y="3039"/>
                <a:ext cx="45" cy="4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65" name="Rectangle 47"/>
              <p:cNvSpPr>
                <a:spLocks noChangeArrowheads="1"/>
              </p:cNvSpPr>
              <p:nvPr/>
            </p:nvSpPr>
            <p:spPr bwMode="auto">
              <a:xfrm>
                <a:off x="3103" y="2988"/>
                <a:ext cx="153" cy="4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66" name="Rectangle 48"/>
              <p:cNvSpPr>
                <a:spLocks noChangeArrowheads="1"/>
              </p:cNvSpPr>
              <p:nvPr/>
            </p:nvSpPr>
            <p:spPr bwMode="auto">
              <a:xfrm>
                <a:off x="2435" y="2988"/>
                <a:ext cx="263" cy="95"/>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23667" name="Line 49"/>
              <p:cNvSpPr>
                <a:spLocks noChangeShapeType="1"/>
              </p:cNvSpPr>
              <p:nvPr/>
            </p:nvSpPr>
            <p:spPr bwMode="auto">
              <a:xfrm>
                <a:off x="2502" y="3035"/>
                <a:ext cx="129" cy="0"/>
              </a:xfrm>
              <a:prstGeom prst="line">
                <a:avLst/>
              </a:prstGeom>
              <a:noFill/>
              <a:ln w="50800">
                <a:solidFill>
                  <a:srgbClr val="00FF00"/>
                </a:solidFill>
                <a:round/>
                <a:headEnd/>
                <a:tailEnd/>
              </a:ln>
            </p:spPr>
            <p:txBody>
              <a:bodyPr wrap="none" anchor="ctr"/>
              <a:lstStyle/>
              <a:p>
                <a:endParaRPr lang="en-US"/>
              </a:p>
            </p:txBody>
          </p:sp>
          <p:sp>
            <p:nvSpPr>
              <p:cNvPr id="23668" name="AutoShape 50"/>
              <p:cNvSpPr>
                <a:spLocks noChangeArrowheads="1"/>
              </p:cNvSpPr>
              <p:nvPr/>
            </p:nvSpPr>
            <p:spPr bwMode="auto">
              <a:xfrm rot="10800000" flipH="1">
                <a:off x="1890" y="3862"/>
                <a:ext cx="108" cy="103"/>
              </a:xfrm>
              <a:prstGeom prst="triangle">
                <a:avLst>
                  <a:gd name="adj" fmla="val 49995"/>
                </a:avLst>
              </a:prstGeom>
              <a:solidFill>
                <a:srgbClr val="FF5008"/>
              </a:solidFill>
              <a:ln w="12700">
                <a:noFill/>
                <a:miter lim="800000"/>
                <a:headEnd/>
                <a:tailEnd/>
              </a:ln>
            </p:spPr>
            <p:txBody>
              <a:bodyPr wrap="none" anchor="ctr"/>
              <a:lstStyle/>
              <a:p>
                <a:endParaRPr lang="en-US"/>
              </a:p>
            </p:txBody>
          </p:sp>
          <p:sp>
            <p:nvSpPr>
              <p:cNvPr id="23669" name="Rectangle 51"/>
              <p:cNvSpPr>
                <a:spLocks noChangeArrowheads="1"/>
              </p:cNvSpPr>
              <p:nvPr/>
            </p:nvSpPr>
            <p:spPr bwMode="auto">
              <a:xfrm>
                <a:off x="1951" y="3812"/>
                <a:ext cx="980" cy="212"/>
              </a:xfrm>
              <a:prstGeom prst="rect">
                <a:avLst/>
              </a:prstGeom>
              <a:noFill/>
              <a:ln w="12700">
                <a:noFill/>
                <a:miter lim="800000"/>
                <a:headEnd/>
                <a:tailEnd/>
              </a:ln>
            </p:spPr>
            <p:txBody>
              <a:bodyPr wrap="none" lIns="90487" tIns="44450" rIns="90487" bIns="44450">
                <a:spAutoFit/>
              </a:bodyPr>
              <a:lstStyle/>
              <a:p>
                <a:pPr defTabSz="762000"/>
                <a:r>
                  <a:rPr lang="fr-FR" sz="1600" b="1" dirty="0" err="1" smtClean="0">
                    <a:solidFill>
                      <a:srgbClr val="676767"/>
                    </a:solidFill>
                  </a:rPr>
                  <a:t>Leak</a:t>
                </a:r>
                <a:r>
                  <a:rPr lang="fr-FR" sz="1600" b="1" dirty="0" smtClean="0">
                    <a:solidFill>
                      <a:srgbClr val="676767"/>
                    </a:solidFill>
                  </a:rPr>
                  <a:t> Detector</a:t>
                </a:r>
                <a:endParaRPr lang="fr-FR" sz="1600" b="1" dirty="0">
                  <a:solidFill>
                    <a:srgbClr val="676767"/>
                  </a:solidFill>
                </a:endParaRPr>
              </a:p>
            </p:txBody>
          </p:sp>
          <p:sp>
            <p:nvSpPr>
              <p:cNvPr id="23671" name="Rectangle 53"/>
              <p:cNvSpPr>
                <a:spLocks noChangeArrowheads="1"/>
              </p:cNvSpPr>
              <p:nvPr/>
            </p:nvSpPr>
            <p:spPr bwMode="auto">
              <a:xfrm>
                <a:off x="1837" y="2880"/>
                <a:ext cx="1460" cy="51"/>
              </a:xfrm>
              <a:prstGeom prst="rect">
                <a:avLst/>
              </a:prstGeom>
              <a:solidFill>
                <a:srgbClr val="FF5008"/>
              </a:solidFill>
              <a:ln w="12700">
                <a:noFill/>
                <a:miter lim="800000"/>
                <a:headEnd/>
                <a:tailEnd/>
              </a:ln>
            </p:spPr>
            <p:txBody>
              <a:bodyPr wrap="none" anchor="ctr"/>
              <a:lstStyle/>
              <a:p>
                <a:endParaRPr lang="en-US"/>
              </a:p>
            </p:txBody>
          </p:sp>
          <p:sp>
            <p:nvSpPr>
              <p:cNvPr id="23672" name="Rectangle 54"/>
              <p:cNvSpPr>
                <a:spLocks noChangeArrowheads="1"/>
              </p:cNvSpPr>
              <p:nvPr/>
            </p:nvSpPr>
            <p:spPr bwMode="auto">
              <a:xfrm>
                <a:off x="1948" y="4177"/>
                <a:ext cx="101" cy="43"/>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23673" name="Rectangle 55"/>
              <p:cNvSpPr>
                <a:spLocks noChangeArrowheads="1"/>
              </p:cNvSpPr>
              <p:nvPr/>
            </p:nvSpPr>
            <p:spPr bwMode="auto">
              <a:xfrm>
                <a:off x="3084" y="4177"/>
                <a:ext cx="100" cy="43"/>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23674" name="Rectangle 56"/>
              <p:cNvSpPr>
                <a:spLocks noChangeArrowheads="1"/>
              </p:cNvSpPr>
              <p:nvPr/>
            </p:nvSpPr>
            <p:spPr bwMode="auto">
              <a:xfrm>
                <a:off x="1732" y="4073"/>
                <a:ext cx="46" cy="4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3675" name="Line 57"/>
              <p:cNvSpPr>
                <a:spLocks noChangeShapeType="1"/>
              </p:cNvSpPr>
              <p:nvPr/>
            </p:nvSpPr>
            <p:spPr bwMode="auto">
              <a:xfrm>
                <a:off x="1728" y="4077"/>
                <a:ext cx="0" cy="35"/>
              </a:xfrm>
              <a:prstGeom prst="line">
                <a:avLst/>
              </a:prstGeom>
              <a:noFill/>
              <a:ln w="25400">
                <a:solidFill>
                  <a:schemeClr val="hlink"/>
                </a:solidFill>
                <a:round/>
                <a:headEnd/>
                <a:tailEnd/>
              </a:ln>
            </p:spPr>
            <p:txBody>
              <a:bodyPr wrap="none" anchor="ctr"/>
              <a:lstStyle/>
              <a:p>
                <a:endParaRPr lang="en-US"/>
              </a:p>
            </p:txBody>
          </p:sp>
        </p:grpSp>
        <p:sp>
          <p:nvSpPr>
            <p:cNvPr id="23562" name="Rectangle 59"/>
            <p:cNvSpPr>
              <a:spLocks noChangeArrowheads="1"/>
            </p:cNvSpPr>
            <p:nvPr/>
          </p:nvSpPr>
          <p:spPr bwMode="auto">
            <a:xfrm>
              <a:off x="4764088" y="3616322"/>
              <a:ext cx="749300" cy="692150"/>
            </a:xfrm>
            <a:prstGeom prst="rect">
              <a:avLst/>
            </a:prstGeom>
            <a:solidFill>
              <a:srgbClr val="474747"/>
            </a:solidFill>
            <a:ln w="12700">
              <a:solidFill>
                <a:schemeClr val="tx1"/>
              </a:solidFill>
              <a:miter lim="800000"/>
              <a:headEnd/>
              <a:tailEnd/>
            </a:ln>
          </p:spPr>
          <p:txBody>
            <a:bodyPr wrap="none" anchor="ctr"/>
            <a:lstStyle/>
            <a:p>
              <a:endParaRPr lang="en-US"/>
            </a:p>
          </p:txBody>
        </p:sp>
        <p:grpSp>
          <p:nvGrpSpPr>
            <p:cNvPr id="4" name="Group 64"/>
            <p:cNvGrpSpPr>
              <a:grpSpLocks/>
            </p:cNvGrpSpPr>
            <p:nvPr/>
          </p:nvGrpSpPr>
          <p:grpSpPr bwMode="auto">
            <a:xfrm>
              <a:off x="5691188" y="3895722"/>
              <a:ext cx="527050" cy="222250"/>
              <a:chOff x="3540" y="2724"/>
              <a:chExt cx="332" cy="140"/>
            </a:xfrm>
          </p:grpSpPr>
          <p:sp>
            <p:nvSpPr>
              <p:cNvPr id="23636" name="Rectangle 60"/>
              <p:cNvSpPr>
                <a:spLocks noChangeArrowheads="1"/>
              </p:cNvSpPr>
              <p:nvPr/>
            </p:nvSpPr>
            <p:spPr bwMode="auto">
              <a:xfrm>
                <a:off x="3688" y="2728"/>
                <a:ext cx="184" cy="40"/>
              </a:xfrm>
              <a:prstGeom prst="rect">
                <a:avLst/>
              </a:prstGeom>
              <a:solidFill>
                <a:srgbClr val="676767"/>
              </a:solidFill>
              <a:ln w="12700">
                <a:solidFill>
                  <a:schemeClr val="tx1"/>
                </a:solidFill>
                <a:miter lim="800000"/>
                <a:headEnd/>
                <a:tailEnd/>
              </a:ln>
            </p:spPr>
            <p:txBody>
              <a:bodyPr wrap="none" anchor="ctr"/>
              <a:lstStyle/>
              <a:p>
                <a:endParaRPr lang="en-US"/>
              </a:p>
            </p:txBody>
          </p:sp>
          <p:sp>
            <p:nvSpPr>
              <p:cNvPr id="23637" name="Rectangle 61"/>
              <p:cNvSpPr>
                <a:spLocks noChangeArrowheads="1"/>
              </p:cNvSpPr>
              <p:nvPr/>
            </p:nvSpPr>
            <p:spPr bwMode="auto">
              <a:xfrm>
                <a:off x="3832" y="2776"/>
                <a:ext cx="40" cy="88"/>
              </a:xfrm>
              <a:prstGeom prst="rect">
                <a:avLst/>
              </a:prstGeom>
              <a:solidFill>
                <a:srgbClr val="676767"/>
              </a:solidFill>
              <a:ln w="12700">
                <a:solidFill>
                  <a:schemeClr val="tx1"/>
                </a:solidFill>
                <a:miter lim="800000"/>
                <a:headEnd/>
                <a:tailEnd/>
              </a:ln>
            </p:spPr>
            <p:txBody>
              <a:bodyPr wrap="none" anchor="ctr"/>
              <a:lstStyle/>
              <a:p>
                <a:endParaRPr lang="en-US"/>
              </a:p>
            </p:txBody>
          </p:sp>
          <p:sp>
            <p:nvSpPr>
              <p:cNvPr id="23638" name="Line 62"/>
              <p:cNvSpPr>
                <a:spLocks noChangeShapeType="1"/>
              </p:cNvSpPr>
              <p:nvPr/>
            </p:nvSpPr>
            <p:spPr bwMode="auto">
              <a:xfrm>
                <a:off x="3784" y="2776"/>
                <a:ext cx="40" cy="40"/>
              </a:xfrm>
              <a:prstGeom prst="line">
                <a:avLst/>
              </a:prstGeom>
              <a:noFill/>
              <a:ln w="12700">
                <a:solidFill>
                  <a:schemeClr val="tx1"/>
                </a:solidFill>
                <a:round/>
                <a:headEnd/>
                <a:tailEnd/>
              </a:ln>
            </p:spPr>
            <p:txBody>
              <a:bodyPr wrap="none" anchor="ctr"/>
              <a:lstStyle/>
              <a:p>
                <a:endParaRPr lang="en-US"/>
              </a:p>
            </p:txBody>
          </p:sp>
          <p:sp>
            <p:nvSpPr>
              <p:cNvPr id="23639" name="Line 63"/>
              <p:cNvSpPr>
                <a:spLocks noChangeShapeType="1"/>
              </p:cNvSpPr>
              <p:nvPr/>
            </p:nvSpPr>
            <p:spPr bwMode="auto">
              <a:xfrm flipH="1">
                <a:off x="3540" y="2724"/>
                <a:ext cx="144" cy="0"/>
              </a:xfrm>
              <a:prstGeom prst="line">
                <a:avLst/>
              </a:prstGeom>
              <a:noFill/>
              <a:ln w="12700">
                <a:solidFill>
                  <a:schemeClr val="tx1"/>
                </a:solidFill>
                <a:round/>
                <a:headEnd/>
                <a:tailEnd/>
              </a:ln>
            </p:spPr>
            <p:txBody>
              <a:bodyPr wrap="none" anchor="ctr"/>
              <a:lstStyle/>
              <a:p>
                <a:endParaRPr lang="en-US"/>
              </a:p>
            </p:txBody>
          </p:sp>
        </p:grpSp>
        <p:sp>
          <p:nvSpPr>
            <p:cNvPr id="23564" name="Rectangle 65"/>
            <p:cNvSpPr>
              <a:spLocks noChangeArrowheads="1"/>
            </p:cNvSpPr>
            <p:nvPr/>
          </p:nvSpPr>
          <p:spPr bwMode="auto">
            <a:xfrm>
              <a:off x="5809782" y="3040291"/>
              <a:ext cx="1239838" cy="520656"/>
            </a:xfrm>
            <a:prstGeom prst="rect">
              <a:avLst/>
            </a:prstGeom>
            <a:noFill/>
            <a:ln w="12700">
              <a:noFill/>
              <a:miter lim="800000"/>
              <a:headEnd/>
              <a:tailEnd/>
            </a:ln>
          </p:spPr>
          <p:txBody>
            <a:bodyPr lIns="90487" tIns="44450" rIns="90487" bIns="44450">
              <a:spAutoFit/>
            </a:bodyPr>
            <a:lstStyle/>
            <a:p>
              <a:pPr algn="ctr" defTabSz="762000"/>
              <a:r>
                <a:rPr lang="fr-FR" sz="1400" b="1" dirty="0" err="1" smtClean="0"/>
                <a:t>Helium</a:t>
              </a:r>
              <a:r>
                <a:rPr lang="fr-FR" sz="1400" b="1" dirty="0" smtClean="0"/>
                <a:t> </a:t>
              </a:r>
            </a:p>
            <a:p>
              <a:pPr algn="ctr" defTabSz="762000"/>
              <a:r>
                <a:rPr lang="fr-FR" sz="1400" b="1" dirty="0" err="1" smtClean="0"/>
                <a:t>pistol</a:t>
              </a:r>
              <a:endParaRPr lang="fr-FR" sz="1400" b="1" dirty="0"/>
            </a:p>
          </p:txBody>
        </p:sp>
        <p:sp>
          <p:nvSpPr>
            <p:cNvPr id="23565" name="AutoShape 66"/>
            <p:cNvSpPr>
              <a:spLocks noChangeArrowheads="1"/>
            </p:cNvSpPr>
            <p:nvPr/>
          </p:nvSpPr>
          <p:spPr bwMode="auto">
            <a:xfrm rot="7500000">
              <a:off x="3786188" y="2771772"/>
              <a:ext cx="609600" cy="1447800"/>
            </a:xfrm>
            <a:prstGeom prst="triangle">
              <a:avLst>
                <a:gd name="adj" fmla="val 49995"/>
              </a:avLst>
            </a:prstGeom>
            <a:solidFill>
              <a:schemeClr val="folHlink"/>
            </a:solidFill>
            <a:ln w="12700">
              <a:noFill/>
              <a:miter lim="800000"/>
              <a:headEnd/>
              <a:tailEnd/>
            </a:ln>
          </p:spPr>
          <p:txBody>
            <a:bodyPr wrap="none" anchor="ctr"/>
            <a:lstStyle/>
            <a:p>
              <a:endParaRPr lang="en-US"/>
            </a:p>
          </p:txBody>
        </p:sp>
        <p:sp>
          <p:nvSpPr>
            <p:cNvPr id="23566" name="Oval 67"/>
            <p:cNvSpPr>
              <a:spLocks noChangeArrowheads="1"/>
            </p:cNvSpPr>
            <p:nvPr/>
          </p:nvSpPr>
          <p:spPr bwMode="auto">
            <a:xfrm>
              <a:off x="1677988" y="3387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67" name="Oval 68"/>
            <p:cNvSpPr>
              <a:spLocks noChangeArrowheads="1"/>
            </p:cNvSpPr>
            <p:nvPr/>
          </p:nvSpPr>
          <p:spPr bwMode="auto">
            <a:xfrm>
              <a:off x="2820988" y="2016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68" name="Oval 69"/>
            <p:cNvSpPr>
              <a:spLocks noChangeArrowheads="1"/>
            </p:cNvSpPr>
            <p:nvPr/>
          </p:nvSpPr>
          <p:spPr bwMode="auto">
            <a:xfrm>
              <a:off x="282098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69" name="Oval 70"/>
            <p:cNvSpPr>
              <a:spLocks noChangeArrowheads="1"/>
            </p:cNvSpPr>
            <p:nvPr/>
          </p:nvSpPr>
          <p:spPr bwMode="auto">
            <a:xfrm>
              <a:off x="289718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0" name="Oval 71"/>
            <p:cNvSpPr>
              <a:spLocks noChangeArrowheads="1"/>
            </p:cNvSpPr>
            <p:nvPr/>
          </p:nvSpPr>
          <p:spPr bwMode="auto">
            <a:xfrm>
              <a:off x="198278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1" name="Oval 72"/>
            <p:cNvSpPr>
              <a:spLocks noChangeArrowheads="1"/>
            </p:cNvSpPr>
            <p:nvPr/>
          </p:nvSpPr>
          <p:spPr bwMode="auto">
            <a:xfrm>
              <a:off x="272573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2" name="Oval 73"/>
            <p:cNvSpPr>
              <a:spLocks noChangeArrowheads="1"/>
            </p:cNvSpPr>
            <p:nvPr/>
          </p:nvSpPr>
          <p:spPr bwMode="auto">
            <a:xfrm>
              <a:off x="1677988" y="2930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3" name="Oval 74"/>
            <p:cNvSpPr>
              <a:spLocks noChangeArrowheads="1"/>
            </p:cNvSpPr>
            <p:nvPr/>
          </p:nvSpPr>
          <p:spPr bwMode="auto">
            <a:xfrm>
              <a:off x="2820988" y="2168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4" name="Oval 75"/>
            <p:cNvSpPr>
              <a:spLocks noChangeArrowheads="1"/>
            </p:cNvSpPr>
            <p:nvPr/>
          </p:nvSpPr>
          <p:spPr bwMode="auto">
            <a:xfrm>
              <a:off x="1906588" y="3082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5" name="Oval 76"/>
            <p:cNvSpPr>
              <a:spLocks noChangeArrowheads="1"/>
            </p:cNvSpPr>
            <p:nvPr/>
          </p:nvSpPr>
          <p:spPr bwMode="auto">
            <a:xfrm>
              <a:off x="2211388" y="2016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6" name="Oval 77"/>
            <p:cNvSpPr>
              <a:spLocks noChangeArrowheads="1"/>
            </p:cNvSpPr>
            <p:nvPr/>
          </p:nvSpPr>
          <p:spPr bwMode="auto">
            <a:xfrm>
              <a:off x="2897188" y="2244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7" name="Oval 78"/>
            <p:cNvSpPr>
              <a:spLocks noChangeArrowheads="1"/>
            </p:cNvSpPr>
            <p:nvPr/>
          </p:nvSpPr>
          <p:spPr bwMode="auto">
            <a:xfrm>
              <a:off x="2820988" y="2244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8" name="Oval 79"/>
            <p:cNvSpPr>
              <a:spLocks noChangeArrowheads="1"/>
            </p:cNvSpPr>
            <p:nvPr/>
          </p:nvSpPr>
          <p:spPr bwMode="auto">
            <a:xfrm>
              <a:off x="2897188" y="2168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79" name="Oval 80"/>
            <p:cNvSpPr>
              <a:spLocks noChangeArrowheads="1"/>
            </p:cNvSpPr>
            <p:nvPr/>
          </p:nvSpPr>
          <p:spPr bwMode="auto">
            <a:xfrm>
              <a:off x="2820988" y="2320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0" name="Oval 81"/>
            <p:cNvSpPr>
              <a:spLocks noChangeArrowheads="1"/>
            </p:cNvSpPr>
            <p:nvPr/>
          </p:nvSpPr>
          <p:spPr bwMode="auto">
            <a:xfrm>
              <a:off x="2116138" y="3311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1" name="Oval 82"/>
            <p:cNvSpPr>
              <a:spLocks noChangeArrowheads="1"/>
            </p:cNvSpPr>
            <p:nvPr/>
          </p:nvSpPr>
          <p:spPr bwMode="auto">
            <a:xfrm>
              <a:off x="1906588" y="3463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2" name="Rectangle 83"/>
            <p:cNvSpPr>
              <a:spLocks noChangeArrowheads="1"/>
            </p:cNvSpPr>
            <p:nvPr/>
          </p:nvSpPr>
          <p:spPr bwMode="auto">
            <a:xfrm>
              <a:off x="1716088" y="3616322"/>
              <a:ext cx="520700" cy="139700"/>
            </a:xfrm>
            <a:prstGeom prst="rect">
              <a:avLst/>
            </a:prstGeom>
            <a:solidFill>
              <a:srgbClr val="676767"/>
            </a:solidFill>
            <a:ln w="12700">
              <a:solidFill>
                <a:schemeClr val="tx1"/>
              </a:solidFill>
              <a:miter lim="800000"/>
              <a:headEnd/>
              <a:tailEnd/>
            </a:ln>
          </p:spPr>
          <p:txBody>
            <a:bodyPr wrap="none" anchor="ctr"/>
            <a:lstStyle/>
            <a:p>
              <a:endParaRPr lang="en-US"/>
            </a:p>
          </p:txBody>
        </p:sp>
        <p:sp>
          <p:nvSpPr>
            <p:cNvPr id="23583" name="Oval 84"/>
            <p:cNvSpPr>
              <a:spLocks noChangeArrowheads="1"/>
            </p:cNvSpPr>
            <p:nvPr/>
          </p:nvSpPr>
          <p:spPr bwMode="auto">
            <a:xfrm>
              <a:off x="2268538" y="1863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4" name="Oval 85"/>
            <p:cNvSpPr>
              <a:spLocks noChangeArrowheads="1"/>
            </p:cNvSpPr>
            <p:nvPr/>
          </p:nvSpPr>
          <p:spPr bwMode="auto">
            <a:xfrm>
              <a:off x="1963738" y="2854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5" name="Oval 86"/>
            <p:cNvSpPr>
              <a:spLocks noChangeArrowheads="1"/>
            </p:cNvSpPr>
            <p:nvPr/>
          </p:nvSpPr>
          <p:spPr bwMode="auto">
            <a:xfrm>
              <a:off x="2725738" y="2244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6" name="Oval 87"/>
            <p:cNvSpPr>
              <a:spLocks noChangeArrowheads="1"/>
            </p:cNvSpPr>
            <p:nvPr/>
          </p:nvSpPr>
          <p:spPr bwMode="auto">
            <a:xfrm>
              <a:off x="234473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7" name="Oval 88"/>
            <p:cNvSpPr>
              <a:spLocks noChangeArrowheads="1"/>
            </p:cNvSpPr>
            <p:nvPr/>
          </p:nvSpPr>
          <p:spPr bwMode="auto">
            <a:xfrm>
              <a:off x="2725738" y="1939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8" name="Oval 89"/>
            <p:cNvSpPr>
              <a:spLocks noChangeArrowheads="1"/>
            </p:cNvSpPr>
            <p:nvPr/>
          </p:nvSpPr>
          <p:spPr bwMode="auto">
            <a:xfrm>
              <a:off x="2954338" y="2168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89" name="Oval 90"/>
            <p:cNvSpPr>
              <a:spLocks noChangeArrowheads="1"/>
            </p:cNvSpPr>
            <p:nvPr/>
          </p:nvSpPr>
          <p:spPr bwMode="auto">
            <a:xfrm>
              <a:off x="1811338" y="3235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0" name="Oval 91"/>
            <p:cNvSpPr>
              <a:spLocks noChangeArrowheads="1"/>
            </p:cNvSpPr>
            <p:nvPr/>
          </p:nvSpPr>
          <p:spPr bwMode="auto">
            <a:xfrm>
              <a:off x="2573338" y="2320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1" name="Oval 92"/>
            <p:cNvSpPr>
              <a:spLocks noChangeArrowheads="1"/>
            </p:cNvSpPr>
            <p:nvPr/>
          </p:nvSpPr>
          <p:spPr bwMode="auto">
            <a:xfrm>
              <a:off x="2725738" y="2397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2" name="Rectangle 93"/>
            <p:cNvSpPr>
              <a:spLocks noChangeArrowheads="1"/>
            </p:cNvSpPr>
            <p:nvPr/>
          </p:nvSpPr>
          <p:spPr bwMode="auto">
            <a:xfrm>
              <a:off x="3043238" y="2162172"/>
              <a:ext cx="609600" cy="76200"/>
            </a:xfrm>
            <a:prstGeom prst="rect">
              <a:avLst/>
            </a:prstGeom>
            <a:solidFill>
              <a:srgbClr val="474747"/>
            </a:solidFill>
            <a:ln w="12700">
              <a:noFill/>
              <a:miter lim="800000"/>
              <a:headEnd/>
              <a:tailEnd/>
            </a:ln>
          </p:spPr>
          <p:txBody>
            <a:bodyPr wrap="none" anchor="ctr"/>
            <a:lstStyle/>
            <a:p>
              <a:endParaRPr lang="en-US"/>
            </a:p>
          </p:txBody>
        </p:sp>
        <p:sp>
          <p:nvSpPr>
            <p:cNvPr id="23593" name="Oval 94"/>
            <p:cNvSpPr>
              <a:spLocks noChangeArrowheads="1"/>
            </p:cNvSpPr>
            <p:nvPr/>
          </p:nvSpPr>
          <p:spPr bwMode="auto">
            <a:xfrm>
              <a:off x="2287588" y="2701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4" name="Oval 95"/>
            <p:cNvSpPr>
              <a:spLocks noChangeArrowheads="1"/>
            </p:cNvSpPr>
            <p:nvPr/>
          </p:nvSpPr>
          <p:spPr bwMode="auto">
            <a:xfrm>
              <a:off x="2363788" y="2930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5" name="Oval 96"/>
            <p:cNvSpPr>
              <a:spLocks noChangeArrowheads="1"/>
            </p:cNvSpPr>
            <p:nvPr/>
          </p:nvSpPr>
          <p:spPr bwMode="auto">
            <a:xfrm>
              <a:off x="1811338" y="2625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6" name="Oval 97"/>
            <p:cNvSpPr>
              <a:spLocks noChangeArrowheads="1"/>
            </p:cNvSpPr>
            <p:nvPr/>
          </p:nvSpPr>
          <p:spPr bwMode="auto">
            <a:xfrm>
              <a:off x="2497138" y="2397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7" name="Oval 98"/>
            <p:cNvSpPr>
              <a:spLocks noChangeArrowheads="1"/>
            </p:cNvSpPr>
            <p:nvPr/>
          </p:nvSpPr>
          <p:spPr bwMode="auto">
            <a:xfrm>
              <a:off x="2516188" y="1863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8" name="Oval 99"/>
            <p:cNvSpPr>
              <a:spLocks noChangeArrowheads="1"/>
            </p:cNvSpPr>
            <p:nvPr/>
          </p:nvSpPr>
          <p:spPr bwMode="auto">
            <a:xfrm>
              <a:off x="2497138" y="2244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599" name="Oval 100"/>
            <p:cNvSpPr>
              <a:spLocks noChangeArrowheads="1"/>
            </p:cNvSpPr>
            <p:nvPr/>
          </p:nvSpPr>
          <p:spPr bwMode="auto">
            <a:xfrm>
              <a:off x="2592388" y="2092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0" name="Oval 101"/>
            <p:cNvSpPr>
              <a:spLocks noChangeArrowheads="1"/>
            </p:cNvSpPr>
            <p:nvPr/>
          </p:nvSpPr>
          <p:spPr bwMode="auto">
            <a:xfrm>
              <a:off x="2211388" y="2320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1" name="Oval 102"/>
            <p:cNvSpPr>
              <a:spLocks noChangeArrowheads="1"/>
            </p:cNvSpPr>
            <p:nvPr/>
          </p:nvSpPr>
          <p:spPr bwMode="auto">
            <a:xfrm>
              <a:off x="2135188" y="2549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2" name="Oval 103"/>
            <p:cNvSpPr>
              <a:spLocks noChangeArrowheads="1"/>
            </p:cNvSpPr>
            <p:nvPr/>
          </p:nvSpPr>
          <p:spPr bwMode="auto">
            <a:xfrm>
              <a:off x="2039938" y="2930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3" name="Oval 104"/>
            <p:cNvSpPr>
              <a:spLocks noChangeArrowheads="1"/>
            </p:cNvSpPr>
            <p:nvPr/>
          </p:nvSpPr>
          <p:spPr bwMode="auto">
            <a:xfrm>
              <a:off x="2192338" y="3082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4" name="Oval 105"/>
            <p:cNvSpPr>
              <a:spLocks noChangeArrowheads="1"/>
            </p:cNvSpPr>
            <p:nvPr/>
          </p:nvSpPr>
          <p:spPr bwMode="auto">
            <a:xfrm>
              <a:off x="2192338" y="3463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5" name="Oval 106"/>
            <p:cNvSpPr>
              <a:spLocks noChangeArrowheads="1"/>
            </p:cNvSpPr>
            <p:nvPr/>
          </p:nvSpPr>
          <p:spPr bwMode="auto">
            <a:xfrm>
              <a:off x="2344738" y="3159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6" name="Oval 107"/>
            <p:cNvSpPr>
              <a:spLocks noChangeArrowheads="1"/>
            </p:cNvSpPr>
            <p:nvPr/>
          </p:nvSpPr>
          <p:spPr bwMode="auto">
            <a:xfrm>
              <a:off x="1982788" y="32353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7" name="Oval 108"/>
            <p:cNvSpPr>
              <a:spLocks noChangeArrowheads="1"/>
            </p:cNvSpPr>
            <p:nvPr/>
          </p:nvSpPr>
          <p:spPr bwMode="auto">
            <a:xfrm>
              <a:off x="1754188" y="3540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8" name="Oval 109"/>
            <p:cNvSpPr>
              <a:spLocks noChangeArrowheads="1"/>
            </p:cNvSpPr>
            <p:nvPr/>
          </p:nvSpPr>
          <p:spPr bwMode="auto">
            <a:xfrm>
              <a:off x="2058988" y="3540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09" name="Oval 110"/>
            <p:cNvSpPr>
              <a:spLocks noChangeArrowheads="1"/>
            </p:cNvSpPr>
            <p:nvPr/>
          </p:nvSpPr>
          <p:spPr bwMode="auto">
            <a:xfrm>
              <a:off x="1982788" y="3387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0" name="Oval 111"/>
            <p:cNvSpPr>
              <a:spLocks noChangeArrowheads="1"/>
            </p:cNvSpPr>
            <p:nvPr/>
          </p:nvSpPr>
          <p:spPr bwMode="auto">
            <a:xfrm>
              <a:off x="1735138" y="3082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1" name="Oval 112"/>
            <p:cNvSpPr>
              <a:spLocks noChangeArrowheads="1"/>
            </p:cNvSpPr>
            <p:nvPr/>
          </p:nvSpPr>
          <p:spPr bwMode="auto">
            <a:xfrm>
              <a:off x="2497138" y="2016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2" name="Oval 113"/>
            <p:cNvSpPr>
              <a:spLocks noChangeArrowheads="1"/>
            </p:cNvSpPr>
            <p:nvPr/>
          </p:nvSpPr>
          <p:spPr bwMode="auto">
            <a:xfrm>
              <a:off x="1754188" y="1863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3" name="Oval 114"/>
            <p:cNvSpPr>
              <a:spLocks noChangeArrowheads="1"/>
            </p:cNvSpPr>
            <p:nvPr/>
          </p:nvSpPr>
          <p:spPr bwMode="auto">
            <a:xfrm>
              <a:off x="1754188" y="23209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4" name="Oval 115"/>
            <p:cNvSpPr>
              <a:spLocks noChangeArrowheads="1"/>
            </p:cNvSpPr>
            <p:nvPr/>
          </p:nvSpPr>
          <p:spPr bwMode="auto">
            <a:xfrm>
              <a:off x="2573338" y="2930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5" name="Oval 116"/>
            <p:cNvSpPr>
              <a:spLocks noChangeArrowheads="1"/>
            </p:cNvSpPr>
            <p:nvPr/>
          </p:nvSpPr>
          <p:spPr bwMode="auto">
            <a:xfrm>
              <a:off x="2573338" y="3387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6" name="Oval 117"/>
            <p:cNvSpPr>
              <a:spLocks noChangeArrowheads="1"/>
            </p:cNvSpPr>
            <p:nvPr/>
          </p:nvSpPr>
          <p:spPr bwMode="auto">
            <a:xfrm>
              <a:off x="1525588" y="2778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7" name="Oval 118"/>
            <p:cNvSpPr>
              <a:spLocks noChangeArrowheads="1"/>
            </p:cNvSpPr>
            <p:nvPr/>
          </p:nvSpPr>
          <p:spPr bwMode="auto">
            <a:xfrm>
              <a:off x="1449388" y="2016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8" name="Oval 119"/>
            <p:cNvSpPr>
              <a:spLocks noChangeArrowheads="1"/>
            </p:cNvSpPr>
            <p:nvPr/>
          </p:nvSpPr>
          <p:spPr bwMode="auto">
            <a:xfrm>
              <a:off x="1373188" y="33115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19" name="Oval 120"/>
            <p:cNvSpPr>
              <a:spLocks noChangeArrowheads="1"/>
            </p:cNvSpPr>
            <p:nvPr/>
          </p:nvSpPr>
          <p:spPr bwMode="auto">
            <a:xfrm>
              <a:off x="2725738" y="3006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20" name="Oval 121"/>
            <p:cNvSpPr>
              <a:spLocks noChangeArrowheads="1"/>
            </p:cNvSpPr>
            <p:nvPr/>
          </p:nvSpPr>
          <p:spPr bwMode="auto">
            <a:xfrm>
              <a:off x="1373188" y="2397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21" name="Oval 122"/>
            <p:cNvSpPr>
              <a:spLocks noChangeArrowheads="1"/>
            </p:cNvSpPr>
            <p:nvPr/>
          </p:nvSpPr>
          <p:spPr bwMode="auto">
            <a:xfrm>
              <a:off x="2287588" y="23971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22" name="Oval 123"/>
            <p:cNvSpPr>
              <a:spLocks noChangeArrowheads="1"/>
            </p:cNvSpPr>
            <p:nvPr/>
          </p:nvSpPr>
          <p:spPr bwMode="auto">
            <a:xfrm>
              <a:off x="1982788" y="2244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23" name="Oval 124"/>
            <p:cNvSpPr>
              <a:spLocks noChangeArrowheads="1"/>
            </p:cNvSpPr>
            <p:nvPr/>
          </p:nvSpPr>
          <p:spPr bwMode="auto">
            <a:xfrm>
              <a:off x="2516188" y="2625722"/>
              <a:ext cx="63500" cy="635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23624" name="AutoShape 125"/>
            <p:cNvSpPr>
              <a:spLocks noChangeArrowheads="1"/>
            </p:cNvSpPr>
            <p:nvPr/>
          </p:nvSpPr>
          <p:spPr bwMode="auto">
            <a:xfrm rot="16200000" flipH="1">
              <a:off x="1776413" y="3752847"/>
              <a:ext cx="400050" cy="190500"/>
            </a:xfrm>
            <a:prstGeom prst="rightArrow">
              <a:avLst>
                <a:gd name="adj1" fmla="val 50000"/>
                <a:gd name="adj2" fmla="val 105010"/>
              </a:avLst>
            </a:prstGeom>
            <a:solidFill>
              <a:schemeClr val="hlink"/>
            </a:solidFill>
            <a:ln w="12700">
              <a:noFill/>
              <a:miter lim="800000"/>
              <a:headEnd/>
              <a:tailEnd/>
            </a:ln>
          </p:spPr>
          <p:txBody>
            <a:bodyPr wrap="none" anchor="ctr"/>
            <a:lstStyle/>
            <a:p>
              <a:endParaRPr lang="en-US"/>
            </a:p>
          </p:txBody>
        </p:sp>
        <p:sp>
          <p:nvSpPr>
            <p:cNvPr id="23625" name="Rectangle 126"/>
            <p:cNvSpPr>
              <a:spLocks noChangeArrowheads="1"/>
            </p:cNvSpPr>
            <p:nvPr/>
          </p:nvSpPr>
          <p:spPr bwMode="auto">
            <a:xfrm>
              <a:off x="4654551" y="3709986"/>
              <a:ext cx="987426" cy="603518"/>
            </a:xfrm>
            <a:prstGeom prst="rect">
              <a:avLst/>
            </a:prstGeom>
            <a:noFill/>
            <a:ln w="12700">
              <a:noFill/>
              <a:miter lim="800000"/>
              <a:headEnd/>
              <a:tailEnd/>
            </a:ln>
          </p:spPr>
          <p:txBody>
            <a:bodyPr lIns="90487" tIns="44450" rIns="90487" bIns="44450">
              <a:spAutoFit/>
            </a:bodyPr>
            <a:lstStyle/>
            <a:p>
              <a:pPr algn="ctr" defTabSz="762000"/>
              <a:r>
                <a:rPr lang="fr-FR" sz="1000" b="1" dirty="0" smtClean="0">
                  <a:solidFill>
                    <a:schemeClr val="hlink"/>
                  </a:solidFill>
                </a:rPr>
                <a:t>Part </a:t>
              </a:r>
            </a:p>
            <a:p>
              <a:pPr algn="ctr" defTabSz="762000"/>
              <a:r>
                <a:rPr lang="fr-FR" sz="1000" b="1" dirty="0">
                  <a:solidFill>
                    <a:schemeClr val="hlink"/>
                  </a:solidFill>
                </a:rPr>
                <a:t>t</a:t>
              </a:r>
              <a:r>
                <a:rPr lang="fr-FR" sz="1000" b="1" dirty="0" smtClean="0">
                  <a:solidFill>
                    <a:schemeClr val="hlink"/>
                  </a:solidFill>
                </a:rPr>
                <a:t>o test</a:t>
              </a:r>
              <a:endParaRPr lang="fr-FR" sz="1000" b="1" dirty="0">
                <a:solidFill>
                  <a:schemeClr val="hlink"/>
                </a:solidFill>
              </a:endParaRPr>
            </a:p>
          </p:txBody>
        </p:sp>
        <p:sp>
          <p:nvSpPr>
            <p:cNvPr id="23627" name="Rectangle 128"/>
            <p:cNvSpPr>
              <a:spLocks noChangeArrowheads="1"/>
            </p:cNvSpPr>
            <p:nvPr/>
          </p:nvSpPr>
          <p:spPr bwMode="auto">
            <a:xfrm>
              <a:off x="3017240" y="1683185"/>
              <a:ext cx="1242460" cy="548845"/>
            </a:xfrm>
            <a:prstGeom prst="rect">
              <a:avLst/>
            </a:prstGeom>
            <a:noFill/>
            <a:ln w="12700">
              <a:noFill/>
              <a:miter lim="800000"/>
              <a:headEnd/>
              <a:tailEnd/>
            </a:ln>
          </p:spPr>
          <p:txBody>
            <a:bodyPr wrap="none" lIns="90487" tIns="44450" rIns="90487" bIns="44450">
              <a:spAutoFit/>
            </a:bodyPr>
            <a:lstStyle/>
            <a:p>
              <a:pPr algn="ctr" defTabSz="762000"/>
              <a:r>
                <a:rPr lang="fr-FR" sz="1600" b="1" dirty="0" err="1">
                  <a:solidFill>
                    <a:srgbClr val="037C03"/>
                  </a:solidFill>
                </a:rPr>
                <a:t>h</a:t>
              </a:r>
              <a:r>
                <a:rPr lang="fr-FR" sz="1600" b="1" dirty="0" err="1" smtClean="0">
                  <a:solidFill>
                    <a:srgbClr val="037C03"/>
                  </a:solidFill>
                </a:rPr>
                <a:t>elium</a:t>
              </a:r>
              <a:endParaRPr lang="fr-FR" sz="1600" b="1" dirty="0">
                <a:solidFill>
                  <a:srgbClr val="037C03"/>
                </a:solidFill>
              </a:endParaRPr>
            </a:p>
          </p:txBody>
        </p:sp>
        <p:sp>
          <p:nvSpPr>
            <p:cNvPr id="23628" name="Rectangle 129"/>
            <p:cNvSpPr>
              <a:spLocks noChangeArrowheads="1"/>
            </p:cNvSpPr>
            <p:nvPr/>
          </p:nvSpPr>
          <p:spPr bwMode="auto">
            <a:xfrm>
              <a:off x="2262188" y="3633785"/>
              <a:ext cx="384175" cy="469900"/>
            </a:xfrm>
            <a:prstGeom prst="rect">
              <a:avLst/>
            </a:prstGeom>
            <a:noFill/>
            <a:ln w="12700">
              <a:noFill/>
              <a:miter lim="800000"/>
              <a:headEnd/>
              <a:tailEnd/>
            </a:ln>
          </p:spPr>
          <p:txBody>
            <a:bodyPr wrap="none" lIns="90487" tIns="44450" rIns="90487" bIns="44450">
              <a:spAutoFit/>
            </a:bodyPr>
            <a:lstStyle/>
            <a:p>
              <a:pPr algn="ctr" defTabSz="762000"/>
              <a:r>
                <a:rPr lang="fr-FR" b="1">
                  <a:solidFill>
                    <a:schemeClr val="hlink"/>
                  </a:solidFill>
                </a:rPr>
                <a:t>Q</a:t>
              </a:r>
            </a:p>
          </p:txBody>
        </p:sp>
        <p:sp>
          <p:nvSpPr>
            <p:cNvPr id="23629" name="Rectangle 130"/>
            <p:cNvSpPr>
              <a:spLocks noChangeArrowheads="1"/>
            </p:cNvSpPr>
            <p:nvPr/>
          </p:nvSpPr>
          <p:spPr bwMode="auto">
            <a:xfrm>
              <a:off x="4621" y="4638672"/>
              <a:ext cx="2658523" cy="975781"/>
            </a:xfrm>
            <a:prstGeom prst="rect">
              <a:avLst/>
            </a:prstGeom>
            <a:noFill/>
            <a:ln w="12700">
              <a:noFill/>
              <a:miter lim="800000"/>
              <a:headEnd/>
              <a:tailEnd/>
            </a:ln>
          </p:spPr>
          <p:txBody>
            <a:bodyPr wrap="square" lIns="90487" tIns="44450" rIns="90487" bIns="44450">
              <a:spAutoFit/>
            </a:bodyPr>
            <a:lstStyle/>
            <a:p>
              <a:pPr algn="ctr" defTabSz="762000"/>
              <a:r>
                <a:rPr lang="fr-FR" sz="1600" b="1" dirty="0" smtClean="0">
                  <a:solidFill>
                    <a:schemeClr val="hlink"/>
                  </a:solidFill>
                </a:rPr>
                <a:t>q </a:t>
              </a:r>
              <a:r>
                <a:rPr lang="fr-FR" sz="1600" b="1" dirty="0">
                  <a:solidFill>
                    <a:schemeClr val="hlink"/>
                  </a:solidFill>
                </a:rPr>
                <a:t>= </a:t>
              </a:r>
              <a:r>
                <a:rPr lang="fr-FR" sz="1600" b="1" dirty="0" err="1" smtClean="0">
                  <a:solidFill>
                    <a:schemeClr val="hlink"/>
                  </a:solidFill>
                </a:rPr>
                <a:t>helium</a:t>
              </a:r>
              <a:r>
                <a:rPr lang="fr-FR" sz="1600" b="1" dirty="0" smtClean="0">
                  <a:solidFill>
                    <a:schemeClr val="hlink"/>
                  </a:solidFill>
                </a:rPr>
                <a:t> flux in </a:t>
              </a:r>
              <a:r>
                <a:rPr lang="fr-FR" sz="1600" b="1" dirty="0">
                  <a:solidFill>
                    <a:schemeClr val="hlink"/>
                  </a:solidFill>
                </a:rPr>
                <a:t>mbar. l/s</a:t>
              </a:r>
            </a:p>
          </p:txBody>
        </p:sp>
        <p:sp>
          <p:nvSpPr>
            <p:cNvPr id="23630" name="Line 131"/>
            <p:cNvSpPr>
              <a:spLocks noChangeShapeType="1"/>
            </p:cNvSpPr>
            <p:nvPr/>
          </p:nvSpPr>
          <p:spPr bwMode="auto">
            <a:xfrm flipH="1">
              <a:off x="7615238" y="2847972"/>
              <a:ext cx="533400" cy="0"/>
            </a:xfrm>
            <a:prstGeom prst="line">
              <a:avLst/>
            </a:prstGeom>
            <a:noFill/>
            <a:ln w="12700">
              <a:solidFill>
                <a:schemeClr val="tx1"/>
              </a:solidFill>
              <a:round/>
              <a:headEnd/>
              <a:tailEnd/>
            </a:ln>
          </p:spPr>
          <p:txBody>
            <a:bodyPr wrap="none" anchor="ctr"/>
            <a:lstStyle/>
            <a:p>
              <a:endParaRPr lang="en-US"/>
            </a:p>
          </p:txBody>
        </p:sp>
        <p:sp>
          <p:nvSpPr>
            <p:cNvPr id="23631" name="Arc 132"/>
            <p:cNvSpPr>
              <a:spLocks/>
            </p:cNvSpPr>
            <p:nvPr/>
          </p:nvSpPr>
          <p:spPr bwMode="auto">
            <a:xfrm>
              <a:off x="7318376" y="2855910"/>
              <a:ext cx="298450" cy="298450"/>
            </a:xfrm>
            <a:custGeom>
              <a:avLst/>
              <a:gdLst>
                <a:gd name="T0" fmla="*/ 0 w 21600"/>
                <a:gd name="T1" fmla="*/ 298450 h 21599"/>
                <a:gd name="T2" fmla="*/ 296875 w 21600"/>
                <a:gd name="T3" fmla="*/ 0 h 21599"/>
                <a:gd name="T4" fmla="*/ 298450 w 21600"/>
                <a:gd name="T5" fmla="*/ 29845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14"/>
                    <a:pt x="9601" y="62"/>
                    <a:pt x="21485" y="-1"/>
                  </a:cubicBezTo>
                </a:path>
                <a:path w="21600" h="21599" stroke="0" extrusionOk="0">
                  <a:moveTo>
                    <a:pt x="0" y="21599"/>
                  </a:moveTo>
                  <a:cubicBezTo>
                    <a:pt x="0" y="9714"/>
                    <a:pt x="9601" y="62"/>
                    <a:pt x="21485" y="-1"/>
                  </a:cubicBezTo>
                  <a:lnTo>
                    <a:pt x="21600" y="21599"/>
                  </a:lnTo>
                  <a:close/>
                </a:path>
              </a:pathLst>
            </a:custGeom>
            <a:noFill/>
            <a:ln w="12700" cap="rnd">
              <a:solidFill>
                <a:schemeClr val="tx1"/>
              </a:solidFill>
              <a:round/>
              <a:headEnd/>
              <a:tailEnd/>
            </a:ln>
          </p:spPr>
          <p:txBody>
            <a:bodyPr wrap="none" anchor="ctr"/>
            <a:lstStyle/>
            <a:p>
              <a:endParaRPr lang="en-US"/>
            </a:p>
          </p:txBody>
        </p:sp>
        <p:sp>
          <p:nvSpPr>
            <p:cNvPr id="23632" name="Line 133"/>
            <p:cNvSpPr>
              <a:spLocks noChangeShapeType="1"/>
            </p:cNvSpPr>
            <p:nvPr/>
          </p:nvSpPr>
          <p:spPr bwMode="auto">
            <a:xfrm>
              <a:off x="7310438" y="3159122"/>
              <a:ext cx="0" cy="1816100"/>
            </a:xfrm>
            <a:prstGeom prst="line">
              <a:avLst/>
            </a:prstGeom>
            <a:noFill/>
            <a:ln w="12700">
              <a:solidFill>
                <a:schemeClr val="tx1"/>
              </a:solidFill>
              <a:round/>
              <a:headEnd/>
              <a:tailEnd/>
            </a:ln>
          </p:spPr>
          <p:txBody>
            <a:bodyPr wrap="none" anchor="ctr"/>
            <a:lstStyle/>
            <a:p>
              <a:endParaRPr lang="en-US"/>
            </a:p>
          </p:txBody>
        </p:sp>
        <p:sp>
          <p:nvSpPr>
            <p:cNvPr id="23633" name="Line 134"/>
            <p:cNvSpPr>
              <a:spLocks noChangeShapeType="1"/>
            </p:cNvSpPr>
            <p:nvPr/>
          </p:nvSpPr>
          <p:spPr bwMode="auto">
            <a:xfrm>
              <a:off x="6186488" y="4149722"/>
              <a:ext cx="0" cy="825500"/>
            </a:xfrm>
            <a:prstGeom prst="line">
              <a:avLst/>
            </a:prstGeom>
            <a:noFill/>
            <a:ln w="12700">
              <a:solidFill>
                <a:schemeClr val="tx1"/>
              </a:solidFill>
              <a:round/>
              <a:headEnd/>
              <a:tailEnd/>
            </a:ln>
          </p:spPr>
          <p:txBody>
            <a:bodyPr wrap="none" anchor="ctr"/>
            <a:lstStyle/>
            <a:p>
              <a:endParaRPr lang="en-US"/>
            </a:p>
          </p:txBody>
        </p:sp>
        <p:sp>
          <p:nvSpPr>
            <p:cNvPr id="23634" name="Arc 135"/>
            <p:cNvSpPr>
              <a:spLocks/>
            </p:cNvSpPr>
            <p:nvPr/>
          </p:nvSpPr>
          <p:spPr bwMode="auto">
            <a:xfrm>
              <a:off x="6700838" y="4981572"/>
              <a:ext cx="603250" cy="584200"/>
            </a:xfrm>
            <a:custGeom>
              <a:avLst/>
              <a:gdLst>
                <a:gd name="T0" fmla="*/ 603250 w 21600"/>
                <a:gd name="T1" fmla="*/ 0 h 21600"/>
                <a:gd name="T2" fmla="*/ 0 w 21600"/>
                <a:gd name="T3" fmla="*/ 58420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p:spPr>
          <p:txBody>
            <a:bodyPr wrap="none" anchor="ctr"/>
            <a:lstStyle/>
            <a:p>
              <a:endParaRPr lang="en-US"/>
            </a:p>
          </p:txBody>
        </p:sp>
        <p:sp>
          <p:nvSpPr>
            <p:cNvPr id="23635" name="Arc 136"/>
            <p:cNvSpPr>
              <a:spLocks/>
            </p:cNvSpPr>
            <p:nvPr/>
          </p:nvSpPr>
          <p:spPr bwMode="auto">
            <a:xfrm>
              <a:off x="6194426" y="4981572"/>
              <a:ext cx="508000" cy="584200"/>
            </a:xfrm>
            <a:custGeom>
              <a:avLst/>
              <a:gdLst>
                <a:gd name="T0" fmla="*/ 508000 w 21600"/>
                <a:gd name="T1" fmla="*/ 584200 h 21600"/>
                <a:gd name="T2" fmla="*/ 0 w 21600"/>
                <a:gd name="T3" fmla="*/ 0 h 21600"/>
                <a:gd name="T4" fmla="*/ 50800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p:spPr>
          <p:txBody>
            <a:bodyPr wrap="none" anchor="ctr"/>
            <a:lstStyle/>
            <a:p>
              <a:endParaRPr lang="en-US"/>
            </a:p>
          </p:txBody>
        </p:sp>
      </p:grpSp>
      <p:grpSp>
        <p:nvGrpSpPr>
          <p:cNvPr id="140" name="Group 139"/>
          <p:cNvGrpSpPr/>
          <p:nvPr/>
        </p:nvGrpSpPr>
        <p:grpSpPr>
          <a:xfrm>
            <a:off x="611560" y="692696"/>
            <a:ext cx="4896544" cy="2232248"/>
            <a:chOff x="673102" y="2055804"/>
            <a:chExt cx="7988300" cy="3721100"/>
          </a:xfrm>
        </p:grpSpPr>
        <p:sp>
          <p:nvSpPr>
            <p:cNvPr id="141" name="Rectangle 3"/>
            <p:cNvSpPr>
              <a:spLocks noChangeArrowheads="1"/>
            </p:cNvSpPr>
            <p:nvPr/>
          </p:nvSpPr>
          <p:spPr bwMode="auto">
            <a:xfrm>
              <a:off x="673102" y="2817804"/>
              <a:ext cx="825500" cy="28829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42" name="Oval 4"/>
            <p:cNvSpPr>
              <a:spLocks noChangeArrowheads="1"/>
            </p:cNvSpPr>
            <p:nvPr/>
          </p:nvSpPr>
          <p:spPr bwMode="auto">
            <a:xfrm>
              <a:off x="673102" y="2665404"/>
              <a:ext cx="901700" cy="292100"/>
            </a:xfrm>
            <a:prstGeom prst="ellipse">
              <a:avLst/>
            </a:prstGeom>
            <a:solidFill>
              <a:srgbClr val="063DE8"/>
            </a:solidFill>
            <a:ln w="12700">
              <a:solidFill>
                <a:schemeClr val="tx1"/>
              </a:solidFill>
              <a:round/>
              <a:headEnd/>
              <a:tailEnd/>
            </a:ln>
          </p:spPr>
          <p:txBody>
            <a:bodyPr wrap="none" anchor="ctr"/>
            <a:lstStyle/>
            <a:p>
              <a:endParaRPr lang="en-US"/>
            </a:p>
          </p:txBody>
        </p:sp>
        <p:sp>
          <p:nvSpPr>
            <p:cNvPr id="143" name="Rectangle 5"/>
            <p:cNvSpPr>
              <a:spLocks noChangeArrowheads="1"/>
            </p:cNvSpPr>
            <p:nvPr/>
          </p:nvSpPr>
          <p:spPr bwMode="auto">
            <a:xfrm>
              <a:off x="673102" y="2817804"/>
              <a:ext cx="901700" cy="2882900"/>
            </a:xfrm>
            <a:prstGeom prst="rect">
              <a:avLst/>
            </a:prstGeom>
            <a:gradFill rotWithShape="0">
              <a:gsLst>
                <a:gs pos="0">
                  <a:srgbClr val="063DE8"/>
                </a:gs>
                <a:gs pos="50000">
                  <a:srgbClr val="063DE8">
                    <a:gamma/>
                    <a:tint val="40000"/>
                    <a:invGamma/>
                  </a:srgbClr>
                </a:gs>
                <a:gs pos="100000">
                  <a:srgbClr val="063DE8"/>
                </a:gs>
              </a:gsLst>
              <a:lin ang="5400000" scaled="1"/>
            </a:gra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
          <p:nvSpPr>
            <p:cNvPr id="144" name="Rectangle 6"/>
            <p:cNvSpPr>
              <a:spLocks noChangeArrowheads="1"/>
            </p:cNvSpPr>
            <p:nvPr/>
          </p:nvSpPr>
          <p:spPr bwMode="auto">
            <a:xfrm>
              <a:off x="1054102" y="2360604"/>
              <a:ext cx="139700" cy="292100"/>
            </a:xfrm>
            <a:prstGeom prst="rect">
              <a:avLst/>
            </a:prstGeom>
            <a:solidFill>
              <a:srgbClr val="063DE8"/>
            </a:solidFill>
            <a:ln w="12700">
              <a:solidFill>
                <a:schemeClr val="tx1"/>
              </a:solidFill>
              <a:miter lim="800000"/>
              <a:headEnd/>
              <a:tailEnd/>
            </a:ln>
          </p:spPr>
          <p:txBody>
            <a:bodyPr wrap="none" anchor="ctr"/>
            <a:lstStyle/>
            <a:p>
              <a:endParaRPr lang="en-US"/>
            </a:p>
          </p:txBody>
        </p:sp>
        <p:sp>
          <p:nvSpPr>
            <p:cNvPr id="145" name="Line 7"/>
            <p:cNvSpPr>
              <a:spLocks noChangeShapeType="1"/>
            </p:cNvSpPr>
            <p:nvPr/>
          </p:nvSpPr>
          <p:spPr bwMode="auto">
            <a:xfrm flipV="1">
              <a:off x="1123952" y="2125654"/>
              <a:ext cx="0" cy="228600"/>
            </a:xfrm>
            <a:prstGeom prst="line">
              <a:avLst/>
            </a:prstGeom>
            <a:noFill/>
            <a:ln w="12700">
              <a:solidFill>
                <a:schemeClr val="tx1"/>
              </a:solidFill>
              <a:round/>
              <a:headEnd/>
              <a:tailEnd/>
            </a:ln>
          </p:spPr>
          <p:txBody>
            <a:bodyPr wrap="none" anchor="ctr"/>
            <a:lstStyle/>
            <a:p>
              <a:endParaRPr lang="en-US"/>
            </a:p>
          </p:txBody>
        </p:sp>
        <p:sp>
          <p:nvSpPr>
            <p:cNvPr id="146" name="Line 8"/>
            <p:cNvSpPr>
              <a:spLocks noChangeShapeType="1"/>
            </p:cNvSpPr>
            <p:nvPr/>
          </p:nvSpPr>
          <p:spPr bwMode="auto">
            <a:xfrm>
              <a:off x="1054102" y="2125654"/>
              <a:ext cx="139700" cy="0"/>
            </a:xfrm>
            <a:prstGeom prst="line">
              <a:avLst/>
            </a:prstGeom>
            <a:noFill/>
            <a:ln w="12700">
              <a:solidFill>
                <a:schemeClr val="tx1"/>
              </a:solidFill>
              <a:round/>
              <a:headEnd/>
              <a:tailEnd/>
            </a:ln>
          </p:spPr>
          <p:txBody>
            <a:bodyPr wrap="none" anchor="ctr"/>
            <a:lstStyle/>
            <a:p>
              <a:endParaRPr lang="en-US"/>
            </a:p>
          </p:txBody>
        </p:sp>
        <p:sp>
          <p:nvSpPr>
            <p:cNvPr id="147" name="Oval 9"/>
            <p:cNvSpPr>
              <a:spLocks noChangeArrowheads="1"/>
            </p:cNvSpPr>
            <p:nvPr/>
          </p:nvSpPr>
          <p:spPr bwMode="auto">
            <a:xfrm>
              <a:off x="901702" y="2055804"/>
              <a:ext cx="139700" cy="139700"/>
            </a:xfrm>
            <a:prstGeom prst="ellipse">
              <a:avLst/>
            </a:prstGeom>
            <a:solidFill>
              <a:srgbClr val="FCFEB9"/>
            </a:solidFill>
            <a:ln w="12700">
              <a:solidFill>
                <a:schemeClr val="tx1"/>
              </a:solidFill>
              <a:round/>
              <a:headEnd/>
              <a:tailEnd/>
            </a:ln>
          </p:spPr>
          <p:txBody>
            <a:bodyPr wrap="none" anchor="ctr"/>
            <a:lstStyle/>
            <a:p>
              <a:endParaRPr lang="en-US"/>
            </a:p>
          </p:txBody>
        </p:sp>
        <p:sp>
          <p:nvSpPr>
            <p:cNvPr id="148" name="Oval 10"/>
            <p:cNvSpPr>
              <a:spLocks noChangeArrowheads="1"/>
            </p:cNvSpPr>
            <p:nvPr/>
          </p:nvSpPr>
          <p:spPr bwMode="auto">
            <a:xfrm>
              <a:off x="1206502" y="2055804"/>
              <a:ext cx="139700" cy="139700"/>
            </a:xfrm>
            <a:prstGeom prst="ellipse">
              <a:avLst/>
            </a:prstGeom>
            <a:solidFill>
              <a:srgbClr val="FCFEB9"/>
            </a:solidFill>
            <a:ln w="12700">
              <a:solidFill>
                <a:schemeClr val="tx1"/>
              </a:solidFill>
              <a:round/>
              <a:headEnd/>
              <a:tailEnd/>
            </a:ln>
          </p:spPr>
          <p:txBody>
            <a:bodyPr wrap="none" anchor="ctr"/>
            <a:lstStyle/>
            <a:p>
              <a:endParaRPr lang="en-US"/>
            </a:p>
          </p:txBody>
        </p:sp>
        <p:sp>
          <p:nvSpPr>
            <p:cNvPr id="149" name="Line 11"/>
            <p:cNvSpPr>
              <a:spLocks noChangeShapeType="1"/>
            </p:cNvSpPr>
            <p:nvPr/>
          </p:nvSpPr>
          <p:spPr bwMode="auto">
            <a:xfrm flipH="1">
              <a:off x="819152" y="2506654"/>
              <a:ext cx="228600" cy="0"/>
            </a:xfrm>
            <a:prstGeom prst="line">
              <a:avLst/>
            </a:prstGeom>
            <a:noFill/>
            <a:ln w="12700">
              <a:solidFill>
                <a:schemeClr val="tx1"/>
              </a:solidFill>
              <a:round/>
              <a:headEnd/>
              <a:tailEnd/>
            </a:ln>
          </p:spPr>
          <p:txBody>
            <a:bodyPr wrap="none" anchor="ctr"/>
            <a:lstStyle/>
            <a:p>
              <a:endParaRPr lang="en-US"/>
            </a:p>
          </p:txBody>
        </p:sp>
        <p:sp>
          <p:nvSpPr>
            <p:cNvPr id="150" name="Line 12"/>
            <p:cNvSpPr>
              <a:spLocks noChangeShapeType="1"/>
            </p:cNvSpPr>
            <p:nvPr/>
          </p:nvSpPr>
          <p:spPr bwMode="auto">
            <a:xfrm>
              <a:off x="819152" y="2436804"/>
              <a:ext cx="0" cy="139700"/>
            </a:xfrm>
            <a:prstGeom prst="line">
              <a:avLst/>
            </a:prstGeom>
            <a:noFill/>
            <a:ln w="12700">
              <a:solidFill>
                <a:schemeClr val="tx1"/>
              </a:solidFill>
              <a:round/>
              <a:headEnd/>
              <a:tailEnd/>
            </a:ln>
          </p:spPr>
          <p:txBody>
            <a:bodyPr wrap="none" anchor="ctr"/>
            <a:lstStyle/>
            <a:p>
              <a:endParaRPr lang="en-US"/>
            </a:p>
          </p:txBody>
        </p:sp>
        <p:sp>
          <p:nvSpPr>
            <p:cNvPr id="151" name="Rectangle 13"/>
            <p:cNvSpPr>
              <a:spLocks noChangeArrowheads="1"/>
            </p:cNvSpPr>
            <p:nvPr/>
          </p:nvSpPr>
          <p:spPr bwMode="auto">
            <a:xfrm>
              <a:off x="728665" y="3938579"/>
              <a:ext cx="793750" cy="457200"/>
            </a:xfrm>
            <a:prstGeom prst="rect">
              <a:avLst/>
            </a:prstGeom>
            <a:noFill/>
            <a:ln w="12700">
              <a:noFill/>
              <a:miter lim="800000"/>
              <a:headEnd/>
              <a:tailEnd/>
            </a:ln>
          </p:spPr>
          <p:txBody>
            <a:bodyPr wrap="none" anchor="ctr"/>
            <a:lstStyle/>
            <a:p>
              <a:endParaRPr lang="en-US"/>
            </a:p>
          </p:txBody>
        </p:sp>
        <p:sp>
          <p:nvSpPr>
            <p:cNvPr id="152" name="Rectangle 14"/>
            <p:cNvSpPr>
              <a:spLocks noChangeArrowheads="1"/>
            </p:cNvSpPr>
            <p:nvPr/>
          </p:nvSpPr>
          <p:spPr bwMode="auto">
            <a:xfrm>
              <a:off x="877890" y="3984617"/>
              <a:ext cx="493712" cy="396875"/>
            </a:xfrm>
            <a:prstGeom prst="rect">
              <a:avLst/>
            </a:prstGeom>
            <a:noFill/>
            <a:ln w="12700">
              <a:noFill/>
              <a:miter lim="800000"/>
              <a:headEnd/>
              <a:tailEnd/>
            </a:ln>
          </p:spPr>
          <p:txBody>
            <a:bodyPr wrap="none" anchor="ctr"/>
            <a:lstStyle/>
            <a:p>
              <a:endParaRPr lang="en-US"/>
            </a:p>
          </p:txBody>
        </p:sp>
        <p:sp>
          <p:nvSpPr>
            <p:cNvPr id="153" name="Rectangle 15"/>
            <p:cNvSpPr>
              <a:spLocks noChangeArrowheads="1"/>
            </p:cNvSpPr>
            <p:nvPr/>
          </p:nvSpPr>
          <p:spPr bwMode="auto">
            <a:xfrm>
              <a:off x="835027" y="3940167"/>
              <a:ext cx="577850" cy="469900"/>
            </a:xfrm>
            <a:prstGeom prst="rect">
              <a:avLst/>
            </a:prstGeom>
            <a:noFill/>
            <a:ln w="12700">
              <a:noFill/>
              <a:miter lim="800000"/>
              <a:headEnd/>
              <a:tailEnd/>
            </a:ln>
          </p:spPr>
          <p:txBody>
            <a:bodyPr wrap="none" lIns="90487" tIns="44450" rIns="90487" bIns="44450">
              <a:spAutoFit/>
            </a:bodyPr>
            <a:lstStyle/>
            <a:p>
              <a:pPr algn="ctr"/>
              <a:r>
                <a:rPr lang="fr-FR" b="1">
                  <a:solidFill>
                    <a:schemeClr val="hlink"/>
                  </a:solidFill>
                </a:rPr>
                <a:t>He</a:t>
              </a:r>
            </a:p>
          </p:txBody>
        </p:sp>
        <p:sp>
          <p:nvSpPr>
            <p:cNvPr id="154" name="Rectangle 16"/>
            <p:cNvSpPr>
              <a:spLocks noChangeArrowheads="1"/>
            </p:cNvSpPr>
            <p:nvPr/>
          </p:nvSpPr>
          <p:spPr bwMode="auto">
            <a:xfrm>
              <a:off x="3340102" y="3960804"/>
              <a:ext cx="1587500" cy="1739900"/>
            </a:xfrm>
            <a:prstGeom prst="rect">
              <a:avLst/>
            </a:prstGeom>
            <a:gradFill rotWithShape="0">
              <a:gsLst>
                <a:gs pos="0">
                  <a:srgbClr val="7FFF00">
                    <a:gamma/>
                    <a:tint val="0"/>
                    <a:invGamma/>
                  </a:srgbClr>
                </a:gs>
                <a:gs pos="100000">
                  <a:srgbClr val="7FFF00"/>
                </a:gs>
              </a:gsLst>
              <a:path path="shape">
                <a:fillToRect l="50000" t="50000" r="50000" b="50000"/>
              </a:path>
            </a:gra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
          <p:nvSpPr>
            <p:cNvPr id="155" name="Line 17"/>
            <p:cNvSpPr>
              <a:spLocks noChangeShapeType="1"/>
            </p:cNvSpPr>
            <p:nvPr/>
          </p:nvSpPr>
          <p:spPr bwMode="auto">
            <a:xfrm>
              <a:off x="1130302" y="2278054"/>
              <a:ext cx="1358900" cy="0"/>
            </a:xfrm>
            <a:prstGeom prst="line">
              <a:avLst/>
            </a:prstGeom>
            <a:noFill/>
            <a:ln w="12700">
              <a:solidFill>
                <a:schemeClr val="tx1"/>
              </a:solidFill>
              <a:round/>
              <a:headEnd/>
              <a:tailEnd/>
            </a:ln>
          </p:spPr>
          <p:txBody>
            <a:bodyPr wrap="none" anchor="ctr"/>
            <a:lstStyle/>
            <a:p>
              <a:endParaRPr lang="en-US"/>
            </a:p>
          </p:txBody>
        </p:sp>
        <p:sp>
          <p:nvSpPr>
            <p:cNvPr id="156" name="Line 18"/>
            <p:cNvSpPr>
              <a:spLocks noChangeShapeType="1"/>
            </p:cNvSpPr>
            <p:nvPr/>
          </p:nvSpPr>
          <p:spPr bwMode="auto">
            <a:xfrm>
              <a:off x="2495552" y="2284404"/>
              <a:ext cx="0" cy="2501900"/>
            </a:xfrm>
            <a:prstGeom prst="line">
              <a:avLst/>
            </a:prstGeom>
            <a:noFill/>
            <a:ln w="12700">
              <a:solidFill>
                <a:schemeClr val="tx1"/>
              </a:solidFill>
              <a:round/>
              <a:headEnd/>
              <a:tailEnd/>
            </a:ln>
          </p:spPr>
          <p:txBody>
            <a:bodyPr wrap="none" anchor="ctr"/>
            <a:lstStyle/>
            <a:p>
              <a:endParaRPr lang="en-US"/>
            </a:p>
          </p:txBody>
        </p:sp>
        <p:sp>
          <p:nvSpPr>
            <p:cNvPr id="157" name="Line 19"/>
            <p:cNvSpPr>
              <a:spLocks noChangeShapeType="1"/>
            </p:cNvSpPr>
            <p:nvPr/>
          </p:nvSpPr>
          <p:spPr bwMode="auto">
            <a:xfrm>
              <a:off x="2501902" y="4792654"/>
              <a:ext cx="825500" cy="0"/>
            </a:xfrm>
            <a:prstGeom prst="line">
              <a:avLst/>
            </a:prstGeom>
            <a:noFill/>
            <a:ln w="12700">
              <a:solidFill>
                <a:schemeClr val="tx1"/>
              </a:solidFill>
              <a:round/>
              <a:headEnd/>
              <a:tailEnd/>
            </a:ln>
          </p:spPr>
          <p:txBody>
            <a:bodyPr wrap="none" anchor="ctr"/>
            <a:lstStyle/>
            <a:p>
              <a:endParaRPr lang="en-US"/>
            </a:p>
          </p:txBody>
        </p:sp>
        <p:sp>
          <p:nvSpPr>
            <p:cNvPr id="158" name="Rectangle 20"/>
            <p:cNvSpPr>
              <a:spLocks noChangeArrowheads="1"/>
            </p:cNvSpPr>
            <p:nvPr/>
          </p:nvSpPr>
          <p:spPr bwMode="auto">
            <a:xfrm>
              <a:off x="3716270" y="4481504"/>
              <a:ext cx="835164" cy="705321"/>
            </a:xfrm>
            <a:prstGeom prst="rect">
              <a:avLst/>
            </a:prstGeom>
            <a:noFill/>
            <a:ln w="12700">
              <a:noFill/>
              <a:miter lim="800000"/>
              <a:headEnd/>
              <a:tailEnd/>
            </a:ln>
          </p:spPr>
          <p:txBody>
            <a:bodyPr wrap="none" lIns="90487" tIns="44450" rIns="90487" bIns="44450">
              <a:spAutoFit/>
            </a:bodyPr>
            <a:lstStyle/>
            <a:p>
              <a:pPr algn="ctr" defTabSz="762000"/>
              <a:r>
                <a:rPr lang="fr-FR" sz="2000" b="1" dirty="0">
                  <a:solidFill>
                    <a:schemeClr val="hlink"/>
                  </a:solidFill>
                </a:rPr>
                <a:t>5</a:t>
              </a:r>
              <a:r>
                <a:rPr lang="fr-FR" sz="2000" b="1" dirty="0" smtClean="0">
                  <a:solidFill>
                    <a:schemeClr val="hlink"/>
                  </a:solidFill>
                </a:rPr>
                <a:t> </a:t>
              </a:r>
              <a:r>
                <a:rPr lang="fr-FR" sz="2000" b="1" dirty="0">
                  <a:solidFill>
                    <a:schemeClr val="hlink"/>
                  </a:solidFill>
                </a:rPr>
                <a:t>bar</a:t>
              </a:r>
            </a:p>
            <a:p>
              <a:pPr algn="ctr" defTabSz="762000"/>
              <a:r>
                <a:rPr lang="fr-FR" sz="2000" b="1" dirty="0">
                  <a:solidFill>
                    <a:schemeClr val="hlink"/>
                  </a:solidFill>
                </a:rPr>
                <a:t>He</a:t>
              </a:r>
            </a:p>
          </p:txBody>
        </p:sp>
        <p:sp>
          <p:nvSpPr>
            <p:cNvPr id="159" name="Oval 21"/>
            <p:cNvSpPr>
              <a:spLocks noChangeArrowheads="1"/>
            </p:cNvSpPr>
            <p:nvPr/>
          </p:nvSpPr>
          <p:spPr bwMode="auto">
            <a:xfrm>
              <a:off x="3613152" y="3471854"/>
              <a:ext cx="838200" cy="457200"/>
            </a:xfrm>
            <a:prstGeom prst="ellipse">
              <a:avLst/>
            </a:prstGeom>
            <a:gradFill rotWithShape="0">
              <a:gsLst>
                <a:gs pos="0">
                  <a:srgbClr val="FFFFFF"/>
                </a:gs>
                <a:gs pos="100000">
                  <a:srgbClr val="7FFF00"/>
                </a:gs>
              </a:gsLst>
              <a:lin ang="5400000" scaled="1"/>
            </a:gradFill>
            <a:ln w="12700">
              <a:noFill/>
              <a:round/>
              <a:headEnd/>
              <a:tailEnd/>
            </a:ln>
          </p:spPr>
          <p:txBody>
            <a:bodyPr wrap="none" anchor="ctr"/>
            <a:lstStyle/>
            <a:p>
              <a:endParaRPr lang="en-US"/>
            </a:p>
          </p:txBody>
        </p:sp>
        <p:sp>
          <p:nvSpPr>
            <p:cNvPr id="160" name="Rectangle 22"/>
            <p:cNvSpPr>
              <a:spLocks noChangeArrowheads="1"/>
            </p:cNvSpPr>
            <p:nvPr/>
          </p:nvSpPr>
          <p:spPr bwMode="auto">
            <a:xfrm>
              <a:off x="3949702" y="3122604"/>
              <a:ext cx="139700" cy="368300"/>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161" name="Line 23"/>
            <p:cNvSpPr>
              <a:spLocks noChangeShapeType="1"/>
            </p:cNvSpPr>
            <p:nvPr/>
          </p:nvSpPr>
          <p:spPr bwMode="auto">
            <a:xfrm>
              <a:off x="4019552" y="3503604"/>
              <a:ext cx="0" cy="292100"/>
            </a:xfrm>
            <a:prstGeom prst="line">
              <a:avLst/>
            </a:prstGeom>
            <a:noFill/>
            <a:ln w="12700">
              <a:solidFill>
                <a:schemeClr val="tx1"/>
              </a:solidFill>
              <a:round/>
              <a:headEnd/>
              <a:tailEnd/>
            </a:ln>
          </p:spPr>
          <p:txBody>
            <a:bodyPr wrap="none" anchor="ctr"/>
            <a:lstStyle/>
            <a:p>
              <a:endParaRPr lang="en-US"/>
            </a:p>
          </p:txBody>
        </p:sp>
        <p:sp>
          <p:nvSpPr>
            <p:cNvPr id="162" name="Line 24"/>
            <p:cNvSpPr>
              <a:spLocks noChangeShapeType="1"/>
            </p:cNvSpPr>
            <p:nvPr/>
          </p:nvSpPr>
          <p:spPr bwMode="auto">
            <a:xfrm>
              <a:off x="8591552" y="3814754"/>
              <a:ext cx="0" cy="279400"/>
            </a:xfrm>
            <a:prstGeom prst="line">
              <a:avLst/>
            </a:prstGeom>
            <a:noFill/>
            <a:ln w="25400">
              <a:solidFill>
                <a:srgbClr val="FF5008"/>
              </a:solidFill>
              <a:round/>
              <a:headEnd/>
              <a:tailEnd/>
            </a:ln>
          </p:spPr>
          <p:txBody>
            <a:bodyPr wrap="none" anchor="ctr"/>
            <a:lstStyle/>
            <a:p>
              <a:endParaRPr lang="en-US"/>
            </a:p>
          </p:txBody>
        </p:sp>
        <p:sp>
          <p:nvSpPr>
            <p:cNvPr id="163" name="Line 25"/>
            <p:cNvSpPr>
              <a:spLocks noChangeShapeType="1"/>
            </p:cNvSpPr>
            <p:nvPr/>
          </p:nvSpPr>
          <p:spPr bwMode="auto">
            <a:xfrm>
              <a:off x="6534152" y="3814754"/>
              <a:ext cx="0" cy="279400"/>
            </a:xfrm>
            <a:prstGeom prst="line">
              <a:avLst/>
            </a:prstGeom>
            <a:noFill/>
            <a:ln w="25400">
              <a:solidFill>
                <a:srgbClr val="FF5008"/>
              </a:solidFill>
              <a:round/>
              <a:headEnd/>
              <a:tailEnd/>
            </a:ln>
          </p:spPr>
          <p:txBody>
            <a:bodyPr wrap="none" anchor="ctr"/>
            <a:lstStyle/>
            <a:p>
              <a:endParaRPr lang="en-US"/>
            </a:p>
          </p:txBody>
        </p:sp>
        <p:sp>
          <p:nvSpPr>
            <p:cNvPr id="164" name="Rectangle 26"/>
            <p:cNvSpPr>
              <a:spLocks noChangeArrowheads="1"/>
            </p:cNvSpPr>
            <p:nvPr/>
          </p:nvSpPr>
          <p:spPr bwMode="auto">
            <a:xfrm>
              <a:off x="6464302" y="4113204"/>
              <a:ext cx="2197100" cy="1587500"/>
            </a:xfrm>
            <a:prstGeom prst="rect">
              <a:avLst/>
            </a:prstGeom>
            <a:gradFill rotWithShape="0">
              <a:gsLst>
                <a:gs pos="0">
                  <a:srgbClr val="CECECE"/>
                </a:gs>
                <a:gs pos="50000">
                  <a:srgbClr val="CECECE">
                    <a:gamma/>
                    <a:tint val="40000"/>
                    <a:invGamma/>
                  </a:srgbClr>
                </a:gs>
                <a:gs pos="100000">
                  <a:srgbClr val="CECECE"/>
                </a:gs>
              </a:gsLst>
              <a:lin ang="2700000" scaled="1"/>
            </a:gra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
          <p:nvSpPr>
            <p:cNvPr id="165" name="Rectangle 27"/>
            <p:cNvSpPr>
              <a:spLocks noChangeArrowheads="1"/>
            </p:cNvSpPr>
            <p:nvPr/>
          </p:nvSpPr>
          <p:spPr bwMode="auto">
            <a:xfrm>
              <a:off x="6464302" y="4113204"/>
              <a:ext cx="1663700" cy="520700"/>
            </a:xfrm>
            <a:prstGeom prst="rect">
              <a:avLst/>
            </a:prstGeom>
            <a:gradFill rotWithShape="0">
              <a:gsLst>
                <a:gs pos="0">
                  <a:srgbClr val="CECECE"/>
                </a:gs>
                <a:gs pos="50000">
                  <a:srgbClr val="E6E6E6"/>
                </a:gs>
                <a:gs pos="100000">
                  <a:srgbClr val="CECECE"/>
                </a:gs>
              </a:gsLst>
              <a:lin ang="2700000" scaled="1"/>
            </a:gradFill>
            <a:ln w="12700">
              <a:solidFill>
                <a:schemeClr val="tx1"/>
              </a:solidFill>
              <a:miter lim="800000"/>
              <a:headEnd/>
              <a:tailEnd/>
            </a:ln>
          </p:spPr>
          <p:txBody>
            <a:bodyPr wrap="none" anchor="ctr"/>
            <a:lstStyle/>
            <a:p>
              <a:endParaRPr lang="en-US"/>
            </a:p>
          </p:txBody>
        </p:sp>
        <p:sp>
          <p:nvSpPr>
            <p:cNvPr id="166" name="Rectangle 28"/>
            <p:cNvSpPr>
              <a:spLocks noChangeArrowheads="1"/>
            </p:cNvSpPr>
            <p:nvPr/>
          </p:nvSpPr>
          <p:spPr bwMode="auto">
            <a:xfrm>
              <a:off x="6540502" y="4189404"/>
              <a:ext cx="1511300" cy="368300"/>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167" name="Rectangle 29" descr="Dark vertical"/>
            <p:cNvSpPr>
              <a:spLocks noChangeArrowheads="1"/>
            </p:cNvSpPr>
            <p:nvPr/>
          </p:nvSpPr>
          <p:spPr bwMode="auto">
            <a:xfrm>
              <a:off x="6616702" y="4265604"/>
              <a:ext cx="139700" cy="63500"/>
            </a:xfrm>
            <a:prstGeom prst="rect">
              <a:avLst/>
            </a:prstGeom>
            <a:pattFill prst="dkVert">
              <a:fgClr>
                <a:schemeClr val="bg2"/>
              </a:fgClr>
              <a:bgClr>
                <a:schemeClr val="bg1"/>
              </a:bgClr>
            </a:pattFill>
            <a:ln w="12700">
              <a:solidFill>
                <a:schemeClr val="tx1"/>
              </a:solidFill>
              <a:miter lim="800000"/>
              <a:headEnd/>
              <a:tailEnd/>
            </a:ln>
          </p:spPr>
          <p:txBody>
            <a:bodyPr wrap="none" anchor="ctr"/>
            <a:lstStyle/>
            <a:p>
              <a:endParaRPr lang="en-US"/>
            </a:p>
          </p:txBody>
        </p:sp>
        <p:sp>
          <p:nvSpPr>
            <p:cNvPr id="168" name="Oval 30"/>
            <p:cNvSpPr>
              <a:spLocks noChangeArrowheads="1"/>
            </p:cNvSpPr>
            <p:nvPr/>
          </p:nvSpPr>
          <p:spPr bwMode="auto">
            <a:xfrm>
              <a:off x="6616702" y="4341804"/>
              <a:ext cx="63500" cy="63500"/>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69" name="Oval 31"/>
            <p:cNvSpPr>
              <a:spLocks noChangeArrowheads="1"/>
            </p:cNvSpPr>
            <p:nvPr/>
          </p:nvSpPr>
          <p:spPr bwMode="auto">
            <a:xfrm>
              <a:off x="6692902" y="4341804"/>
              <a:ext cx="63500" cy="63500"/>
            </a:xfrm>
            <a:prstGeom prst="ellipse">
              <a:avLst/>
            </a:prstGeom>
            <a:solidFill>
              <a:schemeClr val="bg2"/>
            </a:solidFill>
            <a:ln w="12700">
              <a:solidFill>
                <a:schemeClr val="tx1"/>
              </a:solidFill>
              <a:round/>
              <a:headEnd/>
              <a:tailEnd/>
            </a:ln>
          </p:spPr>
          <p:txBody>
            <a:bodyPr wrap="none" anchor="ctr"/>
            <a:lstStyle/>
            <a:p>
              <a:endParaRPr lang="en-US"/>
            </a:p>
          </p:txBody>
        </p:sp>
        <p:sp>
          <p:nvSpPr>
            <p:cNvPr id="170" name="Rectangle 32"/>
            <p:cNvSpPr>
              <a:spLocks noChangeArrowheads="1"/>
            </p:cNvSpPr>
            <p:nvPr/>
          </p:nvSpPr>
          <p:spPr bwMode="auto">
            <a:xfrm>
              <a:off x="6769102" y="4418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71" name="Rectangle 33"/>
            <p:cNvSpPr>
              <a:spLocks noChangeArrowheads="1"/>
            </p:cNvSpPr>
            <p:nvPr/>
          </p:nvSpPr>
          <p:spPr bwMode="auto">
            <a:xfrm>
              <a:off x="6845302" y="4418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72" name="Rectangle 34"/>
            <p:cNvSpPr>
              <a:spLocks noChangeArrowheads="1"/>
            </p:cNvSpPr>
            <p:nvPr/>
          </p:nvSpPr>
          <p:spPr bwMode="auto">
            <a:xfrm>
              <a:off x="6921502" y="4418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73" name="Rectangle 35"/>
            <p:cNvSpPr>
              <a:spLocks noChangeArrowheads="1"/>
            </p:cNvSpPr>
            <p:nvPr/>
          </p:nvSpPr>
          <p:spPr bwMode="auto">
            <a:xfrm>
              <a:off x="7073902" y="4418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74" name="Oval 36"/>
            <p:cNvSpPr>
              <a:spLocks noChangeArrowheads="1"/>
            </p:cNvSpPr>
            <p:nvPr/>
          </p:nvSpPr>
          <p:spPr bwMode="auto">
            <a:xfrm>
              <a:off x="7226302" y="4418004"/>
              <a:ext cx="63500" cy="63500"/>
            </a:xfrm>
            <a:prstGeom prst="ellipse">
              <a:avLst/>
            </a:prstGeom>
            <a:solidFill>
              <a:schemeClr val="bg2"/>
            </a:solidFill>
            <a:ln w="12700">
              <a:solidFill>
                <a:schemeClr val="tx1"/>
              </a:solidFill>
              <a:round/>
              <a:headEnd/>
              <a:tailEnd/>
            </a:ln>
          </p:spPr>
          <p:txBody>
            <a:bodyPr wrap="none" anchor="ctr"/>
            <a:lstStyle/>
            <a:p>
              <a:endParaRPr lang="en-US"/>
            </a:p>
          </p:txBody>
        </p:sp>
        <p:sp>
          <p:nvSpPr>
            <p:cNvPr id="175" name="Rectangle 37"/>
            <p:cNvSpPr>
              <a:spLocks noChangeArrowheads="1"/>
            </p:cNvSpPr>
            <p:nvPr/>
          </p:nvSpPr>
          <p:spPr bwMode="auto">
            <a:xfrm>
              <a:off x="7378702" y="4418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76" name="Oval 38"/>
            <p:cNvSpPr>
              <a:spLocks noChangeArrowheads="1"/>
            </p:cNvSpPr>
            <p:nvPr/>
          </p:nvSpPr>
          <p:spPr bwMode="auto">
            <a:xfrm>
              <a:off x="6921502" y="4265604"/>
              <a:ext cx="63500" cy="63500"/>
            </a:xfrm>
            <a:prstGeom prst="ellipse">
              <a:avLst/>
            </a:prstGeom>
            <a:solidFill>
              <a:schemeClr val="bg2"/>
            </a:solidFill>
            <a:ln w="12700">
              <a:solidFill>
                <a:schemeClr val="tx1"/>
              </a:solidFill>
              <a:round/>
              <a:headEnd/>
              <a:tailEnd/>
            </a:ln>
          </p:spPr>
          <p:txBody>
            <a:bodyPr wrap="none" anchor="ctr"/>
            <a:lstStyle/>
            <a:p>
              <a:endParaRPr lang="en-US"/>
            </a:p>
          </p:txBody>
        </p:sp>
        <p:sp>
          <p:nvSpPr>
            <p:cNvPr id="177" name="Line 39"/>
            <p:cNvSpPr>
              <a:spLocks noChangeShapeType="1"/>
            </p:cNvSpPr>
            <p:nvPr/>
          </p:nvSpPr>
          <p:spPr bwMode="auto">
            <a:xfrm>
              <a:off x="7613652" y="4411654"/>
              <a:ext cx="355600" cy="0"/>
            </a:xfrm>
            <a:prstGeom prst="line">
              <a:avLst/>
            </a:prstGeom>
            <a:noFill/>
            <a:ln w="25400">
              <a:solidFill>
                <a:schemeClr val="hlink"/>
              </a:solidFill>
              <a:round/>
              <a:headEnd/>
              <a:tailEnd/>
            </a:ln>
          </p:spPr>
          <p:txBody>
            <a:bodyPr wrap="none" anchor="ctr"/>
            <a:lstStyle/>
            <a:p>
              <a:endParaRPr lang="en-US"/>
            </a:p>
          </p:txBody>
        </p:sp>
        <p:sp>
          <p:nvSpPr>
            <p:cNvPr id="178" name="Line 40"/>
            <p:cNvSpPr>
              <a:spLocks noChangeShapeType="1"/>
            </p:cNvSpPr>
            <p:nvPr/>
          </p:nvSpPr>
          <p:spPr bwMode="auto">
            <a:xfrm>
              <a:off x="7613652" y="4335454"/>
              <a:ext cx="355600" cy="0"/>
            </a:xfrm>
            <a:prstGeom prst="line">
              <a:avLst/>
            </a:prstGeom>
            <a:noFill/>
            <a:ln w="25400">
              <a:solidFill>
                <a:schemeClr val="hlink"/>
              </a:solidFill>
              <a:round/>
              <a:headEnd/>
              <a:tailEnd/>
            </a:ln>
          </p:spPr>
          <p:txBody>
            <a:bodyPr wrap="none" anchor="ctr"/>
            <a:lstStyle/>
            <a:p>
              <a:endParaRPr lang="en-US"/>
            </a:p>
          </p:txBody>
        </p:sp>
        <p:sp>
          <p:nvSpPr>
            <p:cNvPr id="179" name="Line 41"/>
            <p:cNvSpPr>
              <a:spLocks noChangeShapeType="1"/>
            </p:cNvSpPr>
            <p:nvPr/>
          </p:nvSpPr>
          <p:spPr bwMode="auto">
            <a:xfrm>
              <a:off x="7073902" y="4259254"/>
              <a:ext cx="139700" cy="0"/>
            </a:xfrm>
            <a:prstGeom prst="line">
              <a:avLst/>
            </a:prstGeom>
            <a:noFill/>
            <a:ln w="12700">
              <a:solidFill>
                <a:srgbClr val="00FF00"/>
              </a:solidFill>
              <a:round/>
              <a:headEnd/>
              <a:tailEnd/>
            </a:ln>
          </p:spPr>
          <p:txBody>
            <a:bodyPr wrap="none" anchor="ctr"/>
            <a:lstStyle/>
            <a:p>
              <a:endParaRPr lang="en-US"/>
            </a:p>
          </p:txBody>
        </p:sp>
        <p:sp>
          <p:nvSpPr>
            <p:cNvPr id="180" name="Line 42"/>
            <p:cNvSpPr>
              <a:spLocks noChangeShapeType="1"/>
            </p:cNvSpPr>
            <p:nvPr/>
          </p:nvSpPr>
          <p:spPr bwMode="auto">
            <a:xfrm>
              <a:off x="7302502" y="4259254"/>
              <a:ext cx="139700" cy="0"/>
            </a:xfrm>
            <a:prstGeom prst="line">
              <a:avLst/>
            </a:prstGeom>
            <a:noFill/>
            <a:ln w="12700">
              <a:solidFill>
                <a:srgbClr val="FE9B03"/>
              </a:solidFill>
              <a:round/>
              <a:headEnd/>
              <a:tailEnd/>
            </a:ln>
          </p:spPr>
          <p:txBody>
            <a:bodyPr wrap="none" anchor="ctr"/>
            <a:lstStyle/>
            <a:p>
              <a:endParaRPr lang="en-US"/>
            </a:p>
          </p:txBody>
        </p:sp>
        <p:sp>
          <p:nvSpPr>
            <p:cNvPr id="181" name="Line 43"/>
            <p:cNvSpPr>
              <a:spLocks noChangeShapeType="1"/>
            </p:cNvSpPr>
            <p:nvPr/>
          </p:nvSpPr>
          <p:spPr bwMode="auto">
            <a:xfrm>
              <a:off x="7766052" y="4335454"/>
              <a:ext cx="203200" cy="0"/>
            </a:xfrm>
            <a:prstGeom prst="line">
              <a:avLst/>
            </a:prstGeom>
            <a:noFill/>
            <a:ln w="25400">
              <a:solidFill>
                <a:schemeClr val="folHlink"/>
              </a:solidFill>
              <a:round/>
              <a:headEnd/>
              <a:tailEnd/>
            </a:ln>
          </p:spPr>
          <p:txBody>
            <a:bodyPr wrap="none" anchor="ctr"/>
            <a:lstStyle/>
            <a:p>
              <a:endParaRPr lang="en-US"/>
            </a:p>
          </p:txBody>
        </p:sp>
        <p:sp>
          <p:nvSpPr>
            <p:cNvPr id="182" name="Line 44"/>
            <p:cNvSpPr>
              <a:spLocks noChangeShapeType="1"/>
            </p:cNvSpPr>
            <p:nvPr/>
          </p:nvSpPr>
          <p:spPr bwMode="auto">
            <a:xfrm>
              <a:off x="8286752" y="4113204"/>
              <a:ext cx="0" cy="215900"/>
            </a:xfrm>
            <a:prstGeom prst="line">
              <a:avLst/>
            </a:prstGeom>
            <a:noFill/>
            <a:ln w="12700">
              <a:solidFill>
                <a:schemeClr val="tx1"/>
              </a:solidFill>
              <a:round/>
              <a:headEnd/>
              <a:tailEnd/>
            </a:ln>
          </p:spPr>
          <p:txBody>
            <a:bodyPr wrap="none" anchor="ctr"/>
            <a:lstStyle/>
            <a:p>
              <a:endParaRPr lang="en-US"/>
            </a:p>
          </p:txBody>
        </p:sp>
        <p:sp>
          <p:nvSpPr>
            <p:cNvPr id="183" name="Line 45"/>
            <p:cNvSpPr>
              <a:spLocks noChangeShapeType="1"/>
            </p:cNvSpPr>
            <p:nvPr/>
          </p:nvSpPr>
          <p:spPr bwMode="auto">
            <a:xfrm>
              <a:off x="8293102" y="4335454"/>
              <a:ext cx="368300" cy="0"/>
            </a:xfrm>
            <a:prstGeom prst="line">
              <a:avLst/>
            </a:prstGeom>
            <a:noFill/>
            <a:ln w="12700">
              <a:solidFill>
                <a:schemeClr val="tx1"/>
              </a:solidFill>
              <a:round/>
              <a:headEnd/>
              <a:tailEnd/>
            </a:ln>
          </p:spPr>
          <p:txBody>
            <a:bodyPr wrap="none" anchor="ctr"/>
            <a:lstStyle/>
            <a:p>
              <a:endParaRPr lang="en-US"/>
            </a:p>
          </p:txBody>
        </p:sp>
        <p:sp>
          <p:nvSpPr>
            <p:cNvPr id="184" name="Line 46"/>
            <p:cNvSpPr>
              <a:spLocks noChangeShapeType="1"/>
            </p:cNvSpPr>
            <p:nvPr/>
          </p:nvSpPr>
          <p:spPr bwMode="auto">
            <a:xfrm flipH="1">
              <a:off x="8134352" y="4341804"/>
              <a:ext cx="152400" cy="292100"/>
            </a:xfrm>
            <a:prstGeom prst="line">
              <a:avLst/>
            </a:prstGeom>
            <a:noFill/>
            <a:ln w="12700">
              <a:solidFill>
                <a:schemeClr val="tx1"/>
              </a:solidFill>
              <a:round/>
              <a:headEnd/>
              <a:tailEnd/>
            </a:ln>
          </p:spPr>
          <p:txBody>
            <a:bodyPr wrap="none" anchor="ctr"/>
            <a:lstStyle/>
            <a:p>
              <a:endParaRPr lang="en-US"/>
            </a:p>
          </p:txBody>
        </p:sp>
        <p:sp>
          <p:nvSpPr>
            <p:cNvPr id="185" name="Oval 47"/>
            <p:cNvSpPr>
              <a:spLocks noChangeArrowheads="1"/>
            </p:cNvSpPr>
            <p:nvPr/>
          </p:nvSpPr>
          <p:spPr bwMode="auto">
            <a:xfrm>
              <a:off x="8343902" y="4411654"/>
              <a:ext cx="177800" cy="196850"/>
            </a:xfrm>
            <a:prstGeom prst="ellipse">
              <a:avLst/>
            </a:prstGeom>
            <a:solidFill>
              <a:schemeClr val="tx2"/>
            </a:solidFill>
            <a:ln w="12700">
              <a:solidFill>
                <a:schemeClr val="tx1"/>
              </a:solidFill>
              <a:round/>
              <a:headEnd/>
              <a:tailEnd/>
            </a:ln>
          </p:spPr>
          <p:txBody>
            <a:bodyPr wrap="none" anchor="ctr"/>
            <a:lstStyle/>
            <a:p>
              <a:endParaRPr lang="en-US"/>
            </a:p>
          </p:txBody>
        </p:sp>
        <p:sp>
          <p:nvSpPr>
            <p:cNvPr id="186" name="Rectangle 48"/>
            <p:cNvSpPr>
              <a:spLocks noChangeArrowheads="1"/>
            </p:cNvSpPr>
            <p:nvPr/>
          </p:nvSpPr>
          <p:spPr bwMode="auto">
            <a:xfrm>
              <a:off x="8394702" y="4037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87" name="Rectangle 49"/>
            <p:cNvSpPr>
              <a:spLocks noChangeArrowheads="1"/>
            </p:cNvSpPr>
            <p:nvPr/>
          </p:nvSpPr>
          <p:spPr bwMode="auto">
            <a:xfrm>
              <a:off x="8318502" y="3960804"/>
              <a:ext cx="2159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88" name="Rectangle 50"/>
            <p:cNvSpPr>
              <a:spLocks noChangeArrowheads="1"/>
            </p:cNvSpPr>
            <p:nvPr/>
          </p:nvSpPr>
          <p:spPr bwMode="auto">
            <a:xfrm>
              <a:off x="7378702" y="3960804"/>
              <a:ext cx="368300" cy="139700"/>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189" name="Line 51"/>
            <p:cNvSpPr>
              <a:spLocks noChangeShapeType="1"/>
            </p:cNvSpPr>
            <p:nvPr/>
          </p:nvSpPr>
          <p:spPr bwMode="auto">
            <a:xfrm>
              <a:off x="7473952" y="4030654"/>
              <a:ext cx="177800" cy="0"/>
            </a:xfrm>
            <a:prstGeom prst="line">
              <a:avLst/>
            </a:prstGeom>
            <a:noFill/>
            <a:ln w="50800">
              <a:solidFill>
                <a:srgbClr val="00FF00"/>
              </a:solidFill>
              <a:round/>
              <a:headEnd/>
              <a:tailEnd/>
            </a:ln>
          </p:spPr>
          <p:txBody>
            <a:bodyPr wrap="none" anchor="ctr"/>
            <a:lstStyle/>
            <a:p>
              <a:endParaRPr lang="en-US"/>
            </a:p>
          </p:txBody>
        </p:sp>
        <p:sp>
          <p:nvSpPr>
            <p:cNvPr id="190" name="AutoShape 52"/>
            <p:cNvSpPr>
              <a:spLocks noChangeArrowheads="1"/>
            </p:cNvSpPr>
            <p:nvPr/>
          </p:nvSpPr>
          <p:spPr bwMode="auto">
            <a:xfrm rot="10800000" flipH="1">
              <a:off x="6610352" y="5249854"/>
              <a:ext cx="152400" cy="152400"/>
            </a:xfrm>
            <a:prstGeom prst="triangle">
              <a:avLst>
                <a:gd name="adj" fmla="val 49995"/>
              </a:avLst>
            </a:prstGeom>
            <a:solidFill>
              <a:srgbClr val="FF5008"/>
            </a:solidFill>
            <a:ln w="12700">
              <a:noFill/>
              <a:miter lim="800000"/>
              <a:headEnd/>
              <a:tailEnd/>
            </a:ln>
          </p:spPr>
          <p:txBody>
            <a:bodyPr wrap="none" anchor="ctr"/>
            <a:lstStyle/>
            <a:p>
              <a:endParaRPr lang="en-US"/>
            </a:p>
          </p:txBody>
        </p:sp>
        <p:sp>
          <p:nvSpPr>
            <p:cNvPr id="191" name="Rectangle 53"/>
            <p:cNvSpPr>
              <a:spLocks noChangeArrowheads="1"/>
            </p:cNvSpPr>
            <p:nvPr/>
          </p:nvSpPr>
          <p:spPr bwMode="auto">
            <a:xfrm>
              <a:off x="6493149" y="5173654"/>
              <a:ext cx="1956143" cy="450634"/>
            </a:xfrm>
            <a:prstGeom prst="rect">
              <a:avLst/>
            </a:prstGeom>
            <a:noFill/>
            <a:ln w="12700">
              <a:noFill/>
              <a:miter lim="800000"/>
              <a:headEnd/>
              <a:tailEnd/>
            </a:ln>
          </p:spPr>
          <p:txBody>
            <a:bodyPr wrap="none" lIns="90487" tIns="44450" rIns="90487" bIns="44450">
              <a:spAutoFit/>
            </a:bodyPr>
            <a:lstStyle/>
            <a:p>
              <a:pPr defTabSz="762000"/>
              <a:r>
                <a:rPr lang="fr-FR" sz="1400" b="1" dirty="0" err="1" smtClean="0">
                  <a:solidFill>
                    <a:srgbClr val="676767"/>
                  </a:solidFill>
                </a:rPr>
                <a:t>Leak</a:t>
              </a:r>
              <a:r>
                <a:rPr lang="fr-FR" sz="1400" b="1" dirty="0" smtClean="0">
                  <a:solidFill>
                    <a:srgbClr val="676767"/>
                  </a:solidFill>
                </a:rPr>
                <a:t> Detector</a:t>
              </a:r>
              <a:endParaRPr lang="fr-FR" sz="1400" b="1" dirty="0">
                <a:solidFill>
                  <a:srgbClr val="676767"/>
                </a:solidFill>
              </a:endParaRPr>
            </a:p>
          </p:txBody>
        </p:sp>
        <p:sp>
          <p:nvSpPr>
            <p:cNvPr id="192" name="Rectangle 55"/>
            <p:cNvSpPr>
              <a:spLocks noChangeArrowheads="1"/>
            </p:cNvSpPr>
            <p:nvPr/>
          </p:nvSpPr>
          <p:spPr bwMode="auto">
            <a:xfrm>
              <a:off x="6534152" y="3802054"/>
              <a:ext cx="2057400" cy="76200"/>
            </a:xfrm>
            <a:prstGeom prst="rect">
              <a:avLst/>
            </a:prstGeom>
            <a:solidFill>
              <a:srgbClr val="FF5008"/>
            </a:solidFill>
            <a:ln w="12700">
              <a:noFill/>
              <a:miter lim="800000"/>
              <a:headEnd/>
              <a:tailEnd/>
            </a:ln>
          </p:spPr>
          <p:txBody>
            <a:bodyPr wrap="none" anchor="ctr"/>
            <a:lstStyle/>
            <a:p>
              <a:endParaRPr lang="en-US"/>
            </a:p>
          </p:txBody>
        </p:sp>
        <p:sp>
          <p:nvSpPr>
            <p:cNvPr id="193" name="Rectangle 56"/>
            <p:cNvSpPr>
              <a:spLocks noChangeArrowheads="1"/>
            </p:cNvSpPr>
            <p:nvPr/>
          </p:nvSpPr>
          <p:spPr bwMode="auto">
            <a:xfrm>
              <a:off x="6692902" y="5713404"/>
              <a:ext cx="139700" cy="6350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94" name="Rectangle 57"/>
            <p:cNvSpPr>
              <a:spLocks noChangeArrowheads="1"/>
            </p:cNvSpPr>
            <p:nvPr/>
          </p:nvSpPr>
          <p:spPr bwMode="auto">
            <a:xfrm>
              <a:off x="8293102" y="5713404"/>
              <a:ext cx="139700" cy="6350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95" name="Rectangle 58"/>
            <p:cNvSpPr>
              <a:spLocks noChangeArrowheads="1"/>
            </p:cNvSpPr>
            <p:nvPr/>
          </p:nvSpPr>
          <p:spPr bwMode="auto">
            <a:xfrm>
              <a:off x="6388102" y="5561004"/>
              <a:ext cx="63500" cy="6350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196" name="Arc 59"/>
            <p:cNvSpPr>
              <a:spLocks/>
            </p:cNvSpPr>
            <p:nvPr/>
          </p:nvSpPr>
          <p:spPr bwMode="auto">
            <a:xfrm>
              <a:off x="4027490" y="2285992"/>
              <a:ext cx="831850" cy="1060450"/>
            </a:xfrm>
            <a:custGeom>
              <a:avLst/>
              <a:gdLst>
                <a:gd name="T0" fmla="*/ 0 w 21600"/>
                <a:gd name="T1" fmla="*/ 1060450 h 21599"/>
                <a:gd name="T2" fmla="*/ 830271 w 21600"/>
                <a:gd name="T3" fmla="*/ 0 h 21599"/>
                <a:gd name="T4" fmla="*/ 831850 w 21600"/>
                <a:gd name="T5" fmla="*/ 106045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85"/>
                    <a:pt x="9645" y="21"/>
                    <a:pt x="21558" y="-1"/>
                  </a:cubicBezTo>
                </a:path>
                <a:path w="21600" h="21599" stroke="0" extrusionOk="0">
                  <a:moveTo>
                    <a:pt x="0" y="21599"/>
                  </a:moveTo>
                  <a:cubicBezTo>
                    <a:pt x="0" y="9685"/>
                    <a:pt x="9645" y="21"/>
                    <a:pt x="21558" y="-1"/>
                  </a:cubicBezTo>
                  <a:lnTo>
                    <a:pt x="21600" y="21599"/>
                  </a:lnTo>
                  <a:close/>
                </a:path>
              </a:pathLst>
            </a:custGeom>
            <a:noFill/>
            <a:ln w="12700" cap="rnd">
              <a:solidFill>
                <a:schemeClr val="tx1"/>
              </a:solidFill>
              <a:round/>
              <a:headEnd/>
              <a:tailEnd/>
            </a:ln>
          </p:spPr>
          <p:txBody>
            <a:bodyPr wrap="none" anchor="ctr"/>
            <a:lstStyle/>
            <a:p>
              <a:endParaRPr lang="en-US"/>
            </a:p>
          </p:txBody>
        </p:sp>
        <p:sp>
          <p:nvSpPr>
            <p:cNvPr id="197" name="Arc 60"/>
            <p:cNvSpPr>
              <a:spLocks/>
            </p:cNvSpPr>
            <p:nvPr/>
          </p:nvSpPr>
          <p:spPr bwMode="auto">
            <a:xfrm>
              <a:off x="4857752" y="2285992"/>
              <a:ext cx="831850" cy="1060450"/>
            </a:xfrm>
            <a:custGeom>
              <a:avLst/>
              <a:gdLst>
                <a:gd name="T0" fmla="*/ 0 w 21600"/>
                <a:gd name="T1" fmla="*/ 0 h 21600"/>
                <a:gd name="T2" fmla="*/ 831850 w 21600"/>
                <a:gd name="T3" fmla="*/ 1060450 h 21600"/>
                <a:gd name="T4" fmla="*/ 0 w 21600"/>
                <a:gd name="T5" fmla="*/ 10604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98" name="Arc 61"/>
            <p:cNvSpPr>
              <a:spLocks/>
            </p:cNvSpPr>
            <p:nvPr/>
          </p:nvSpPr>
          <p:spPr bwMode="auto">
            <a:xfrm>
              <a:off x="5703890" y="4792654"/>
              <a:ext cx="679450" cy="793750"/>
            </a:xfrm>
            <a:custGeom>
              <a:avLst/>
              <a:gdLst>
                <a:gd name="T0" fmla="*/ 679450 w 21600"/>
                <a:gd name="T1" fmla="*/ 793750 h 21600"/>
                <a:gd name="T2" fmla="*/ 0 w 21600"/>
                <a:gd name="T3" fmla="*/ 0 h 21600"/>
                <a:gd name="T4" fmla="*/ 67945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p:spPr>
          <p:txBody>
            <a:bodyPr wrap="none" anchor="ctr"/>
            <a:lstStyle/>
            <a:p>
              <a:endParaRPr lang="en-US"/>
            </a:p>
          </p:txBody>
        </p:sp>
        <p:sp>
          <p:nvSpPr>
            <p:cNvPr id="199" name="Line 62"/>
            <p:cNvSpPr>
              <a:spLocks noChangeShapeType="1"/>
            </p:cNvSpPr>
            <p:nvPr/>
          </p:nvSpPr>
          <p:spPr bwMode="auto">
            <a:xfrm>
              <a:off x="6381752" y="5567354"/>
              <a:ext cx="0" cy="50800"/>
            </a:xfrm>
            <a:prstGeom prst="line">
              <a:avLst/>
            </a:prstGeom>
            <a:noFill/>
            <a:ln w="25400">
              <a:solidFill>
                <a:schemeClr val="hlink"/>
              </a:solidFill>
              <a:round/>
              <a:headEnd/>
              <a:tailEnd/>
            </a:ln>
          </p:spPr>
          <p:txBody>
            <a:bodyPr wrap="none" anchor="ctr"/>
            <a:lstStyle/>
            <a:p>
              <a:endParaRPr lang="en-US"/>
            </a:p>
          </p:txBody>
        </p:sp>
        <p:sp>
          <p:nvSpPr>
            <p:cNvPr id="200" name="Line 63"/>
            <p:cNvSpPr>
              <a:spLocks noChangeShapeType="1"/>
            </p:cNvSpPr>
            <p:nvPr/>
          </p:nvSpPr>
          <p:spPr bwMode="auto">
            <a:xfrm>
              <a:off x="5695952" y="3351204"/>
              <a:ext cx="0" cy="1435100"/>
            </a:xfrm>
            <a:prstGeom prst="line">
              <a:avLst/>
            </a:prstGeom>
            <a:noFill/>
            <a:ln w="12700">
              <a:solidFill>
                <a:schemeClr val="tx1"/>
              </a:solidFill>
              <a:round/>
              <a:headEnd/>
              <a:tailEnd/>
            </a:ln>
          </p:spPr>
          <p:txBody>
            <a:bodyPr wrap="none" anchor="ctr"/>
            <a:lstStyle/>
            <a:p>
              <a:endParaRPr lang="en-US"/>
            </a:p>
          </p:txBody>
        </p:sp>
        <p:sp>
          <p:nvSpPr>
            <p:cNvPr id="201" name="TextBox 200"/>
            <p:cNvSpPr txBox="1"/>
            <p:nvPr/>
          </p:nvSpPr>
          <p:spPr>
            <a:xfrm>
              <a:off x="4200524" y="2744778"/>
              <a:ext cx="1114408" cy="830997"/>
            </a:xfrm>
            <a:prstGeom prst="rect">
              <a:avLst/>
            </a:prstGeom>
            <a:noFill/>
          </p:spPr>
          <p:txBody>
            <a:bodyPr wrap="none" rtlCol="0">
              <a:spAutoFit/>
            </a:bodyPr>
            <a:lstStyle/>
            <a:p>
              <a:pPr algn="ctr"/>
              <a:r>
                <a:rPr lang="en-US" sz="1600" dirty="0" smtClean="0"/>
                <a:t>Sniffer</a:t>
              </a:r>
            </a:p>
            <a:p>
              <a:pPr algn="ctr"/>
              <a:r>
                <a:rPr lang="en-US" sz="1600" dirty="0"/>
                <a:t>i</a:t>
              </a:r>
              <a:r>
                <a:rPr lang="en-US" sz="1600" dirty="0" smtClean="0"/>
                <a:t>n helium</a:t>
              </a:r>
            </a:p>
            <a:p>
              <a:pPr algn="ctr"/>
              <a:r>
                <a:rPr lang="en-US" sz="1600" dirty="0" smtClean="0"/>
                <a:t>cloud</a:t>
              </a:r>
              <a:endParaRPr lang="en-US" sz="1600" dirty="0"/>
            </a:p>
          </p:txBody>
        </p:sp>
        <p:cxnSp>
          <p:nvCxnSpPr>
            <p:cNvPr id="202" name="Straight Arrow Connector 201"/>
            <p:cNvCxnSpPr/>
            <p:nvPr/>
          </p:nvCxnSpPr>
          <p:spPr>
            <a:xfrm rot="5400000" flipH="1" flipV="1">
              <a:off x="3807615" y="3852067"/>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03" name="TextBox 202"/>
          <p:cNvSpPr txBox="1"/>
          <p:nvPr/>
        </p:nvSpPr>
        <p:spPr>
          <a:xfrm>
            <a:off x="5652120" y="6453336"/>
            <a:ext cx="2775119" cy="369332"/>
          </a:xfrm>
          <a:prstGeom prst="rect">
            <a:avLst/>
          </a:prstGeom>
          <a:noFill/>
        </p:spPr>
        <p:txBody>
          <a:bodyPr wrap="none" rtlCol="0">
            <a:spAutoFit/>
          </a:bodyPr>
          <a:lstStyle/>
          <a:p>
            <a:r>
              <a:rPr lang="en-US" dirty="0" smtClean="0"/>
              <a:t>Courtesy of </a:t>
            </a:r>
            <a:r>
              <a:rPr lang="en-US" dirty="0" err="1" smtClean="0"/>
              <a:t>P.Cruikshank</a:t>
            </a:r>
            <a:endParaRPr lang="en-US" dirty="0"/>
          </a:p>
        </p:txBody>
      </p:sp>
      <p:sp>
        <p:nvSpPr>
          <p:cNvPr id="205" name="TextBox 204"/>
          <p:cNvSpPr txBox="1"/>
          <p:nvPr/>
        </p:nvSpPr>
        <p:spPr>
          <a:xfrm>
            <a:off x="3923928" y="980728"/>
            <a:ext cx="1769835" cy="707886"/>
          </a:xfrm>
          <a:prstGeom prst="rect">
            <a:avLst/>
          </a:prstGeom>
          <a:noFill/>
        </p:spPr>
        <p:txBody>
          <a:bodyPr wrap="none" rtlCol="0">
            <a:spAutoFit/>
          </a:bodyPr>
          <a:lstStyle/>
          <a:p>
            <a:pPr algn="ctr"/>
            <a:r>
              <a:rPr lang="en-US" sz="2400" dirty="0" smtClean="0">
                <a:solidFill>
                  <a:srgbClr val="0066FF"/>
                </a:solidFill>
              </a:rPr>
              <a:t>Sniffing</a:t>
            </a:r>
          </a:p>
          <a:p>
            <a:pPr algn="ctr"/>
            <a:r>
              <a:rPr lang="en-US" sz="1600" dirty="0" smtClean="0">
                <a:solidFill>
                  <a:srgbClr val="0066FF"/>
                </a:solidFill>
              </a:rPr>
              <a:t>(leak </a:t>
            </a:r>
            <a:r>
              <a:rPr lang="en-US" sz="1600" dirty="0" err="1" smtClean="0">
                <a:solidFill>
                  <a:srgbClr val="0066FF"/>
                </a:solidFill>
              </a:rPr>
              <a:t>localisation</a:t>
            </a:r>
            <a:r>
              <a:rPr lang="en-US" sz="1600" dirty="0" smtClean="0">
                <a:solidFill>
                  <a:srgbClr val="0066FF"/>
                </a:solidFill>
              </a:rPr>
              <a:t>)</a:t>
            </a:r>
            <a:endParaRPr lang="en-US" sz="1600" dirty="0">
              <a:solidFill>
                <a:srgbClr val="0066FF"/>
              </a:solidFill>
            </a:endParaRPr>
          </a:p>
        </p:txBody>
      </p:sp>
      <p:sp>
        <p:nvSpPr>
          <p:cNvPr id="206" name="TextBox 205"/>
          <p:cNvSpPr txBox="1"/>
          <p:nvPr/>
        </p:nvSpPr>
        <p:spPr>
          <a:xfrm>
            <a:off x="3923928" y="3501008"/>
            <a:ext cx="1587494" cy="707886"/>
          </a:xfrm>
          <a:prstGeom prst="rect">
            <a:avLst/>
          </a:prstGeom>
          <a:noFill/>
        </p:spPr>
        <p:txBody>
          <a:bodyPr wrap="none" rtlCol="0">
            <a:spAutoFit/>
          </a:bodyPr>
          <a:lstStyle/>
          <a:p>
            <a:pPr algn="ctr"/>
            <a:r>
              <a:rPr lang="en-US" sz="2400" dirty="0" smtClean="0">
                <a:solidFill>
                  <a:srgbClr val="0066FF"/>
                </a:solidFill>
              </a:rPr>
              <a:t>Vacuum</a:t>
            </a:r>
          </a:p>
          <a:p>
            <a:pPr algn="ctr"/>
            <a:r>
              <a:rPr lang="en-US" sz="1600" dirty="0" smtClean="0">
                <a:solidFill>
                  <a:srgbClr val="0066FF"/>
                </a:solidFill>
              </a:rPr>
              <a:t>(leak detection)</a:t>
            </a:r>
            <a:endParaRPr lang="en-US" sz="1600" dirty="0">
              <a:solidFill>
                <a:srgbClr val="0066FF"/>
              </a:solidFill>
            </a:endParaRPr>
          </a:p>
        </p:txBody>
      </p:sp>
      <p:pic>
        <p:nvPicPr>
          <p:cNvPr id="207" name="Picture 6" descr="VPGMB on Q15 d"/>
          <p:cNvPicPr>
            <a:picLocks noChangeAspect="1" noChangeArrowheads="1"/>
          </p:cNvPicPr>
          <p:nvPr/>
        </p:nvPicPr>
        <p:blipFill>
          <a:blip r:embed="rId3" cstate="print"/>
          <a:srcRect/>
          <a:stretch>
            <a:fillRect/>
          </a:stretch>
        </p:blipFill>
        <p:spPr bwMode="auto">
          <a:xfrm>
            <a:off x="6732240" y="4005063"/>
            <a:ext cx="1782073" cy="2373871"/>
          </a:xfrm>
          <a:prstGeom prst="rect">
            <a:avLst/>
          </a:prstGeom>
          <a:noFill/>
          <a:ln w="9525">
            <a:noFill/>
            <a:miter lim="800000"/>
            <a:headEnd/>
            <a:tailEnd/>
          </a:ln>
        </p:spPr>
      </p:pic>
      <p:pic>
        <p:nvPicPr>
          <p:cNvPr id="20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015" t="14984" r="14162" b="20157"/>
          <a:stretch/>
        </p:blipFill>
        <p:spPr bwMode="auto">
          <a:xfrm>
            <a:off x="5802712" y="871733"/>
            <a:ext cx="2962694" cy="2652157"/>
          </a:xfrm>
          <a:prstGeom prst="rect">
            <a:avLst/>
          </a:prstGeom>
          <a:noFill/>
          <a:ln>
            <a:noFill/>
          </a:ln>
          <a:scene3d>
            <a:camera prst="orthographicFront">
              <a:rot lat="0" lon="0" rev="2148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5763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Leak testing</a:t>
            </a:r>
            <a:endParaRPr lang="en-GB"/>
          </a:p>
        </p:txBody>
      </p:sp>
      <p:sp>
        <p:nvSpPr>
          <p:cNvPr id="4" name="Content Placeholder 3"/>
          <p:cNvSpPr>
            <a:spLocks noGrp="1"/>
          </p:cNvSpPr>
          <p:nvPr>
            <p:ph idx="1"/>
          </p:nvPr>
        </p:nvSpPr>
        <p:spPr>
          <a:xfrm>
            <a:off x="431540" y="1160748"/>
            <a:ext cx="3951480" cy="4029794"/>
          </a:xfrm>
        </p:spPr>
        <p:txBody>
          <a:bodyPr>
            <a:noAutofit/>
          </a:bodyPr>
          <a:lstStyle/>
          <a:p>
            <a:r>
              <a:rPr lang="en-GB" sz="1600" smtClean="0"/>
              <a:t>Example of leak testing specification (HIE-Isolde vacuum vessel):</a:t>
            </a:r>
          </a:p>
          <a:p>
            <a:pPr lvl="1"/>
            <a:r>
              <a:rPr lang="en-GB" sz="1400" i="1"/>
              <a:t>All parts shall be leak tested according to EN 13185, by evacuation of the internal volume (</a:t>
            </a:r>
            <a:r>
              <a:rPr lang="en-GB" sz="1400" b="1" i="1">
                <a:solidFill>
                  <a:srgbClr val="002060"/>
                </a:solidFill>
              </a:rPr>
              <a:t>EN 13185, technique A.1</a:t>
            </a:r>
            <a:r>
              <a:rPr lang="en-GB" sz="1400" i="1"/>
              <a:t>) and using helium as tracer gas. The final test shall be performed on clean components, after electropolishing.</a:t>
            </a:r>
          </a:p>
          <a:p>
            <a:pPr lvl="1"/>
            <a:r>
              <a:rPr lang="en-GB" sz="1400" i="1"/>
              <a:t>Testing shall be performed with a calibrated helium leak detector with sensitivity better than 2x10-11 Pa m3 s-1. The calibration certificate shall be included in the inspection certificate.</a:t>
            </a:r>
          </a:p>
          <a:p>
            <a:pPr lvl="1"/>
            <a:r>
              <a:rPr lang="en-GB" sz="1400" i="1"/>
              <a:t>The test protocols that the contractor intends to follow must be submitted to CERN for approval before the tests are carried out.</a:t>
            </a:r>
          </a:p>
          <a:p>
            <a:pPr lvl="1"/>
            <a:r>
              <a:rPr lang="en-GB" sz="1400" i="1"/>
              <a:t>An automatic recorder shall be used to produce a chart showing the complete evolution over time of the vacuum leak test. This chart shall be included in the leak test report.</a:t>
            </a:r>
          </a:p>
          <a:p>
            <a:endParaRPr lang="en-GB" sz="16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29</a:t>
            </a:fld>
            <a:endParaRPr lang="en-GB" sz="1200" noProof="0">
              <a:solidFill>
                <a:schemeClr val="tx2"/>
              </a:solidFill>
            </a:endParaRPr>
          </a:p>
        </p:txBody>
      </p:sp>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58" t="8962" r="21065" b="45519"/>
          <a:stretch/>
        </p:blipFill>
        <p:spPr bwMode="auto">
          <a:xfrm>
            <a:off x="4716016" y="1160748"/>
            <a:ext cx="3660711" cy="19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82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2352"/>
            <a:ext cx="7772400" cy="698376"/>
          </a:xfrm>
        </p:spPr>
        <p:txBody>
          <a:bodyPr/>
          <a:lstStyle/>
          <a:p>
            <a:r>
              <a:rPr lang="en-GB" sz="3000" smtClean="0"/>
              <a:t>What are we talking about</a:t>
            </a:r>
            <a:r>
              <a:rPr lang="en-GB" sz="3000" smtClean="0"/>
              <a:t>:  Vacuum insulated vessels</a:t>
            </a:r>
            <a:endParaRPr lang="en-GB" sz="30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a:t>
            </a:fld>
            <a:endParaRPr lang="en-GB" sz="1200" noProof="0">
              <a:solidFill>
                <a:schemeClr val="tx2"/>
              </a:solidFill>
            </a:endParaRPr>
          </a:p>
        </p:txBody>
      </p:sp>
      <p:pic>
        <p:nvPicPr>
          <p:cNvPr id="4" name="Picture 5" descr="\\cern.ch\dfs\Users\p\pmingine\Public\EPAC 012\View transparente cryostat bypass 15_05_012.bm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8862" y="3792657"/>
            <a:ext cx="3949102" cy="2228631"/>
          </a:xfrm>
          <a:prstGeom prst="rect">
            <a:avLst/>
          </a:prstGeom>
          <a:noFill/>
          <a:ln>
            <a:solidFill>
              <a:schemeClr val="tx1"/>
            </a:solidFill>
          </a:ln>
        </p:spPr>
      </p:pic>
      <p:sp>
        <p:nvSpPr>
          <p:cNvPr id="5" name="TextBox 4"/>
          <p:cNvSpPr txBox="1"/>
          <p:nvPr/>
        </p:nvSpPr>
        <p:spPr>
          <a:xfrm>
            <a:off x="647564" y="6165304"/>
            <a:ext cx="7488832" cy="492443"/>
          </a:xfrm>
          <a:prstGeom prst="rect">
            <a:avLst/>
          </a:prstGeom>
          <a:noFill/>
          <a:ln>
            <a:noFill/>
          </a:ln>
        </p:spPr>
        <p:txBody>
          <a:bodyPr wrap="square" rtlCol="0">
            <a:spAutoFit/>
          </a:bodyPr>
          <a:lstStyle/>
          <a:p>
            <a:r>
              <a:rPr lang="en-GB" sz="1300" b="1" smtClean="0">
                <a:solidFill>
                  <a:srgbClr val="002060"/>
                </a:solidFill>
                <a:latin typeface="Arial" pitchFamily="34" charset="0"/>
                <a:cs typeface="Arial" pitchFamily="34" charset="0"/>
              </a:rPr>
              <a:t>Cryostats for accelerators often determined by deformation and not strenght, nevertheless regulations apply anyway…</a:t>
            </a:r>
            <a:endParaRPr lang="en-GB" sz="1300" b="1" dirty="0" smtClean="0">
              <a:solidFill>
                <a:srgbClr val="002060"/>
              </a:solidFill>
              <a:latin typeface="Arial" pitchFamily="34" charset="0"/>
              <a:cs typeface="Arial" pitchFamily="34"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57" r="24300"/>
          <a:stretch/>
        </p:blipFill>
        <p:spPr bwMode="auto">
          <a:xfrm>
            <a:off x="5616116" y="3097523"/>
            <a:ext cx="2410691" cy="304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052736"/>
            <a:ext cx="5112568" cy="199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3"/>
          <p:cNvGrpSpPr>
            <a:grpSpLocks/>
          </p:cNvGrpSpPr>
          <p:nvPr/>
        </p:nvGrpSpPr>
        <p:grpSpPr bwMode="auto">
          <a:xfrm>
            <a:off x="344035" y="1046611"/>
            <a:ext cx="3430786" cy="2566782"/>
            <a:chOff x="485" y="592"/>
            <a:chExt cx="4959" cy="3628"/>
          </a:xfrm>
        </p:grpSpPr>
        <p:pic>
          <p:nvPicPr>
            <p:cNvPr id="10" name="Picture 50" descr="LHC_Dip_Xsect107v2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 y="592"/>
              <a:ext cx="4959" cy="362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63"/>
            <p:cNvSpPr>
              <a:spLocks noChangeShapeType="1"/>
            </p:cNvSpPr>
            <p:nvPr/>
          </p:nvSpPr>
          <p:spPr bwMode="auto">
            <a:xfrm flipH="1" flipV="1">
              <a:off x="2955" y="3098"/>
              <a:ext cx="1238" cy="40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GB"/>
            </a:p>
          </p:txBody>
        </p:sp>
        <p:sp>
          <p:nvSpPr>
            <p:cNvPr id="14" name="Rectangle 70"/>
            <p:cNvSpPr>
              <a:spLocks noChangeArrowheads="1"/>
            </p:cNvSpPr>
            <p:nvPr/>
          </p:nvSpPr>
          <p:spPr bwMode="auto">
            <a:xfrm>
              <a:off x="4312" y="3972"/>
              <a:ext cx="1129" cy="214"/>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pSp>
    </p:spTree>
    <p:extLst>
      <p:ext uri="{BB962C8B-B14F-4D97-AF65-F5344CB8AC3E}">
        <p14:creationId xmlns:p14="http://schemas.microsoft.com/office/powerpoint/2010/main" val="3167364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Pressure testing</a:t>
            </a:r>
            <a:endParaRPr lang="en-GB"/>
          </a:p>
        </p:txBody>
      </p:sp>
      <p:sp>
        <p:nvSpPr>
          <p:cNvPr id="7" name="Content Placeholder 6"/>
          <p:cNvSpPr>
            <a:spLocks noGrp="1"/>
          </p:cNvSpPr>
          <p:nvPr>
            <p:ph idx="1"/>
          </p:nvPr>
        </p:nvSpPr>
        <p:spPr/>
        <p:txBody>
          <a:bodyPr>
            <a:normAutofit/>
          </a:bodyPr>
          <a:lstStyle/>
          <a:p>
            <a:pPr lvl="0"/>
            <a:r>
              <a:rPr lang="en-GB" sz="1800">
                <a:solidFill>
                  <a:schemeClr val="tx1"/>
                </a:solidFill>
                <a:latin typeface="Trebuchet MS" pitchFamily="34" charset="0"/>
                <a:ea typeface="Times New Roman" pitchFamily="18" charset="0"/>
              </a:rPr>
              <a:t>According to EN 13458-2 the test pressure shall be the higher </a:t>
            </a:r>
            <a:r>
              <a:rPr lang="en-GB" sz="1800" smtClean="0">
                <a:solidFill>
                  <a:schemeClr val="tx1"/>
                </a:solidFill>
                <a:latin typeface="Trebuchet MS" pitchFamily="34" charset="0"/>
                <a:ea typeface="Times New Roman" pitchFamily="18" charset="0"/>
              </a:rPr>
              <a:t>of</a:t>
            </a:r>
            <a:endParaRPr lang="en-GB" sz="700">
              <a:solidFill>
                <a:schemeClr val="tx1"/>
              </a:solidFill>
              <a:latin typeface="Trebuchet MS" pitchFamily="34" charset="0"/>
            </a:endParaRPr>
          </a:p>
          <a:p>
            <a:pPr lvl="0"/>
            <a:endParaRPr lang="en-GB" sz="700" smtClean="0">
              <a:solidFill>
                <a:schemeClr val="tx1"/>
              </a:solidFill>
              <a:latin typeface="Trebuchet MS" pitchFamily="34" charset="0"/>
            </a:endParaRPr>
          </a:p>
          <a:p>
            <a:pPr lvl="0"/>
            <a:endParaRPr lang="en-GB" sz="700">
              <a:solidFill>
                <a:schemeClr val="tx1"/>
              </a:solidFill>
              <a:latin typeface="Trebuchet MS" pitchFamily="34" charset="0"/>
            </a:endParaRPr>
          </a:p>
          <a:p>
            <a:pPr lvl="0"/>
            <a:endParaRPr lang="en-GB" sz="700" smtClean="0">
              <a:solidFill>
                <a:schemeClr val="tx1"/>
              </a:solidFill>
              <a:latin typeface="Trebuchet MS" pitchFamily="34" charset="0"/>
            </a:endParaRPr>
          </a:p>
          <a:p>
            <a:pPr lvl="0"/>
            <a:endParaRPr lang="en-GB" sz="700" smtClean="0">
              <a:solidFill>
                <a:schemeClr val="tx1"/>
              </a:solidFill>
              <a:latin typeface="Trebuchet MS" pitchFamily="34" charset="0"/>
            </a:endParaRPr>
          </a:p>
          <a:p>
            <a:pPr marL="68580" lvl="0" indent="0">
              <a:buNone/>
            </a:pPr>
            <a:endParaRPr lang="en-GB" sz="700">
              <a:solidFill>
                <a:schemeClr val="tx1"/>
              </a:solidFill>
            </a:endParaRPr>
          </a:p>
          <a:p>
            <a:pPr lvl="0"/>
            <a:r>
              <a:rPr lang="en-GB" sz="1800">
                <a:solidFill>
                  <a:schemeClr val="tx1"/>
                </a:solidFill>
                <a:latin typeface="Trebuchet MS" pitchFamily="34" charset="0"/>
                <a:ea typeface="Times New Roman" pitchFamily="18" charset="0"/>
              </a:rPr>
              <a:t>The test procedure is given in EN 13458-2 section 6.5. </a:t>
            </a:r>
            <a:endParaRPr lang="en-GB" sz="3200">
              <a:solidFill>
                <a:schemeClr val="tx1"/>
              </a:solidFill>
            </a:endParaRPr>
          </a:p>
          <a:p>
            <a:endParaRPr lang="en-GB" sz="1800"/>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30</a:t>
            </a:fld>
            <a:endParaRPr lang="en-GB" sz="1200" noProof="0">
              <a:solidFill>
                <a:schemeClr val="tx2"/>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448007989"/>
              </p:ext>
            </p:extLst>
          </p:nvPr>
        </p:nvGraphicFramePr>
        <p:xfrm>
          <a:off x="1871700" y="2168860"/>
          <a:ext cx="5943600" cy="619125"/>
        </p:xfrm>
        <a:graphic>
          <a:graphicData uri="http://schemas.openxmlformats.org/presentationml/2006/ole">
            <mc:AlternateContent xmlns:mc="http://schemas.openxmlformats.org/markup-compatibility/2006">
              <mc:Choice xmlns:v="urn:schemas-microsoft-com:vml" Requires="v">
                <p:oleObj spid="_x0000_s4113" name="Document" r:id="rId4" imgW="5929084" imgH="614538" progId="Word.Document.12">
                  <p:embed/>
                </p:oleObj>
              </mc:Choice>
              <mc:Fallback>
                <p:oleObj name="Document" r:id="rId4" imgW="5929084" imgH="614538"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700" y="2168860"/>
                        <a:ext cx="594360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259632" y="3645024"/>
            <a:ext cx="6336704" cy="2554545"/>
          </a:xfrm>
          <a:prstGeom prst="rect">
            <a:avLst/>
          </a:prstGeom>
          <a:noFill/>
          <a:ln>
            <a:noFill/>
          </a:ln>
        </p:spPr>
        <p:txBody>
          <a:bodyPr wrap="square" rtlCol="0">
            <a:spAutoFit/>
          </a:bodyPr>
          <a:lstStyle/>
          <a:p>
            <a:pPr lvl="1"/>
            <a:r>
              <a:rPr lang="en-GB" sz="1600" i="1" smtClean="0"/>
              <a:t>Where the test is carried out hydraulically the pressure shall be raised gradually to the test pressure holding it there for 30 min. Then the pressure shall be reduced to the design pressure so that a visual examination of all surfaces and joints can be made. The vessel shall not show any sign of gross plastic deformation or leakage. The test may be carried out pneumatically on a similar basis. As pneumatic testing employs substantially greater stored energy than hydraulic testing, it shall normally only be carried out where adequate facilities and procedures are employed to assure the safety of inspectors, employees and the public.</a:t>
            </a:r>
            <a:endParaRPr lang="en-GB" sz="800" i="1" dirty="0" smtClean="0">
              <a:latin typeface="Arial" pitchFamily="34" charset="0"/>
              <a:cs typeface="Arial" pitchFamily="34" charset="0"/>
            </a:endParaRPr>
          </a:p>
        </p:txBody>
      </p:sp>
    </p:spTree>
    <p:extLst>
      <p:ext uri="{BB962C8B-B14F-4D97-AF65-F5344CB8AC3E}">
        <p14:creationId xmlns:p14="http://schemas.microsoft.com/office/powerpoint/2010/main" val="2011003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Some standards for accessories and components</a:t>
            </a:r>
            <a:endParaRPr lang="en-GB"/>
          </a:p>
        </p:txBody>
      </p:sp>
      <p:sp>
        <p:nvSpPr>
          <p:cNvPr id="4" name="Content Placeholder 3"/>
          <p:cNvSpPr>
            <a:spLocks noGrp="1"/>
          </p:cNvSpPr>
          <p:nvPr>
            <p:ph idx="1"/>
          </p:nvPr>
        </p:nvSpPr>
        <p:spPr>
          <a:xfrm>
            <a:off x="914400" y="1880828"/>
            <a:ext cx="7772400" cy="4284476"/>
          </a:xfrm>
        </p:spPr>
        <p:txBody>
          <a:bodyPr/>
          <a:lstStyle/>
          <a:p>
            <a:pPr lvl="0"/>
            <a:r>
              <a:rPr lang="en-GB"/>
              <a:t>EN 14917:2009 Metal bellows expansion joints for pressure applications</a:t>
            </a:r>
          </a:p>
          <a:p>
            <a:pPr lvl="0"/>
            <a:r>
              <a:rPr lang="en-GB"/>
              <a:t>EN 12434:2000 Cryogenic vessels - Cryogenic flexible hoses</a:t>
            </a:r>
          </a:p>
          <a:p>
            <a:pPr lvl="0"/>
            <a:r>
              <a:rPr lang="en-GB"/>
              <a:t>EN 13371:2001 Cryogenic vessels - Couplings for cryogenic service</a:t>
            </a:r>
          </a:p>
          <a:p>
            <a:pPr lvl="0"/>
            <a:r>
              <a:rPr lang="en-GB"/>
              <a:t>EN 1626:2008 Cryogenic vessels - Valves for cryogenic service</a:t>
            </a:r>
          </a:p>
          <a:p>
            <a:pPr lvl="0"/>
            <a:r>
              <a:rPr lang="en-GB"/>
              <a:t>ISO 1609 Vacuum Technology – Flange dimensions</a:t>
            </a:r>
          </a:p>
          <a:p>
            <a:r>
              <a:rPr lang="en-GB"/>
              <a:t>ISO 3669 Vacuum technology – Bakable flanges – Dimension</a:t>
            </a:r>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31</a:t>
            </a:fld>
            <a:endParaRPr lang="en-GB" sz="1200" noProof="0">
              <a:solidFill>
                <a:schemeClr val="tx2"/>
              </a:solidFill>
            </a:endParaRPr>
          </a:p>
        </p:txBody>
      </p:sp>
    </p:spTree>
    <p:extLst>
      <p:ext uri="{BB962C8B-B14F-4D97-AF65-F5344CB8AC3E}">
        <p14:creationId xmlns:p14="http://schemas.microsoft.com/office/powerpoint/2010/main" val="49096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2352"/>
            <a:ext cx="7772400" cy="914400"/>
          </a:xfrm>
        </p:spPr>
        <p:txBody>
          <a:bodyPr/>
          <a:lstStyle/>
          <a:p>
            <a:pPr algn="ctr"/>
            <a:r>
              <a:rPr lang="en-GB" smtClean="0"/>
              <a:t>Thank you!</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32</a:t>
            </a:fld>
            <a:endParaRPr lang="en-GB" sz="1200" noProof="0">
              <a:solidFill>
                <a:schemeClr val="tx2"/>
              </a:solidFill>
            </a:endParaRPr>
          </a:p>
        </p:txBody>
      </p:sp>
      <p:pic>
        <p:nvPicPr>
          <p:cNvPr id="5122" name="Picture 2" descr="Image cred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764" y="1124744"/>
            <a:ext cx="4310903" cy="47165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9552" y="5841268"/>
            <a:ext cx="7772400" cy="914400"/>
          </a:xfrm>
          <a:prstGeom prst="rect">
            <a:avLst/>
          </a:prstGeom>
        </p:spPr>
        <p:txBody>
          <a:bodyPr vert="horz" anchor="t">
            <a:noAutofit/>
          </a:bodyPr>
          <a:lstStyle>
            <a:lvl1pPr algn="l" rtl="0" eaLnBrk="1" latinLnBrk="0" hangingPunct="1">
              <a:spcBef>
                <a:spcPct val="0"/>
              </a:spcBef>
              <a:buNone/>
              <a:defRPr sz="3600" b="0" kern="1200" spc="-150" baseline="0">
                <a:solidFill>
                  <a:schemeClr val="accent1">
                    <a:lumMod val="50000"/>
                  </a:schemeClr>
                </a:solidFill>
                <a:effectLst/>
                <a:latin typeface="Gill Sans MT" pitchFamily="34" charset="0"/>
                <a:ea typeface="+mj-ea"/>
                <a:cs typeface="Arial" pitchFamily="34" charset="0"/>
              </a:defRPr>
            </a:lvl1pPr>
            <a:extLst/>
          </a:lstStyle>
          <a:p>
            <a:pPr algn="ctr"/>
            <a:r>
              <a:rPr lang="en-GB" smtClean="0"/>
              <a:t>Questions?</a:t>
            </a:r>
            <a:endParaRPr lang="en-GB"/>
          </a:p>
        </p:txBody>
      </p:sp>
    </p:spTree>
    <p:extLst>
      <p:ext uri="{BB962C8B-B14F-4D97-AF65-F5344CB8AC3E}">
        <p14:creationId xmlns:p14="http://schemas.microsoft.com/office/powerpoint/2010/main" val="2566297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33</a:t>
            </a:fld>
            <a:endParaRPr lang="en-GB" sz="1200" noProof="0">
              <a:solidFill>
                <a:schemeClr val="tx2"/>
              </a:solidFill>
            </a:endParaRPr>
          </a:p>
        </p:txBody>
      </p:sp>
    </p:spTree>
    <p:extLst>
      <p:ext uri="{BB962C8B-B14F-4D97-AF65-F5344CB8AC3E}">
        <p14:creationId xmlns:p14="http://schemas.microsoft.com/office/powerpoint/2010/main" val="3771425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Useful textbooks</a:t>
            </a:r>
            <a:endParaRPr lang="en-GB"/>
          </a:p>
        </p:txBody>
      </p:sp>
      <p:sp>
        <p:nvSpPr>
          <p:cNvPr id="4" name="Content Placeholder 3"/>
          <p:cNvSpPr>
            <a:spLocks noGrp="1"/>
          </p:cNvSpPr>
          <p:nvPr>
            <p:ph idx="1"/>
          </p:nvPr>
        </p:nvSpPr>
        <p:spPr/>
        <p:txBody>
          <a:bodyPr/>
          <a:lstStyle/>
          <a:p>
            <a:pPr marL="411480" lvl="1" indent="-342900">
              <a:spcBef>
                <a:spcPts val="700"/>
              </a:spcBef>
              <a:buClr>
                <a:schemeClr val="accent1">
                  <a:lumMod val="50000"/>
                </a:schemeClr>
              </a:buClr>
              <a:buSzPct val="95000"/>
              <a:buFont typeface="Wingdings"/>
              <a:buChar char=""/>
            </a:pPr>
            <a:r>
              <a:rPr lang="en-GB" smtClean="0"/>
              <a:t>Chattopadhyay</a:t>
            </a:r>
            <a:r>
              <a:rPr lang="en-GB"/>
              <a:t>, Pressure vessels – Design and practice, CRC press, 2005</a:t>
            </a:r>
            <a:endParaRPr lang="en-GB" smtClean="0"/>
          </a:p>
          <a:p>
            <a:pPr marL="411480" lvl="1" indent="-342900">
              <a:spcBef>
                <a:spcPts val="700"/>
              </a:spcBef>
              <a:buClr>
                <a:schemeClr val="accent1">
                  <a:lumMod val="50000"/>
                </a:schemeClr>
              </a:buClr>
              <a:buSzPct val="95000"/>
              <a:buFont typeface="Wingdings"/>
              <a:buChar char=""/>
            </a:pPr>
            <a:r>
              <a:rPr lang="en-GB" smtClean="0"/>
              <a:t>Zeman</a:t>
            </a:r>
            <a:r>
              <a:rPr lang="en-GB"/>
              <a:t>, Pressure vessel design – Direct route, Elsevier, 2003</a:t>
            </a:r>
          </a:p>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34</a:t>
            </a:fld>
            <a:endParaRPr lang="en-GB" sz="1200" noProof="0">
              <a:solidFill>
                <a:schemeClr val="tx2"/>
              </a:solidFill>
            </a:endParaRPr>
          </a:p>
        </p:txBody>
      </p:sp>
    </p:spTree>
    <p:extLst>
      <p:ext uri="{BB962C8B-B14F-4D97-AF65-F5344CB8AC3E}">
        <p14:creationId xmlns:p14="http://schemas.microsoft.com/office/powerpoint/2010/main" val="2966577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35</a:t>
            </a:fld>
            <a:endParaRPr lang="en-GB" sz="1200" noProof="0">
              <a:solidFill>
                <a:schemeClr val="tx2"/>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84784"/>
            <a:ext cx="7920000" cy="49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68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Failure from internal pressure</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4</a:t>
            </a:fld>
            <a:endParaRPr lang="en-GB" sz="1200" noProof="0">
              <a:solidFill>
                <a:schemeClr val="tx2"/>
              </a:solidFill>
            </a:endParaRPr>
          </a:p>
        </p:txBody>
      </p:sp>
      <p:pic>
        <p:nvPicPr>
          <p:cNvPr id="3074" name="Picture 2" descr="Internal Pressure Failure"/>
          <p:cNvPicPr>
            <a:picLocks noChangeAspect="1" noChangeArrowheads="1"/>
          </p:cNvPicPr>
          <p:nvPr/>
        </p:nvPicPr>
        <p:blipFill rotWithShape="1">
          <a:blip r:embed="rId3">
            <a:extLst>
              <a:ext uri="{28A0092B-C50C-407E-A947-70E740481C1C}">
                <a14:useLocalDpi xmlns:a14="http://schemas.microsoft.com/office/drawing/2010/main" val="0"/>
              </a:ext>
            </a:extLst>
          </a:blip>
          <a:srcRect t="9524"/>
          <a:stretch/>
        </p:blipFill>
        <p:spPr bwMode="auto">
          <a:xfrm>
            <a:off x="2807804" y="1016732"/>
            <a:ext cx="3132348" cy="2125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blog.iqsdirectory.com/wp-content/uploads/files/pressure%20vessels%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428101"/>
            <a:ext cx="3309278" cy="22916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Robert Jenkins Pressure vessel failur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016732"/>
            <a:ext cx="2492192" cy="336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Pressure Vessel Failure during Hydro 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4148" y="1016732"/>
            <a:ext cx="3132348" cy="23505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R17_08a_full.jpg"/>
          <p:cNvPicPr>
            <a:picLocks noChangeAspect="1"/>
          </p:cNvPicPr>
          <p:nvPr/>
        </p:nvPicPr>
        <p:blipFill>
          <a:blip r:embed="rId7" cstate="print"/>
          <a:stretch>
            <a:fillRect/>
          </a:stretch>
        </p:blipFill>
        <p:spPr>
          <a:xfrm>
            <a:off x="4373978" y="3719400"/>
            <a:ext cx="4500564" cy="3000376"/>
          </a:xfrm>
          <a:prstGeom prst="rect">
            <a:avLst/>
          </a:prstGeom>
        </p:spPr>
      </p:pic>
      <p:pic>
        <p:nvPicPr>
          <p:cNvPr id="6" name="Picture 6" descr="http://www.blog.iqsdirectory.com/wp-content/uploads/files/pressure%20vessels%2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4555" y="3231022"/>
            <a:ext cx="1980220" cy="133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Failure from external pressure</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5</a:t>
            </a:fld>
            <a:endParaRPr lang="en-GB" sz="1200" noProof="0">
              <a:solidFill>
                <a:schemeClr val="tx2"/>
              </a:solidFill>
            </a:endParaRPr>
          </a:p>
        </p:txBody>
      </p:sp>
      <p:pic>
        <p:nvPicPr>
          <p:cNvPr id="2050" name="Picture 2" descr="External Pressure Fail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668" y="3908422"/>
            <a:ext cx="2628292" cy="2628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ternal Pressure Fail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908422"/>
            <a:ext cx="2648781" cy="26487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ternal Pressure Fail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965" y="1232756"/>
            <a:ext cx="3005431" cy="22540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302" t="14179" r="16350" b="3019"/>
          <a:stretch/>
        </p:blipFill>
        <p:spPr bwMode="auto">
          <a:xfrm>
            <a:off x="1209237" y="1189662"/>
            <a:ext cx="3326759" cy="255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83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t>Regulations for pressure bearing equipment</a:t>
            </a:r>
            <a:endParaRPr lang="en-GB"/>
          </a:p>
        </p:txBody>
      </p:sp>
      <p:sp>
        <p:nvSpPr>
          <p:cNvPr id="4" name="Content Placeholder 3"/>
          <p:cNvSpPr>
            <a:spLocks noGrp="1"/>
          </p:cNvSpPr>
          <p:nvPr>
            <p:ph idx="1"/>
          </p:nvPr>
        </p:nvSpPr>
        <p:spPr>
          <a:xfrm>
            <a:off x="922334" y="4473116"/>
            <a:ext cx="7772400" cy="1908212"/>
          </a:xfrm>
        </p:spPr>
        <p:txBody>
          <a:bodyPr>
            <a:normAutofit lnSpcReduction="10000"/>
          </a:bodyPr>
          <a:lstStyle/>
          <a:p>
            <a:r>
              <a:rPr lang="en-GB" b="1" smtClean="0">
                <a:solidFill>
                  <a:srgbClr val="002060"/>
                </a:solidFill>
              </a:rPr>
              <a:t>Think of them from the beginning</a:t>
            </a:r>
            <a:r>
              <a:rPr lang="en-GB" smtClean="0"/>
              <a:t>: they restrict not only </a:t>
            </a:r>
            <a:r>
              <a:rPr lang="en-GB" b="1" smtClean="0">
                <a:solidFill>
                  <a:srgbClr val="002060"/>
                </a:solidFill>
              </a:rPr>
              <a:t>what you can do</a:t>
            </a:r>
            <a:r>
              <a:rPr lang="en-GB" smtClean="0"/>
              <a:t> but also </a:t>
            </a:r>
            <a:r>
              <a:rPr lang="en-GB" b="1" smtClean="0">
                <a:solidFill>
                  <a:srgbClr val="002060"/>
                </a:solidFill>
              </a:rPr>
              <a:t>how you can do it</a:t>
            </a:r>
            <a:r>
              <a:rPr lang="en-GB" smtClean="0"/>
              <a:t>!</a:t>
            </a:r>
          </a:p>
          <a:p>
            <a:r>
              <a:rPr lang="en-GB">
                <a:solidFill>
                  <a:schemeClr val="tx1"/>
                </a:solidFill>
              </a:rPr>
              <a:t>C</a:t>
            </a:r>
            <a:r>
              <a:rPr lang="en-GB" smtClean="0">
                <a:solidFill>
                  <a:schemeClr val="tx1"/>
                </a:solidFill>
              </a:rPr>
              <a:t>ommon misconceptions</a:t>
            </a:r>
            <a:r>
              <a:rPr lang="en-GB" smtClean="0"/>
              <a:t>: </a:t>
            </a:r>
          </a:p>
          <a:p>
            <a:pPr lvl="1"/>
            <a:r>
              <a:rPr lang="en-GB" b="1">
                <a:solidFill>
                  <a:srgbClr val="002060"/>
                </a:solidFill>
              </a:rPr>
              <a:t>A</a:t>
            </a:r>
            <a:r>
              <a:rPr lang="en-GB" b="1" smtClean="0">
                <a:solidFill>
                  <a:srgbClr val="002060"/>
                </a:solidFill>
              </a:rPr>
              <a:t>n overpressure test before putting into service is not enough to ensure safe operation over the lifetime of the equipment!</a:t>
            </a:r>
          </a:p>
          <a:p>
            <a:pPr lvl="1"/>
            <a:r>
              <a:rPr lang="en-GB" b="1" smtClean="0">
                <a:solidFill>
                  <a:srgbClr val="002060"/>
                </a:solidFill>
              </a:rPr>
              <a:t>Neither a calculation alone, even with “large safety factor”!</a:t>
            </a:r>
            <a:endParaRPr lang="en-GB" b="1">
              <a:solidFill>
                <a:srgbClr val="002060"/>
              </a:solidFill>
            </a:endParaRPr>
          </a:p>
        </p:txBody>
      </p:sp>
      <p:sp>
        <p:nvSpPr>
          <p:cNvPr id="2" name="Slide Number Placeholder 1"/>
          <p:cNvSpPr>
            <a:spLocks noGrp="1"/>
          </p:cNvSpPr>
          <p:nvPr>
            <p:ph type="sldNum" sz="quarter" idx="12"/>
          </p:nvPr>
        </p:nvSpPr>
        <p:spPr/>
        <p:txBody>
          <a:bodyPr/>
          <a:lstStyle/>
          <a:p>
            <a:fld id="{1AD93096-5B34-4342-9326-69289CEAE4C2}" type="slidenum">
              <a:rPr lang="en-GB" noProof="0" smtClean="0"/>
              <a:pPr/>
              <a:t>6</a:t>
            </a:fld>
            <a:endParaRPr lang="en-GB" noProof="0"/>
          </a:p>
        </p:txBody>
      </p:sp>
      <p:sp>
        <p:nvSpPr>
          <p:cNvPr id="8" name="Content Placeholder 3"/>
          <p:cNvSpPr txBox="1">
            <a:spLocks/>
          </p:cNvSpPr>
          <p:nvPr/>
        </p:nvSpPr>
        <p:spPr>
          <a:xfrm>
            <a:off x="899592" y="1016732"/>
            <a:ext cx="7772400" cy="1908212"/>
          </a:xfrm>
          <a:prstGeom prst="rect">
            <a:avLst/>
          </a:prstGeom>
        </p:spPr>
        <p:txBody>
          <a:bodyPr vert="horz">
            <a:noAutofit/>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z="1800" smtClean="0"/>
              <a:t>Some examples of legislation for pressure equipment around the world</a:t>
            </a:r>
          </a:p>
          <a:p>
            <a:pPr lvl="1"/>
            <a:r>
              <a:rPr lang="en-GB" sz="1600" smtClean="0"/>
              <a:t>Pressure </a:t>
            </a:r>
            <a:r>
              <a:rPr lang="en-GB" sz="1600"/>
              <a:t>European </a:t>
            </a:r>
            <a:r>
              <a:rPr lang="en-GB" sz="1600" smtClean="0"/>
              <a:t>Directive</a:t>
            </a:r>
            <a:r>
              <a:rPr lang="en-GB" sz="1600"/>
              <a:t> </a:t>
            </a:r>
            <a:r>
              <a:rPr lang="en-GB" sz="1600" smtClean="0"/>
              <a:t>97/23/EC (often called PED), obligatory in the EU </a:t>
            </a:r>
            <a:r>
              <a:rPr lang="en-GB" sz="1600" b="1" smtClean="0">
                <a:solidFill>
                  <a:srgbClr val="002060"/>
                </a:solidFill>
              </a:rPr>
              <a:t>since 2002</a:t>
            </a:r>
            <a:endParaRPr lang="en-GB" sz="1600" b="1">
              <a:solidFill>
                <a:srgbClr val="002060"/>
              </a:solidFill>
            </a:endParaRPr>
          </a:p>
          <a:p>
            <a:pPr lvl="1"/>
            <a:r>
              <a:rPr lang="en-GB" sz="1600" smtClean="0"/>
              <a:t>ASME BPVC(USA), first published in </a:t>
            </a:r>
            <a:r>
              <a:rPr lang="en-GB" sz="1600" b="1" smtClean="0">
                <a:solidFill>
                  <a:srgbClr val="002060"/>
                </a:solidFill>
              </a:rPr>
              <a:t>1915</a:t>
            </a:r>
          </a:p>
          <a:p>
            <a:pPr lvl="1"/>
            <a:r>
              <a:rPr lang="en-GB" sz="1600" smtClean="0"/>
              <a:t>CODAP (France)</a:t>
            </a:r>
          </a:p>
          <a:p>
            <a:pPr lvl="1"/>
            <a:r>
              <a:rPr lang="en-GB" sz="1600"/>
              <a:t>AD </a:t>
            </a:r>
            <a:r>
              <a:rPr lang="en-GB" sz="1600" smtClean="0"/>
              <a:t>Merkblatt (Germany)</a:t>
            </a:r>
          </a:p>
          <a:p>
            <a:pPr lvl="1"/>
            <a:r>
              <a:rPr lang="en-GB" sz="1600" smtClean="0"/>
              <a:t>PD 5500 (UK)</a:t>
            </a:r>
          </a:p>
        </p:txBody>
      </p:sp>
      <p:sp>
        <p:nvSpPr>
          <p:cNvPr id="5" name="TextBox 4"/>
          <p:cNvSpPr txBox="1"/>
          <p:nvPr/>
        </p:nvSpPr>
        <p:spPr>
          <a:xfrm>
            <a:off x="6732240" y="2060848"/>
            <a:ext cx="2088232" cy="1292662"/>
          </a:xfrm>
          <a:prstGeom prst="rect">
            <a:avLst/>
          </a:prstGeom>
          <a:noFill/>
          <a:ln>
            <a:noFill/>
          </a:ln>
        </p:spPr>
        <p:txBody>
          <a:bodyPr wrap="square" rtlCol="0">
            <a:spAutoFit/>
          </a:bodyPr>
          <a:lstStyle/>
          <a:p>
            <a:r>
              <a:rPr lang="en-GB" sz="1300" i="1" smtClean="0">
                <a:latin typeface="Arial" pitchFamily="34" charset="0"/>
                <a:cs typeface="Arial" pitchFamily="34" charset="0"/>
              </a:rPr>
              <a:t>Where national law before EU directives. These standards are still in use but the PED requirements must be fullfiled.</a:t>
            </a:r>
            <a:endParaRPr lang="en-GB" sz="1300" i="1" dirty="0" smtClean="0">
              <a:latin typeface="Arial" pitchFamily="34" charset="0"/>
              <a:cs typeface="Arial" pitchFamily="34" charset="0"/>
            </a:endParaRPr>
          </a:p>
        </p:txBody>
      </p:sp>
      <p:sp>
        <p:nvSpPr>
          <p:cNvPr id="7" name="Right Brace 6"/>
          <p:cNvSpPr/>
          <p:nvPr/>
        </p:nvSpPr>
        <p:spPr>
          <a:xfrm>
            <a:off x="6336196" y="2195647"/>
            <a:ext cx="252028" cy="792088"/>
          </a:xfrm>
          <a:prstGeom prst="rightBrace">
            <a:avLst>
              <a:gd name="adj1" fmla="val 8333"/>
              <a:gd name="adj2" fmla="val 517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Content Placeholder 3"/>
          <p:cNvSpPr txBox="1">
            <a:spLocks/>
          </p:cNvSpPr>
          <p:nvPr/>
        </p:nvSpPr>
        <p:spPr>
          <a:xfrm>
            <a:off x="899592" y="3248980"/>
            <a:ext cx="7772400" cy="1584176"/>
          </a:xfrm>
          <a:prstGeom prst="rect">
            <a:avLst/>
          </a:prstGeom>
        </p:spPr>
        <p:txBody>
          <a:bodyPr vert="horz">
            <a:normAutofit/>
          </a:bodyPr>
          <a:lstStyle>
            <a:lvl1pPr marL="411480" indent="-342900" algn="l" rtl="0" eaLnBrk="1" latinLnBrk="0" hangingPunct="1">
              <a:spcBef>
                <a:spcPts val="700"/>
              </a:spcBef>
              <a:buClr>
                <a:schemeClr val="accent1">
                  <a:lumMod val="50000"/>
                </a:schemeClr>
              </a:buClr>
              <a:buSzPct val="95000"/>
              <a:buFont typeface="Wingdings"/>
              <a:buChar char=""/>
              <a:defRPr sz="2000" kern="1200">
                <a:solidFill>
                  <a:schemeClr val="tx1">
                    <a:lumMod val="85000"/>
                    <a:lumOff val="15000"/>
                  </a:schemeClr>
                </a:solidFill>
                <a:latin typeface="Aria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baseline="0">
                <a:solidFill>
                  <a:schemeClr val="tx1">
                    <a:lumMod val="85000"/>
                    <a:lumOff val="15000"/>
                  </a:schemeClr>
                </a:solidFill>
                <a:latin typeface="Aria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lumMod val="85000"/>
                    <a:lumOff val="15000"/>
                  </a:schemeClr>
                </a:solidFill>
                <a:latin typeface="Aria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lumMod val="85000"/>
                    <a:lumOff val="15000"/>
                  </a:schemeClr>
                </a:solidFill>
                <a:latin typeface="Aria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lumMod val="85000"/>
                    <a:lumOff val="15000"/>
                  </a:schemeClr>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z="1800" b="1" smtClean="0">
                <a:solidFill>
                  <a:srgbClr val="002060"/>
                </a:solidFill>
              </a:rPr>
              <a:t>At CERN we have our own rules</a:t>
            </a:r>
            <a:r>
              <a:rPr lang="en-GB" sz="1800" smtClean="0"/>
              <a:t>. In </a:t>
            </a:r>
            <a:r>
              <a:rPr lang="en-GB" sz="1800"/>
              <a:t>general: </a:t>
            </a:r>
          </a:p>
          <a:p>
            <a:pPr lvl="1"/>
            <a:r>
              <a:rPr lang="en-GB" sz="1600"/>
              <a:t>Rules at CERN impose the aplication of EU directives whenever possible</a:t>
            </a:r>
          </a:p>
          <a:p>
            <a:pPr lvl="1"/>
            <a:r>
              <a:rPr lang="en-GB" sz="1600"/>
              <a:t>A classification of special equipment applies to equipment excluded from EU directives or “equipment of special safety relevance” </a:t>
            </a:r>
          </a:p>
        </p:txBody>
      </p:sp>
    </p:spTree>
    <p:extLst>
      <p:ext uri="{BB962C8B-B14F-4D97-AF65-F5344CB8AC3E}">
        <p14:creationId xmlns:p14="http://schemas.microsoft.com/office/powerpoint/2010/main" val="276932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Safety Rules at CERN</a:t>
            </a:r>
            <a:endParaRPr lang="en-GB"/>
          </a:p>
        </p:txBody>
      </p:sp>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7</a:t>
            </a:fld>
            <a:endParaRPr lang="en-GB" sz="1200" noProof="0">
              <a:solidFill>
                <a:schemeClr val="tx2"/>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20" t="8928" r="31207" b="14102"/>
          <a:stretch/>
        </p:blipFill>
        <p:spPr bwMode="auto">
          <a:xfrm>
            <a:off x="1571034" y="1088740"/>
            <a:ext cx="5809278" cy="570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791416"/>
            <a:ext cx="8820472" cy="369332"/>
          </a:xfrm>
          <a:prstGeom prst="rect">
            <a:avLst/>
          </a:prstGeom>
        </p:spPr>
        <p:txBody>
          <a:bodyPr wrap="square">
            <a:spAutoFit/>
          </a:bodyPr>
          <a:lstStyle/>
          <a:p>
            <a:r>
              <a:rPr lang="en-GB">
                <a:hlinkClick r:id="rId4"/>
              </a:rPr>
              <a:t>https://espace.cern.ch/Safety-Rules-Regulations/en/rules/byDomain/Pages/cryogenic.aspx</a:t>
            </a:r>
            <a:endParaRPr lang="en-GB"/>
          </a:p>
        </p:txBody>
      </p:sp>
      <p:sp>
        <p:nvSpPr>
          <p:cNvPr id="5" name="Rounded Rectangle 4"/>
          <p:cNvSpPr/>
          <p:nvPr/>
        </p:nvSpPr>
        <p:spPr>
          <a:xfrm>
            <a:off x="1571034" y="4761148"/>
            <a:ext cx="5665262" cy="612068"/>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400" dirty="0" smtClean="0">
              <a:latin typeface="+mj-lt"/>
              <a:cs typeface="Arial" pitchFamily="34" charset="0"/>
            </a:endParaRPr>
          </a:p>
        </p:txBody>
      </p:sp>
      <p:sp>
        <p:nvSpPr>
          <p:cNvPr id="7" name="Rounded Rectangle 6"/>
          <p:cNvSpPr/>
          <p:nvPr/>
        </p:nvSpPr>
        <p:spPr>
          <a:xfrm>
            <a:off x="1583668" y="5409220"/>
            <a:ext cx="5665262" cy="612068"/>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400" dirty="0" smtClean="0">
              <a:latin typeface="+mj-lt"/>
              <a:cs typeface="Arial" pitchFamily="34" charset="0"/>
            </a:endParaRPr>
          </a:p>
        </p:txBody>
      </p:sp>
    </p:spTree>
    <p:extLst>
      <p:ext uri="{BB962C8B-B14F-4D97-AF65-F5344CB8AC3E}">
        <p14:creationId xmlns:p14="http://schemas.microsoft.com/office/powerpoint/2010/main" val="2130821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l"/>
            <a:fld id="{72AC53DF-4216-466D-99A7-94400E6C2A25}" type="slidenum">
              <a:rPr lang="en-GB" sz="1200" noProof="0" smtClean="0">
                <a:solidFill>
                  <a:schemeClr val="tx2"/>
                </a:solidFill>
              </a:rPr>
              <a:pPr algn="l"/>
              <a:t>8</a:t>
            </a:fld>
            <a:endParaRPr lang="en-GB" sz="1200" noProof="0">
              <a:solidFill>
                <a:schemeClr val="tx2"/>
              </a:solidFill>
            </a:endParaRPr>
          </a:p>
        </p:txBody>
      </p:sp>
      <p:sp>
        <p:nvSpPr>
          <p:cNvPr id="4" name="Title 3"/>
          <p:cNvSpPr txBox="1">
            <a:spLocks/>
          </p:cNvSpPr>
          <p:nvPr/>
        </p:nvSpPr>
        <p:spPr>
          <a:xfrm>
            <a:off x="914403" y="152400"/>
            <a:ext cx="7772400" cy="508000"/>
          </a:xfrm>
          <a:prstGeom prst="rect">
            <a:avLst/>
          </a:prstGeom>
        </p:spPr>
        <p:txBody>
          <a:bodyPr vert="horz" anchor="t">
            <a:noAutofit/>
          </a:bodyPr>
          <a:lstStyle>
            <a:lvl1pPr algn="l" rtl="0" eaLnBrk="1" latinLnBrk="0" hangingPunct="1">
              <a:spcBef>
                <a:spcPct val="0"/>
              </a:spcBef>
              <a:buNone/>
              <a:defRPr sz="3600" b="0" kern="1200" spc="-150" baseline="0">
                <a:solidFill>
                  <a:schemeClr val="accent1">
                    <a:lumMod val="50000"/>
                  </a:schemeClr>
                </a:solidFill>
                <a:effectLst/>
                <a:latin typeface="Gill Sans MT" pitchFamily="34" charset="0"/>
                <a:ea typeface="+mj-ea"/>
                <a:cs typeface="Arial" pitchFamily="34" charset="0"/>
              </a:defRPr>
            </a:lvl1pPr>
            <a:extLst/>
          </a:lstStyle>
          <a:p>
            <a:r>
              <a:rPr lang="en-GB" smtClean="0"/>
              <a:t>Pressure European Directive</a:t>
            </a:r>
            <a:endParaRPr lang="en-GB"/>
          </a:p>
        </p:txBody>
      </p:sp>
      <mc:AlternateContent xmlns:mc="http://schemas.openxmlformats.org/markup-compatibility/2006" xmlns:a14="http://schemas.microsoft.com/office/drawing/2010/main">
        <mc:Choice Requires="a14">
          <p:sp>
            <p:nvSpPr>
              <p:cNvPr id="5" name="Content Placeholder 4"/>
              <p:cNvSpPr txBox="1">
                <a:spLocks/>
              </p:cNvSpPr>
              <p:nvPr/>
            </p:nvSpPr>
            <p:spPr>
              <a:xfrm>
                <a:off x="914402" y="762000"/>
                <a:ext cx="8000997" cy="2452260"/>
              </a:xfrm>
              <a:prstGeom prst="rect">
                <a:avLst/>
              </a:prstGeom>
            </p:spPr>
            <p:txBody>
              <a:bodyPr>
                <a:normAutofit lnSpcReduction="10000"/>
              </a:bodyPr>
              <a:lstStyle>
                <a:lvl1pPr marL="411480" indent="-342900" algn="l" rtl="0" eaLnBrk="1" latinLnBrk="0" hangingPunct="1">
                  <a:spcBef>
                    <a:spcPts val="700"/>
                  </a:spcBef>
                  <a:buSzPct val="95000"/>
                  <a:buFont typeface="Wingdings"/>
                  <a:buChar char=""/>
                  <a:defRPr sz="2400" kern="1200">
                    <a:solidFill>
                      <a:schemeClr val="tx1">
                        <a:lumMod val="85000"/>
                        <a:lumOff val="15000"/>
                      </a:schemeClr>
                    </a:solidFill>
                    <a:latin typeface="Corbel" pitchFamily="34" charset="0"/>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2000" kern="1200" baseline="0">
                    <a:solidFill>
                      <a:schemeClr val="tx1">
                        <a:lumMod val="85000"/>
                        <a:lumOff val="15000"/>
                      </a:schemeClr>
                    </a:solidFill>
                    <a:latin typeface="Corbel" pitchFamily="34" charset="0"/>
                    <a:ea typeface="+mn-ea"/>
                    <a:cs typeface="Arial" pitchFamily="34" charset="0"/>
                  </a:defRPr>
                </a:lvl2pPr>
                <a:lvl3pPr marL="996696" indent="-228600" algn="l" rtl="0" eaLnBrk="1" latinLnBrk="0" hangingPunct="1">
                  <a:spcBef>
                    <a:spcPct val="20000"/>
                  </a:spcBef>
                  <a:buClr>
                    <a:schemeClr val="accent2"/>
                  </a:buClr>
                  <a:buFont typeface="Wingdings 2"/>
                  <a:buChar char=""/>
                  <a:defRPr sz="1800" kern="1200">
                    <a:solidFill>
                      <a:schemeClr val="tx1">
                        <a:lumMod val="85000"/>
                        <a:lumOff val="15000"/>
                      </a:schemeClr>
                    </a:solidFill>
                    <a:latin typeface="Corbel" pitchFamily="34" charset="0"/>
                    <a:ea typeface="+mn-ea"/>
                    <a:cs typeface="Arial" pitchFamily="34" charset="0"/>
                  </a:defRPr>
                </a:lvl3pPr>
                <a:lvl4pPr marL="1261872" indent="-228600" algn="l" rtl="0" eaLnBrk="1" latinLnBrk="0" hangingPunct="1">
                  <a:spcBef>
                    <a:spcPct val="20000"/>
                  </a:spcBef>
                  <a:buClr>
                    <a:schemeClr val="accent3"/>
                  </a:buClr>
                  <a:buFont typeface="Wingdings 3"/>
                  <a:buChar char=""/>
                  <a:defRPr sz="1800" kern="1200">
                    <a:solidFill>
                      <a:schemeClr val="tx1">
                        <a:lumMod val="85000"/>
                        <a:lumOff val="15000"/>
                      </a:schemeClr>
                    </a:solidFill>
                    <a:latin typeface="Corbel" pitchFamily="34" charset="0"/>
                    <a:ea typeface="+mn-ea"/>
                    <a:cs typeface="Arial" pitchFamily="34" charset="0"/>
                  </a:defRPr>
                </a:lvl4pPr>
                <a:lvl5pPr marL="1481328" indent="-210312" algn="l" rtl="0" eaLnBrk="1" latinLnBrk="0" hangingPunct="1">
                  <a:spcBef>
                    <a:spcPct val="20000"/>
                  </a:spcBef>
                  <a:buClr>
                    <a:schemeClr val="accent3"/>
                  </a:buClr>
                  <a:buFont typeface="Wingdings 2"/>
                  <a:buChar char=""/>
                  <a:defRPr sz="1600" kern="1200">
                    <a:solidFill>
                      <a:schemeClr val="tx1">
                        <a:lumMod val="85000"/>
                        <a:lumOff val="15000"/>
                      </a:schemeClr>
                    </a:solidFill>
                    <a:latin typeface="Corbe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r>
                  <a:rPr lang="en-GB" sz="1600" smtClean="0">
                    <a:latin typeface="Arial" pitchFamily="34" charset="0"/>
                  </a:rPr>
                  <a:t>Applies to </a:t>
                </a:r>
                <a:r>
                  <a:rPr lang="en-GB" sz="1600" b="1" smtClean="0">
                    <a:solidFill>
                      <a:srgbClr val="002060"/>
                    </a:solidFill>
                    <a:latin typeface="Arial" pitchFamily="34" charset="0"/>
                  </a:rPr>
                  <a:t>internal pressure </a:t>
                </a:r>
                <a14:m>
                  <m:oMath xmlns:m="http://schemas.openxmlformats.org/officeDocument/2006/math">
                    <m:r>
                      <a:rPr lang="en-GB" sz="1600" b="1" i="1" smtClean="0">
                        <a:solidFill>
                          <a:srgbClr val="002060"/>
                        </a:solidFill>
                        <a:latin typeface="Cambria Math"/>
                        <a:ea typeface="Cambria Math"/>
                      </a:rPr>
                      <m:t>≥</m:t>
                    </m:r>
                  </m:oMath>
                </a14:m>
                <a:r>
                  <a:rPr lang="en-GB" sz="1600" b="1" smtClean="0">
                    <a:solidFill>
                      <a:srgbClr val="002060"/>
                    </a:solidFill>
                    <a:latin typeface="Arial" pitchFamily="34" charset="0"/>
                  </a:rPr>
                  <a:t> 0.5 bar</a:t>
                </a:r>
                <a:endParaRPr lang="en-GB" sz="1600" b="1" smtClean="0">
                  <a:latin typeface="Arial" pitchFamily="34" charset="0"/>
                </a:endParaRPr>
              </a:p>
              <a:p>
                <a:r>
                  <a:rPr lang="en-GB" sz="1600" smtClean="0">
                    <a:latin typeface="Arial" pitchFamily="34" charset="0"/>
                  </a:rPr>
                  <a:t>Vessels must be designed, fabricated and tested according to the essential requirements of Annex I (Design, safety accessories, materials, manufacturing, testing, etc)</a:t>
                </a:r>
              </a:p>
              <a:p>
                <a:r>
                  <a:rPr lang="en-GB" sz="1600" smtClean="0">
                    <a:latin typeface="Arial" pitchFamily="34" charset="0"/>
                  </a:rPr>
                  <a:t>Establishes the conformity assessment procedure depending on vassel category. The category depends on the stored energy (which relates to risk), expressed as </a:t>
                </a:r>
                <a:r>
                  <a:rPr lang="en-GB" sz="1600" b="1" smtClean="0">
                    <a:solidFill>
                      <a:srgbClr val="002060"/>
                    </a:solidFill>
                    <a:latin typeface="Arial" pitchFamily="34" charset="0"/>
                  </a:rPr>
                  <a:t>Pressure x Volume in bar.L</a:t>
                </a:r>
              </a:p>
              <a:p>
                <a:r>
                  <a:rPr lang="en-GB" sz="1600">
                    <a:solidFill>
                      <a:schemeClr val="tx1"/>
                    </a:solidFill>
                    <a:latin typeface="Arial" pitchFamily="34" charset="0"/>
                  </a:rPr>
                  <a:t>D</a:t>
                </a:r>
                <a:r>
                  <a:rPr lang="en-GB" sz="1600" smtClean="0">
                    <a:solidFill>
                      <a:schemeClr val="tx1"/>
                    </a:solidFill>
                    <a:latin typeface="Arial" pitchFamily="34" charset="0"/>
                  </a:rPr>
                  <a:t>esign your system to fall in the lowest possible category: minimise pressure, fluid volume or both</a:t>
                </a:r>
                <a:endParaRPr lang="en-GB" sz="1600">
                  <a:solidFill>
                    <a:schemeClr val="tx1"/>
                  </a:solidFill>
                  <a:latin typeface="Arial" pitchFamily="34" charset="0"/>
                </a:endParaRPr>
              </a:p>
            </p:txBody>
          </p:sp>
        </mc:Choice>
        <mc:Fallback xmlns="">
          <p:sp>
            <p:nvSpPr>
              <p:cNvPr id="5" name="Content Placeholder 4"/>
              <p:cNvSpPr txBox="1">
                <a:spLocks noRot="1" noChangeAspect="1" noMove="1" noResize="1" noEditPoints="1" noAdjustHandles="1" noChangeArrowheads="1" noChangeShapeType="1" noTextEdit="1"/>
              </p:cNvSpPr>
              <p:nvPr/>
            </p:nvSpPr>
            <p:spPr>
              <a:xfrm>
                <a:off x="914402" y="762000"/>
                <a:ext cx="8000997" cy="2452260"/>
              </a:xfrm>
              <a:prstGeom prst="rect">
                <a:avLst/>
              </a:prstGeom>
              <a:blipFill rotWithShape="1">
                <a:blip r:embed="rId3"/>
                <a:stretch>
                  <a:fillRect t="-1741" r="-1067"/>
                </a:stretch>
              </a:blipFill>
            </p:spPr>
            <p:txBody>
              <a:bodyPr/>
              <a:lstStyle/>
              <a:p>
                <a:r>
                  <a:rPr lang="en-GB">
                    <a:noFill/>
                  </a:rPr>
                  <a:t> </a:t>
                </a:r>
              </a:p>
            </p:txBody>
          </p:sp>
        </mc:Fallback>
      </mc:AlternateContent>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643" t="19978" r="19438" b="9962"/>
          <a:stretch/>
        </p:blipFill>
        <p:spPr bwMode="auto">
          <a:xfrm>
            <a:off x="614869" y="3214260"/>
            <a:ext cx="3559968" cy="318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320745762"/>
              </p:ext>
            </p:extLst>
          </p:nvPr>
        </p:nvGraphicFramePr>
        <p:xfrm>
          <a:off x="4729018" y="3468952"/>
          <a:ext cx="3990109" cy="3268980"/>
        </p:xfrm>
        <a:graphic>
          <a:graphicData uri="http://schemas.openxmlformats.org/drawingml/2006/table">
            <a:tbl>
              <a:tblPr/>
              <a:tblGrid>
                <a:gridCol w="576682"/>
                <a:gridCol w="1240450"/>
                <a:gridCol w="2172977"/>
              </a:tblGrid>
              <a:tr h="395872">
                <a:tc>
                  <a:txBody>
                    <a:bodyPr/>
                    <a:lstStyle/>
                    <a:p>
                      <a:pPr algn="just">
                        <a:spcAft>
                          <a:spcPts val="600"/>
                        </a:spcAft>
                      </a:pPr>
                      <a:r>
                        <a:rPr lang="en-GB" sz="1050">
                          <a:effectLst/>
                          <a:latin typeface="Trebuchet MS"/>
                        </a:rPr>
                        <a:t>Category</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GB" sz="1050">
                          <a:effectLst/>
                          <a:latin typeface="Trebuchet MS"/>
                        </a:rPr>
                        <a:t>Conf. assessment module</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GB" sz="1050">
                          <a:effectLst/>
                          <a:latin typeface="Trebuchet MS"/>
                        </a:rPr>
                        <a:t>Comment</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722">
                <a:tc>
                  <a:txBody>
                    <a:bodyPr/>
                    <a:lstStyle/>
                    <a:p>
                      <a:pPr algn="just">
                        <a:spcAft>
                          <a:spcPts val="600"/>
                        </a:spcAft>
                      </a:pPr>
                      <a:r>
                        <a:rPr lang="en-GB" sz="1050">
                          <a:effectLst/>
                          <a:latin typeface="Trebuchet MS"/>
                        </a:rPr>
                        <a:t>SEP</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600"/>
                        </a:spcAft>
                      </a:pPr>
                      <a:r>
                        <a:rPr lang="en-GB" sz="1050">
                          <a:effectLst/>
                          <a:latin typeface="Trebuchet MS"/>
                        </a:rPr>
                        <a:t>None</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600"/>
                        </a:spcAft>
                      </a:pPr>
                      <a:r>
                        <a:rPr lang="en-GB" sz="1050">
                          <a:effectLst/>
                          <a:latin typeface="Trebuchet MS"/>
                        </a:rPr>
                        <a:t>The equipment must be designed and manufactured in accordance with sound engineering practice. No CE marking and no involvement of notified body.</a:t>
                      </a:r>
                      <a:endParaRPr lang="en-GB" sz="1100">
                        <a:effectLst/>
                        <a:latin typeface="Times New Roman"/>
                      </a:endParaRPr>
                    </a:p>
                  </a:txBody>
                  <a:tcPr marL="68580" marR="68580">
                    <a:lnL>
                      <a:noFill/>
                    </a:lnL>
                    <a:lnR>
                      <a:noFill/>
                    </a:lnR>
                    <a:lnT w="12700" cap="flat" cmpd="sng" algn="ctr">
                      <a:solidFill>
                        <a:srgbClr val="000000"/>
                      </a:solidFill>
                      <a:prstDash val="solid"/>
                      <a:round/>
                      <a:headEnd type="none" w="med" len="med"/>
                      <a:tailEnd type="none" w="med" len="med"/>
                    </a:lnT>
                    <a:lnB>
                      <a:noFill/>
                    </a:lnB>
                  </a:tcPr>
                </a:tc>
              </a:tr>
              <a:tr h="395872">
                <a:tc>
                  <a:txBody>
                    <a:bodyPr/>
                    <a:lstStyle/>
                    <a:p>
                      <a:pPr algn="just">
                        <a:spcAft>
                          <a:spcPts val="600"/>
                        </a:spcAft>
                      </a:pPr>
                      <a:r>
                        <a:rPr lang="en-GB" sz="1050">
                          <a:effectLst/>
                          <a:latin typeface="Trebuchet MS"/>
                        </a:rPr>
                        <a:t>I</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A</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CE marking with no notified body involvement, self-certifying.</a:t>
                      </a:r>
                      <a:endParaRPr lang="en-GB" sz="1100">
                        <a:effectLst/>
                        <a:latin typeface="Times New Roman"/>
                      </a:endParaRPr>
                    </a:p>
                  </a:txBody>
                  <a:tcPr marL="68580" marR="68580">
                    <a:lnL>
                      <a:noFill/>
                    </a:lnL>
                    <a:lnR>
                      <a:noFill/>
                    </a:lnR>
                    <a:lnT>
                      <a:noFill/>
                    </a:lnT>
                    <a:lnB>
                      <a:noFill/>
                    </a:lnB>
                  </a:tcPr>
                </a:tc>
              </a:tr>
              <a:tr h="549822">
                <a:tc>
                  <a:txBody>
                    <a:bodyPr/>
                    <a:lstStyle/>
                    <a:p>
                      <a:pPr algn="just">
                        <a:spcAft>
                          <a:spcPts val="600"/>
                        </a:spcAft>
                      </a:pPr>
                      <a:r>
                        <a:rPr lang="en-GB" sz="1050">
                          <a:effectLst/>
                          <a:latin typeface="Trebuchet MS"/>
                        </a:rPr>
                        <a:t>II</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A1</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The notified body will perform unexpected visits and monitor final assessment.</a:t>
                      </a:r>
                      <a:endParaRPr lang="en-GB" sz="1100">
                        <a:effectLst/>
                        <a:latin typeface="Times New Roman"/>
                      </a:endParaRPr>
                    </a:p>
                  </a:txBody>
                  <a:tcPr marL="68580" marR="68580">
                    <a:lnL>
                      <a:noFill/>
                    </a:lnL>
                    <a:lnR>
                      <a:noFill/>
                    </a:lnR>
                    <a:lnT>
                      <a:noFill/>
                    </a:lnT>
                    <a:lnB>
                      <a:noFill/>
                    </a:lnB>
                  </a:tcPr>
                </a:tc>
              </a:tr>
              <a:tr h="549822">
                <a:tc>
                  <a:txBody>
                    <a:bodyPr/>
                    <a:lstStyle/>
                    <a:p>
                      <a:pPr algn="just">
                        <a:spcAft>
                          <a:spcPts val="600"/>
                        </a:spcAft>
                      </a:pPr>
                      <a:r>
                        <a:rPr lang="en-GB" sz="1050">
                          <a:effectLst/>
                          <a:latin typeface="Trebuchet MS"/>
                        </a:rPr>
                        <a:t>III</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B1+F</a:t>
                      </a:r>
                      <a:endParaRPr lang="en-GB" sz="1100">
                        <a:effectLst/>
                        <a:latin typeface="Times New Roman"/>
                      </a:endParaRPr>
                    </a:p>
                  </a:txBody>
                  <a:tcPr marL="68580" marR="68580">
                    <a:lnL>
                      <a:noFill/>
                    </a:lnL>
                    <a:lnR>
                      <a:noFill/>
                    </a:lnR>
                    <a:lnT>
                      <a:noFill/>
                    </a:lnT>
                    <a:lnB>
                      <a:noFill/>
                    </a:lnB>
                  </a:tcPr>
                </a:tc>
                <a:tc>
                  <a:txBody>
                    <a:bodyPr/>
                    <a:lstStyle/>
                    <a:p>
                      <a:pPr algn="just">
                        <a:spcAft>
                          <a:spcPts val="600"/>
                        </a:spcAft>
                      </a:pPr>
                      <a:r>
                        <a:rPr lang="en-GB" sz="1050">
                          <a:effectLst/>
                          <a:latin typeface="Trebuchet MS"/>
                        </a:rPr>
                        <a:t>The notified body is required to approve the design, examine and test the vessel.</a:t>
                      </a:r>
                      <a:endParaRPr lang="en-GB" sz="1100">
                        <a:effectLst/>
                        <a:latin typeface="Times New Roman"/>
                      </a:endParaRPr>
                    </a:p>
                  </a:txBody>
                  <a:tcPr marL="68580" marR="68580">
                    <a:lnL>
                      <a:noFill/>
                    </a:lnL>
                    <a:lnR>
                      <a:noFill/>
                    </a:lnR>
                    <a:lnT>
                      <a:noFill/>
                    </a:lnT>
                    <a:lnB>
                      <a:noFill/>
                    </a:lnB>
                  </a:tcPr>
                </a:tc>
              </a:tr>
              <a:tr h="395872">
                <a:tc>
                  <a:txBody>
                    <a:bodyPr/>
                    <a:lstStyle/>
                    <a:p>
                      <a:pPr algn="just">
                        <a:spcAft>
                          <a:spcPts val="600"/>
                        </a:spcAft>
                      </a:pPr>
                      <a:r>
                        <a:rPr lang="en-GB" sz="1050">
                          <a:effectLst/>
                          <a:latin typeface="Trebuchet MS"/>
                        </a:rPr>
                        <a:t>IV</a:t>
                      </a:r>
                      <a:endParaRPr lang="en-GB" sz="1100">
                        <a:effectLst/>
                        <a:latin typeface="Times New Roman"/>
                      </a:endParaRPr>
                    </a:p>
                  </a:txBody>
                  <a:tcPr marL="68580" marR="6858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GB" sz="1050">
                          <a:effectLst/>
                          <a:latin typeface="Trebuchet MS"/>
                        </a:rPr>
                        <a:t>G</a:t>
                      </a:r>
                      <a:endParaRPr lang="en-GB" sz="1100">
                        <a:effectLst/>
                        <a:latin typeface="Times New Roman"/>
                      </a:endParaRPr>
                    </a:p>
                  </a:txBody>
                  <a:tcPr marL="68580" marR="6858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GB" sz="1050">
                          <a:effectLst/>
                          <a:latin typeface="Trebuchet MS"/>
                        </a:rPr>
                        <a:t>Even further involvement of the notified body.</a:t>
                      </a:r>
                      <a:endParaRPr lang="en-GB" sz="1100">
                        <a:effectLst/>
                        <a:latin typeface="Times New Roman"/>
                      </a:endParaRPr>
                    </a:p>
                  </a:txBody>
                  <a:tcPr marL="68580" marR="6858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683493" y="6354627"/>
            <a:ext cx="3420455" cy="461665"/>
          </a:xfrm>
          <a:prstGeom prst="rect">
            <a:avLst/>
          </a:prstGeom>
          <a:noFill/>
        </p:spPr>
        <p:txBody>
          <a:bodyPr wrap="square" rtlCol="0">
            <a:spAutoFit/>
          </a:bodyPr>
          <a:lstStyle/>
          <a:p>
            <a:r>
              <a:rPr lang="en-GB" sz="1200" smtClean="0">
                <a:latin typeface="Arial" pitchFamily="34" charset="0"/>
                <a:cs typeface="Arial" pitchFamily="34" charset="0"/>
              </a:rPr>
              <a:t>For vessels with non-dangerous gases (cryogenic liquids are treated as gas)</a:t>
            </a:r>
            <a:endParaRPr lang="en-GB" sz="1200">
              <a:latin typeface="Arial" pitchFamily="34" charset="0"/>
              <a:cs typeface="Arial" pitchFamily="34" charset="0"/>
            </a:endParaRPr>
          </a:p>
        </p:txBody>
      </p:sp>
      <p:sp>
        <p:nvSpPr>
          <p:cNvPr id="11" name="Right Arrow 10"/>
          <p:cNvSpPr/>
          <p:nvPr/>
        </p:nvSpPr>
        <p:spPr>
          <a:xfrm rot="5400000">
            <a:off x="2825806" y="4887162"/>
            <a:ext cx="3312368" cy="468052"/>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400" dirty="0" smtClean="0">
              <a:latin typeface="+mj-lt"/>
              <a:cs typeface="Arial" pitchFamily="34" charset="0"/>
            </a:endParaRPr>
          </a:p>
        </p:txBody>
      </p:sp>
      <p:sp>
        <p:nvSpPr>
          <p:cNvPr id="12" name="TextBox 11"/>
          <p:cNvSpPr txBox="1"/>
          <p:nvPr/>
        </p:nvSpPr>
        <p:spPr>
          <a:xfrm rot="16200000">
            <a:off x="2976610" y="4854623"/>
            <a:ext cx="3010760" cy="261610"/>
          </a:xfrm>
          <a:prstGeom prst="rect">
            <a:avLst/>
          </a:prstGeom>
          <a:noFill/>
          <a:ln>
            <a:noFill/>
          </a:ln>
        </p:spPr>
        <p:txBody>
          <a:bodyPr wrap="none" rtlCol="0">
            <a:spAutoFit/>
          </a:bodyPr>
          <a:lstStyle/>
          <a:p>
            <a:pPr algn="ctr"/>
            <a:r>
              <a:rPr lang="en-GB" sz="1100" smtClean="0">
                <a:latin typeface="Arial" pitchFamily="34" charset="0"/>
                <a:cs typeface="Arial" pitchFamily="34" charset="0"/>
              </a:rPr>
              <a:t>Conformity assessment gets heavier with risk</a:t>
            </a:r>
            <a:endParaRPr lang="en-GB" sz="1100" dirty="0" smtClean="0">
              <a:latin typeface="Arial" pitchFamily="34" charset="0"/>
              <a:cs typeface="Arial" pitchFamily="34" charset="0"/>
            </a:endParaRPr>
          </a:p>
        </p:txBody>
      </p:sp>
    </p:spTree>
    <p:extLst>
      <p:ext uri="{BB962C8B-B14F-4D97-AF65-F5344CB8AC3E}">
        <p14:creationId xmlns:p14="http://schemas.microsoft.com/office/powerpoint/2010/main" val="382420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PED Harmonised codes and standards</a:t>
            </a:r>
            <a:endParaRPr lang="en-GB"/>
          </a:p>
        </p:txBody>
      </p:sp>
      <p:sp>
        <p:nvSpPr>
          <p:cNvPr id="5" name="Content Placeholder 4"/>
          <p:cNvSpPr>
            <a:spLocks noGrp="1"/>
          </p:cNvSpPr>
          <p:nvPr>
            <p:ph idx="1"/>
          </p:nvPr>
        </p:nvSpPr>
        <p:spPr>
          <a:xfrm>
            <a:off x="914400" y="1016732"/>
            <a:ext cx="7772400" cy="5148572"/>
          </a:xfrm>
        </p:spPr>
        <p:txBody>
          <a:bodyPr>
            <a:normAutofit lnSpcReduction="10000"/>
          </a:bodyPr>
          <a:lstStyle/>
          <a:p>
            <a:r>
              <a:rPr lang="en-GB" sz="2000" smtClean="0"/>
              <a:t>Harmonised standards give </a:t>
            </a:r>
            <a:r>
              <a:rPr lang="en-GB" sz="2000" b="1" smtClean="0">
                <a:solidFill>
                  <a:srgbClr val="002060"/>
                </a:solidFill>
              </a:rPr>
              <a:t>presumption of comformity with the PED</a:t>
            </a:r>
            <a:r>
              <a:rPr lang="en-GB" sz="2000" smtClean="0"/>
              <a:t>, within their scope. Uselful standards for cryostat design and fabrication:</a:t>
            </a:r>
          </a:p>
          <a:p>
            <a:pPr lvl="1"/>
            <a:r>
              <a:rPr lang="en-GB" sz="1600" smtClean="0">
                <a:solidFill>
                  <a:srgbClr val="00B050"/>
                </a:solidFill>
              </a:rPr>
              <a:t>EN </a:t>
            </a:r>
            <a:r>
              <a:rPr lang="en-GB" sz="1600">
                <a:solidFill>
                  <a:srgbClr val="00B050"/>
                </a:solidFill>
              </a:rPr>
              <a:t>13458-1:2002 Cryogenic vessels - Static vacuum insulated vessels - Part 1: Fundamental requirements</a:t>
            </a:r>
          </a:p>
          <a:p>
            <a:pPr lvl="1"/>
            <a:r>
              <a:rPr lang="en-GB" sz="1600" smtClean="0">
                <a:solidFill>
                  <a:srgbClr val="00B050"/>
                </a:solidFill>
              </a:rPr>
              <a:t>EN </a:t>
            </a:r>
            <a:r>
              <a:rPr lang="en-GB" sz="1600">
                <a:solidFill>
                  <a:srgbClr val="00B050"/>
                </a:solidFill>
              </a:rPr>
              <a:t>13458-2:2002 Cryogenic vessels - Static vacuum insulated vessels - Part 2: Design, fabrication, inspection and testing + EN 13458-2:2002/AC:2006</a:t>
            </a:r>
          </a:p>
          <a:p>
            <a:pPr lvl="1"/>
            <a:r>
              <a:rPr lang="en-GB" sz="1600" smtClean="0">
                <a:solidFill>
                  <a:srgbClr val="00B050"/>
                </a:solidFill>
              </a:rPr>
              <a:t>EN </a:t>
            </a:r>
            <a:r>
              <a:rPr lang="en-GB" sz="1600">
                <a:solidFill>
                  <a:srgbClr val="00B050"/>
                </a:solidFill>
              </a:rPr>
              <a:t>13458-3:2003 Cryogenic vessels - Static vacuum insulated vessels - Part 3: Operational requirements + EN </a:t>
            </a:r>
            <a:r>
              <a:rPr lang="en-GB" sz="1600" smtClean="0">
                <a:solidFill>
                  <a:srgbClr val="00B050"/>
                </a:solidFill>
              </a:rPr>
              <a:t>13458-3:2003/A1:2005</a:t>
            </a:r>
          </a:p>
          <a:p>
            <a:pPr lvl="1"/>
            <a:r>
              <a:rPr lang="en-GB" sz="1600" smtClean="0">
                <a:solidFill>
                  <a:srgbClr val="CC3300"/>
                </a:solidFill>
              </a:rPr>
              <a:t>EN </a:t>
            </a:r>
            <a:r>
              <a:rPr lang="en-GB" sz="1600">
                <a:solidFill>
                  <a:srgbClr val="CC3300"/>
                </a:solidFill>
              </a:rPr>
              <a:t>13445-1:2009 Unfired pressure vessels - Part 1: General</a:t>
            </a:r>
          </a:p>
          <a:p>
            <a:pPr lvl="1"/>
            <a:r>
              <a:rPr lang="en-GB" sz="1600" smtClean="0">
                <a:solidFill>
                  <a:srgbClr val="CC3300"/>
                </a:solidFill>
              </a:rPr>
              <a:t>EN </a:t>
            </a:r>
            <a:r>
              <a:rPr lang="en-GB" sz="1600">
                <a:solidFill>
                  <a:srgbClr val="CC3300"/>
                </a:solidFill>
              </a:rPr>
              <a:t>13445-2:2009 Unfired pressure vessels - Part 2: Materials</a:t>
            </a:r>
          </a:p>
          <a:p>
            <a:pPr lvl="1"/>
            <a:r>
              <a:rPr lang="en-GB" sz="1600" smtClean="0">
                <a:solidFill>
                  <a:srgbClr val="CC3300"/>
                </a:solidFill>
              </a:rPr>
              <a:t>EN </a:t>
            </a:r>
            <a:r>
              <a:rPr lang="en-GB" sz="1600">
                <a:solidFill>
                  <a:srgbClr val="CC3300"/>
                </a:solidFill>
              </a:rPr>
              <a:t>13445-3:2009 Unfired pressure vessels - Part 3: Design</a:t>
            </a:r>
          </a:p>
          <a:p>
            <a:pPr lvl="1"/>
            <a:r>
              <a:rPr lang="en-GB" sz="1600" smtClean="0">
                <a:solidFill>
                  <a:srgbClr val="CC3300"/>
                </a:solidFill>
              </a:rPr>
              <a:t>EN </a:t>
            </a:r>
            <a:r>
              <a:rPr lang="en-GB" sz="1600">
                <a:solidFill>
                  <a:srgbClr val="CC3300"/>
                </a:solidFill>
              </a:rPr>
              <a:t>13445-4:2009 Unfired pressure vessels - Part 4: Fabrication</a:t>
            </a:r>
          </a:p>
          <a:p>
            <a:pPr lvl="1"/>
            <a:r>
              <a:rPr lang="en-GB" sz="1600" smtClean="0">
                <a:solidFill>
                  <a:srgbClr val="CC3300"/>
                </a:solidFill>
              </a:rPr>
              <a:t>EN </a:t>
            </a:r>
            <a:r>
              <a:rPr lang="en-GB" sz="1600">
                <a:solidFill>
                  <a:srgbClr val="CC3300"/>
                </a:solidFill>
              </a:rPr>
              <a:t>13445-5:2009 Unfired pressure vessels - Part 5: Inspection and testing</a:t>
            </a:r>
          </a:p>
          <a:p>
            <a:pPr lvl="1"/>
            <a:r>
              <a:rPr lang="en-GB" sz="1600" smtClean="0">
                <a:solidFill>
                  <a:srgbClr val="CC3300"/>
                </a:solidFill>
              </a:rPr>
              <a:t>EN </a:t>
            </a:r>
            <a:r>
              <a:rPr lang="en-GB" sz="1600">
                <a:solidFill>
                  <a:srgbClr val="CC3300"/>
                </a:solidFill>
              </a:rPr>
              <a:t>13445-8:2009 Unfired pressure vessels - Part 8: Additional requirements for pressure vessels of aluminium and aluminium alloys</a:t>
            </a:r>
          </a:p>
          <a:p>
            <a:r>
              <a:rPr lang="en-GB" sz="2000" smtClean="0"/>
              <a:t>Other codes such as CODAP or ASME can be used, </a:t>
            </a:r>
            <a:r>
              <a:rPr lang="en-GB" sz="2000" i="1" smtClean="0"/>
              <a:t>but proof of comformity is at the charge of the manufacturer</a:t>
            </a:r>
            <a:r>
              <a:rPr lang="en-GB" sz="2000" smtClean="0"/>
              <a:t>.</a:t>
            </a:r>
            <a:endParaRPr lang="en-GB" sz="2000"/>
          </a:p>
        </p:txBody>
      </p:sp>
      <p:sp>
        <p:nvSpPr>
          <p:cNvPr id="2" name="TextBox 1"/>
          <p:cNvSpPr txBox="1"/>
          <p:nvPr/>
        </p:nvSpPr>
        <p:spPr>
          <a:xfrm>
            <a:off x="143508" y="2206855"/>
            <a:ext cx="1224136" cy="1615827"/>
          </a:xfrm>
          <a:prstGeom prst="rect">
            <a:avLst/>
          </a:prstGeom>
          <a:noFill/>
          <a:ln>
            <a:noFill/>
          </a:ln>
        </p:spPr>
        <p:txBody>
          <a:bodyPr wrap="square" rtlCol="0">
            <a:spAutoFit/>
          </a:bodyPr>
          <a:lstStyle/>
          <a:p>
            <a:r>
              <a:rPr lang="en-GB" sz="1100" i="1" smtClean="0">
                <a:latin typeface="Arial" pitchFamily="34" charset="0"/>
                <a:cs typeface="Arial" pitchFamily="34" charset="0"/>
              </a:rPr>
              <a:t>These are often called “product standards” or “codes” as they give rules for the design and fabrication of a complete equipment.</a:t>
            </a:r>
            <a:endParaRPr lang="en-GB" sz="1100" i="1" dirty="0" smtClean="0">
              <a:latin typeface="Arial" pitchFamily="34" charset="0"/>
              <a:cs typeface="Arial" pitchFamily="34" charset="0"/>
            </a:endParaRPr>
          </a:p>
        </p:txBody>
      </p:sp>
    </p:spTree>
    <p:extLst>
      <p:ext uri="{BB962C8B-B14F-4D97-AF65-F5344CB8AC3E}">
        <p14:creationId xmlns:p14="http://schemas.microsoft.com/office/powerpoint/2010/main" val="3782666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_ppt_templat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spDef>
      <a:spPr>
        <a:ln/>
      </a:spPr>
      <a:bodyPr rtlCol="0" anchor="ctr"/>
      <a:lstStyle>
        <a:defPPr algn="ctr">
          <a:defRPr sz="1400" dirty="0" smtClean="0">
            <a:latin typeface="+mj-lt"/>
            <a:cs typeface="Arial" pitchFamily="34" charset="0"/>
          </a:defRPr>
        </a:defPPr>
      </a:lstStyle>
      <a:style>
        <a:lnRef idx="2">
          <a:schemeClr val="accent6"/>
        </a:lnRef>
        <a:fillRef idx="1">
          <a:schemeClr val="lt1"/>
        </a:fillRef>
        <a:effectRef idx="0">
          <a:schemeClr val="accent6"/>
        </a:effectRef>
        <a:fontRef idx="minor">
          <a:schemeClr val="dk1"/>
        </a:fontRef>
      </a:style>
    </a:spDef>
    <a:txDef>
      <a:spPr>
        <a:noFill/>
        <a:ln>
          <a:noFill/>
        </a:ln>
      </a:spPr>
      <a:bodyPr wrap="square" rtlCol="0">
        <a:spAutoFit/>
      </a:bodyPr>
      <a:lstStyle>
        <a:defPPr algn="ctr">
          <a:defRPr sz="130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DR_ppt_template</Template>
  <TotalTime>0</TotalTime>
  <Words>3023</Words>
  <Application>Microsoft Office PowerPoint</Application>
  <PresentationFormat>On-screen Show (4:3)</PresentationFormat>
  <Paragraphs>414</Paragraphs>
  <Slides>35</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DR_ppt_template</vt:lpstr>
      <vt:lpstr>Document</vt:lpstr>
      <vt:lpstr>PowerPoint Presentation</vt:lpstr>
      <vt:lpstr>Scope and Outline</vt:lpstr>
      <vt:lpstr>What are we talking about:  Vacuum insulated vessels</vt:lpstr>
      <vt:lpstr>Failure from internal pressure</vt:lpstr>
      <vt:lpstr>Failure from external pressure</vt:lpstr>
      <vt:lpstr>Regulations for pressure bearing equipment</vt:lpstr>
      <vt:lpstr>Safety Rules at CERN</vt:lpstr>
      <vt:lpstr>PowerPoint Presentation</vt:lpstr>
      <vt:lpstr>PED Harmonised codes and standards</vt:lpstr>
      <vt:lpstr>Best practices</vt:lpstr>
      <vt:lpstr>Design Loads</vt:lpstr>
      <vt:lpstr>Exceptional load cases</vt:lpstr>
      <vt:lpstr>Calculations*</vt:lpstr>
      <vt:lpstr>Material selection for pressure bearing parts</vt:lpstr>
      <vt:lpstr>Material selection (contin.)</vt:lpstr>
      <vt:lpstr>Pressure vessel materials, yes, but not allways enough!</vt:lpstr>
      <vt:lpstr>Specifications developed for vacuum applications at CERN</vt:lpstr>
      <vt:lpstr>Design stresses for some materials</vt:lpstr>
      <vt:lpstr>Welding</vt:lpstr>
      <vt:lpstr>Quality levels for imperfections</vt:lpstr>
      <vt:lpstr>Qualification of welding personnel and welding procedures</vt:lpstr>
      <vt:lpstr>Welding inspection</vt:lpstr>
      <vt:lpstr>Design of pressure bearing welds</vt:lpstr>
      <vt:lpstr>Design of vacuum facing welds</vt:lpstr>
      <vt:lpstr>Brazing</vt:lpstr>
      <vt:lpstr>Fabrication tolerances</vt:lpstr>
      <vt:lpstr>Cleaning</vt:lpstr>
      <vt:lpstr>He leak detection methods</vt:lpstr>
      <vt:lpstr>Leak testing</vt:lpstr>
      <vt:lpstr>Pressure testing</vt:lpstr>
      <vt:lpstr>Some standards for accessories and components</vt:lpstr>
      <vt:lpstr>Thank you!</vt:lpstr>
      <vt:lpstr>PowerPoint Presentation</vt:lpstr>
      <vt:lpstr>Useful textbooks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2010-11-28T09:37:16Z</dcterms:created>
  <dcterms:modified xsi:type="dcterms:W3CDTF">2013-07-02T08:23:09Z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