
<file path=[Content_Types].xml><?xml version="1.0" encoding="utf-8"?>
<Types xmlns="http://schemas.openxmlformats.org/package/2006/content-types">
  <Default Extension="xml" ContentType="application/xml"/>
  <Default Extension="vsdx" ContentType="application/vnd.ms-visio.drawing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327" r:id="rId4"/>
    <p:sldId id="304" r:id="rId5"/>
    <p:sldId id="274" r:id="rId6"/>
    <p:sldId id="285" r:id="rId7"/>
    <p:sldId id="317" r:id="rId8"/>
    <p:sldId id="311" r:id="rId9"/>
    <p:sldId id="303" r:id="rId10"/>
    <p:sldId id="338" r:id="rId11"/>
    <p:sldId id="351" r:id="rId12"/>
    <p:sldId id="352" r:id="rId13"/>
    <p:sldId id="329" r:id="rId14"/>
    <p:sldId id="319" r:id="rId15"/>
    <p:sldId id="334" r:id="rId16"/>
    <p:sldId id="321" r:id="rId17"/>
    <p:sldId id="355" r:id="rId18"/>
    <p:sldId id="342" r:id="rId19"/>
    <p:sldId id="344" r:id="rId20"/>
    <p:sldId id="348" r:id="rId21"/>
    <p:sldId id="345" r:id="rId22"/>
    <p:sldId id="346" r:id="rId23"/>
    <p:sldId id="347" r:id="rId24"/>
    <p:sldId id="339" r:id="rId25"/>
    <p:sldId id="340" r:id="rId26"/>
    <p:sldId id="353" r:id="rId27"/>
    <p:sldId id="354" r:id="rId28"/>
    <p:sldId id="328" r:id="rId29"/>
    <p:sldId id="337" r:id="rId30"/>
    <p:sldId id="350" r:id="rId31"/>
    <p:sldId id="330" r:id="rId32"/>
    <p:sldId id="332" r:id="rId33"/>
    <p:sldId id="331" r:id="rId34"/>
    <p:sldId id="323" r:id="rId35"/>
    <p:sldId id="326" r:id="rId36"/>
    <p:sldId id="335" r:id="rId37"/>
    <p:sldId id="325" r:id="rId38"/>
    <p:sldId id="336" r:id="rId39"/>
    <p:sldId id="34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66CC"/>
    <a:srgbClr val="0C377B"/>
    <a:srgbClr val="0055A0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4" autoAdjust="0"/>
  </p:normalViewPr>
  <p:slideViewPr>
    <p:cSldViewPr snapToGrid="0" snapToObjects="1">
      <p:cViewPr varScale="1">
        <p:scale>
          <a:sx n="97" d="100"/>
          <a:sy n="97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FINAL\TCC\TCC%20DB%20(3)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FINAL\TCC\TCC%20DB%20(3)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FINAL\TCC\TCC%20DB%20(3)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FINAL\TCC\TCC%20DB%20(3)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4" Type="http://schemas.microsoft.com/office/2011/relationships/chartColorStyle" Target="colors8.xml"/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FINAL\TCC\TCC%20DB%20(3)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1364829396326"/>
          <c:y val="0.0637273929940728"/>
          <c:w val="0.871196850393701"/>
          <c:h val="0.844330968107988"/>
        </c:manualLayout>
      </c:layout>
      <c:scatterChart>
        <c:scatterStyle val="lineMarker"/>
        <c:varyColors val="0"/>
        <c:ser>
          <c:idx val="1"/>
          <c:order val="0"/>
          <c:tx>
            <c:v>Teste 1A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'Cu-Cu M4'!$D$6:$D$8</c:f>
              <c:numCache>
                <c:formatCode>General</c:formatCode>
                <c:ptCount val="3"/>
                <c:pt idx="0">
                  <c:v>130.7</c:v>
                </c:pt>
                <c:pt idx="1">
                  <c:v>121.1</c:v>
                </c:pt>
                <c:pt idx="2">
                  <c:v>111.4</c:v>
                </c:pt>
              </c:numCache>
            </c:numRef>
          </c:yVal>
          <c:smooth val="0"/>
        </c:ser>
        <c:ser>
          <c:idx val="0"/>
          <c:order val="1"/>
          <c:tx>
            <c:v>Teste 1B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'Cu-Cu M4'!$D$9:$D$11</c:f>
              <c:numCache>
                <c:formatCode>General</c:formatCode>
                <c:ptCount val="3"/>
                <c:pt idx="0">
                  <c:v>100.1</c:v>
                </c:pt>
                <c:pt idx="1">
                  <c:v>90.9</c:v>
                </c:pt>
                <c:pt idx="2">
                  <c:v>82.5</c:v>
                </c:pt>
              </c:numCache>
            </c:numRef>
          </c:yVal>
          <c:smooth val="0"/>
        </c:ser>
        <c:ser>
          <c:idx val="2"/>
          <c:order val="2"/>
          <c:tx>
            <c:v>Teste 2A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'Cu-Cu M4'!$E$6:$E$8</c:f>
              <c:numCache>
                <c:formatCode>General</c:formatCode>
                <c:ptCount val="3"/>
                <c:pt idx="0">
                  <c:v>145.0</c:v>
                </c:pt>
                <c:pt idx="1">
                  <c:v>132.7</c:v>
                </c:pt>
                <c:pt idx="2">
                  <c:v>120.3</c:v>
                </c:pt>
              </c:numCache>
            </c:numRef>
          </c:yVal>
          <c:smooth val="0"/>
        </c:ser>
        <c:ser>
          <c:idx val="3"/>
          <c:order val="3"/>
          <c:tx>
            <c:v>Teste 2B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'Cu-Cu M4'!$E$9:$E$11</c:f>
              <c:numCache>
                <c:formatCode>General</c:formatCode>
                <c:ptCount val="3"/>
                <c:pt idx="0">
                  <c:v>106.0</c:v>
                </c:pt>
                <c:pt idx="1">
                  <c:v>94.4</c:v>
                </c:pt>
                <c:pt idx="2">
                  <c:v>83.7</c:v>
                </c:pt>
              </c:numCache>
            </c:numRef>
          </c:yVal>
          <c:smooth val="0"/>
        </c:ser>
        <c:ser>
          <c:idx val="4"/>
          <c:order val="4"/>
          <c:tx>
            <c:v>Teste 3A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'Cu-Cu M4'!$F$6:$F$8</c:f>
              <c:numCache>
                <c:formatCode>General</c:formatCode>
                <c:ptCount val="3"/>
                <c:pt idx="0">
                  <c:v>160.7</c:v>
                </c:pt>
                <c:pt idx="1">
                  <c:v>145.5</c:v>
                </c:pt>
                <c:pt idx="2">
                  <c:v>130.2</c:v>
                </c:pt>
              </c:numCache>
            </c:numRef>
          </c:yVal>
          <c:smooth val="0"/>
        </c:ser>
        <c:ser>
          <c:idx val="5"/>
          <c:order val="5"/>
          <c:tx>
            <c:v>Teste 3B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'Cu-Cu M4'!$F$9:$F$11</c:f>
              <c:numCache>
                <c:formatCode>General</c:formatCode>
                <c:ptCount val="3"/>
                <c:pt idx="0">
                  <c:v>112.7</c:v>
                </c:pt>
                <c:pt idx="1">
                  <c:v>98.3</c:v>
                </c:pt>
                <c:pt idx="2">
                  <c:v>85.2</c:v>
                </c:pt>
              </c:numCache>
            </c:numRef>
          </c:yVal>
          <c:smooth val="0"/>
        </c:ser>
        <c:ser>
          <c:idx val="6"/>
          <c:order val="6"/>
          <c:tx>
            <c:v>Teste 4A</c:v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'Cu-Cu M4'!$G$6:$G$8</c:f>
              <c:numCache>
                <c:formatCode>General</c:formatCode>
                <c:ptCount val="3"/>
                <c:pt idx="0">
                  <c:v>176.6</c:v>
                </c:pt>
                <c:pt idx="1">
                  <c:v>158.6</c:v>
                </c:pt>
                <c:pt idx="2">
                  <c:v>140.4</c:v>
                </c:pt>
              </c:numCache>
            </c:numRef>
          </c:yVal>
          <c:smooth val="0"/>
        </c:ser>
        <c:ser>
          <c:idx val="7"/>
          <c:order val="7"/>
          <c:tx>
            <c:v>Teste 4B</c:v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'Cu-Cu M4'!$G$9:$G$11</c:f>
              <c:numCache>
                <c:formatCode>General</c:formatCode>
                <c:ptCount val="3"/>
                <c:pt idx="0">
                  <c:v>119.6</c:v>
                </c:pt>
                <c:pt idx="1">
                  <c:v>102.4</c:v>
                </c:pt>
                <c:pt idx="2">
                  <c:v>86.8</c:v>
                </c:pt>
              </c:numCache>
            </c:numRef>
          </c:yVal>
          <c:smooth val="0"/>
        </c:ser>
        <c:ser>
          <c:idx val="8"/>
          <c:order val="8"/>
          <c:tx>
            <c:v>Teste 5A</c:v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'Cu-Cu M4'!$H$6:$H$8</c:f>
              <c:numCache>
                <c:formatCode>General</c:formatCode>
                <c:ptCount val="3"/>
                <c:pt idx="0">
                  <c:v>191.8</c:v>
                </c:pt>
                <c:pt idx="1">
                  <c:v>171.0</c:v>
                </c:pt>
                <c:pt idx="2">
                  <c:v>150.0</c:v>
                </c:pt>
              </c:numCache>
            </c:numRef>
          </c:yVal>
          <c:smooth val="0"/>
        </c:ser>
        <c:ser>
          <c:idx val="9"/>
          <c:order val="9"/>
          <c:tx>
            <c:v>Teste 5B</c:v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'Cu-Cu M4'!$H$9:$H$11</c:f>
              <c:numCache>
                <c:formatCode>General</c:formatCode>
                <c:ptCount val="3"/>
                <c:pt idx="0">
                  <c:v>126.1</c:v>
                </c:pt>
                <c:pt idx="1">
                  <c:v>106.2</c:v>
                </c:pt>
                <c:pt idx="2">
                  <c:v>88.2</c:v>
                </c:pt>
              </c:numCache>
            </c:numRef>
          </c:yVal>
          <c:smooth val="0"/>
        </c:ser>
        <c:ser>
          <c:idx val="10"/>
          <c:order val="10"/>
          <c:tx>
            <c:v>Teste 6A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'Cu-Cu M4'!$I$6:$I$8</c:f>
              <c:numCache>
                <c:formatCode>General</c:formatCode>
                <c:ptCount val="3"/>
                <c:pt idx="0">
                  <c:v>207.8</c:v>
                </c:pt>
                <c:pt idx="1">
                  <c:v>184.0</c:v>
                </c:pt>
                <c:pt idx="2">
                  <c:v>160.1</c:v>
                </c:pt>
              </c:numCache>
            </c:numRef>
          </c:yVal>
          <c:smooth val="0"/>
        </c:ser>
        <c:ser>
          <c:idx val="11"/>
          <c:order val="11"/>
          <c:tx>
            <c:v>Teste 6B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'Cu-Cu M4'!$I$9:$I$11</c:f>
              <c:numCache>
                <c:formatCode>General</c:formatCode>
                <c:ptCount val="3"/>
                <c:pt idx="0">
                  <c:v>132.9</c:v>
                </c:pt>
                <c:pt idx="1">
                  <c:v>110.2</c:v>
                </c:pt>
                <c:pt idx="2">
                  <c:v>89.6</c:v>
                </c:pt>
              </c:numCache>
            </c:numRef>
          </c:yVal>
          <c:smooth val="0"/>
        </c:ser>
        <c:ser>
          <c:idx val="12"/>
          <c:order val="12"/>
          <c:tx>
            <c:v>Teste 7A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'Cu-Cu M4'!$J$6:$J$8</c:f>
              <c:numCache>
                <c:formatCode>General</c:formatCode>
                <c:ptCount val="3"/>
                <c:pt idx="0">
                  <c:v>223.6</c:v>
                </c:pt>
                <c:pt idx="1">
                  <c:v>196.9</c:v>
                </c:pt>
                <c:pt idx="2">
                  <c:v>170.2</c:v>
                </c:pt>
              </c:numCache>
            </c:numRef>
          </c:yVal>
          <c:smooth val="0"/>
        </c:ser>
        <c:ser>
          <c:idx val="13"/>
          <c:order val="13"/>
          <c:tx>
            <c:v>Teste 7B</c:v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'Cu-Cu M4'!$J$9:$J$11</c:f>
              <c:numCache>
                <c:formatCode>General</c:formatCode>
                <c:ptCount val="3"/>
                <c:pt idx="0">
                  <c:v>140.0</c:v>
                </c:pt>
                <c:pt idx="1">
                  <c:v>115.5</c:v>
                </c:pt>
                <c:pt idx="2">
                  <c:v>91.2</c:v>
                </c:pt>
              </c:numCache>
            </c:numRef>
          </c:yVal>
          <c:smooth val="0"/>
        </c:ser>
        <c:ser>
          <c:idx val="14"/>
          <c:order val="14"/>
          <c:tx>
            <c:v>Test 8A</c:v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'Cu-Cu M4'!$K$6:$K$8</c:f>
              <c:numCache>
                <c:formatCode>General</c:formatCode>
                <c:ptCount val="3"/>
                <c:pt idx="0">
                  <c:v>239.5</c:v>
                </c:pt>
                <c:pt idx="1">
                  <c:v>209.8</c:v>
                </c:pt>
                <c:pt idx="2">
                  <c:v>180.2</c:v>
                </c:pt>
              </c:numCache>
            </c:numRef>
          </c:yVal>
          <c:smooth val="0"/>
        </c:ser>
        <c:ser>
          <c:idx val="15"/>
          <c:order val="15"/>
          <c:tx>
            <c:v>Test 8B </c:v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'Cu-Cu M4'!$K$9:$K$11</c:f>
              <c:numCache>
                <c:formatCode>General</c:formatCode>
                <c:ptCount val="3"/>
                <c:pt idx="0">
                  <c:v>146.8</c:v>
                </c:pt>
                <c:pt idx="1">
                  <c:v>118.5</c:v>
                </c:pt>
                <c:pt idx="2">
                  <c:v>92.8</c:v>
                </c:pt>
              </c:numCache>
            </c:numRef>
          </c:yVal>
          <c:smooth val="0"/>
        </c:ser>
        <c:ser>
          <c:idx val="16"/>
          <c:order val="16"/>
          <c:tx>
            <c:v>Test 9A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'Cu-Cu M4'!$L$6:$L$8</c:f>
              <c:numCache>
                <c:formatCode>General</c:formatCode>
                <c:ptCount val="3"/>
                <c:pt idx="0">
                  <c:v>255.5</c:v>
                </c:pt>
                <c:pt idx="1">
                  <c:v>222.8</c:v>
                </c:pt>
                <c:pt idx="2">
                  <c:v>190.3</c:v>
                </c:pt>
              </c:numCache>
            </c:numRef>
          </c:yVal>
          <c:smooth val="0"/>
        </c:ser>
        <c:ser>
          <c:idx val="17"/>
          <c:order val="17"/>
          <c:tx>
            <c:v>Test 9B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'Cu-Cu M4'!$L$9:$L$11</c:f>
              <c:numCache>
                <c:formatCode>General</c:formatCode>
                <c:ptCount val="3"/>
                <c:pt idx="0">
                  <c:v>153.8</c:v>
                </c:pt>
                <c:pt idx="1">
                  <c:v>122.7</c:v>
                </c:pt>
                <c:pt idx="2">
                  <c:v>94.3</c:v>
                </c:pt>
              </c:numCache>
            </c:numRef>
          </c:yVal>
          <c:smooth val="0"/>
        </c:ser>
        <c:ser>
          <c:idx val="18"/>
          <c:order val="18"/>
          <c:tx>
            <c:v>Test 10A</c:v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8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'Cu-Cu M4'!$M$6:$M$8</c:f>
              <c:numCache>
                <c:formatCode>General</c:formatCode>
                <c:ptCount val="3"/>
                <c:pt idx="0">
                  <c:v>270.8</c:v>
                </c:pt>
                <c:pt idx="1">
                  <c:v>235.3</c:v>
                </c:pt>
                <c:pt idx="2">
                  <c:v>200.0</c:v>
                </c:pt>
              </c:numCache>
            </c:numRef>
          </c:yVal>
          <c:smooth val="0"/>
        </c:ser>
        <c:ser>
          <c:idx val="19"/>
          <c:order val="19"/>
          <c:tx>
            <c:v>Test 10B</c:v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8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'Cu-Cu M4'!$B$9:$B$11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'Cu-Cu M4'!$M$9:$M$11</c:f>
              <c:numCache>
                <c:formatCode>General</c:formatCode>
                <c:ptCount val="3"/>
                <c:pt idx="0">
                  <c:v>160.5</c:v>
                </c:pt>
                <c:pt idx="1">
                  <c:v>126.8</c:v>
                </c:pt>
                <c:pt idx="2">
                  <c:v>95.9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464504"/>
        <c:axId val="2105456392"/>
      </c:scatterChart>
      <c:valAx>
        <c:axId val="2105464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456392"/>
        <c:crosses val="autoZero"/>
        <c:crossBetween val="midCat"/>
      </c:valAx>
      <c:valAx>
        <c:axId val="2105456392"/>
        <c:scaling>
          <c:orientation val="minMax"/>
          <c:min val="8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464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Heat vs Delta 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209112279657173"/>
                  <c:y val="-0.13839078566596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'Cu-Cu M4'!$D$21:$M$21</c:f>
              <c:numCache>
                <c:formatCode>General</c:formatCode>
                <c:ptCount val="10"/>
                <c:pt idx="0">
                  <c:v>11.30000000000001</c:v>
                </c:pt>
                <c:pt idx="1">
                  <c:v>14.3</c:v>
                </c:pt>
                <c:pt idx="2">
                  <c:v>17.49999999999999</c:v>
                </c:pt>
                <c:pt idx="3">
                  <c:v>20.80000000000001</c:v>
                </c:pt>
                <c:pt idx="4">
                  <c:v>23.90000000000001</c:v>
                </c:pt>
                <c:pt idx="5">
                  <c:v>27.19999999999999</c:v>
                </c:pt>
                <c:pt idx="6">
                  <c:v>30.19999999999999</c:v>
                </c:pt>
                <c:pt idx="7">
                  <c:v>33.39999999999998</c:v>
                </c:pt>
                <c:pt idx="8">
                  <c:v>36.5</c:v>
                </c:pt>
                <c:pt idx="9">
                  <c:v>39.5</c:v>
                </c:pt>
              </c:numCache>
            </c:numRef>
          </c:xVal>
          <c:yVal>
            <c:numRef>
              <c:f>'Cu-Cu M4'!$D$14:$M$14</c:f>
              <c:numCache>
                <c:formatCode>0.000</c:formatCode>
                <c:ptCount val="10"/>
                <c:pt idx="0">
                  <c:v>7.065609999999999</c:v>
                </c:pt>
                <c:pt idx="1">
                  <c:v>9.486640000000003</c:v>
                </c:pt>
                <c:pt idx="2">
                  <c:v>12.04913</c:v>
                </c:pt>
                <c:pt idx="3">
                  <c:v>14.48128</c:v>
                </c:pt>
                <c:pt idx="4">
                  <c:v>17.14986</c:v>
                </c:pt>
                <c:pt idx="5">
                  <c:v>19.8986</c:v>
                </c:pt>
                <c:pt idx="6">
                  <c:v>22.55158999999999</c:v>
                </c:pt>
                <c:pt idx="7">
                  <c:v>25.61059999999999</c:v>
                </c:pt>
                <c:pt idx="8">
                  <c:v>28.18464999999999</c:v>
                </c:pt>
                <c:pt idx="9">
                  <c:v>31.08572999999999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271080"/>
        <c:axId val="2105261864"/>
      </c:scatterChart>
      <c:valAx>
        <c:axId val="2105271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261864"/>
        <c:crossesAt val="0.0"/>
        <c:crossBetween val="midCat"/>
      </c:valAx>
      <c:valAx>
        <c:axId val="2105261864"/>
        <c:scaling>
          <c:orientation val="minMax"/>
          <c:max val="3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[Red]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271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Temperature vs Condutance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55146194771002"/>
                  <c:y val="-0.14038239095215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'Cu-Cu M4'!$AI$3:$AI$12</c:f>
              <c:numCache>
                <c:formatCode>0</c:formatCode>
                <c:ptCount val="10"/>
                <c:pt idx="0">
                  <c:v>92420.11222874805</c:v>
                </c:pt>
                <c:pt idx="1">
                  <c:v>101505.6837636103</c:v>
                </c:pt>
                <c:pt idx="2">
                  <c:v>108232.4587878528</c:v>
                </c:pt>
                <c:pt idx="3">
                  <c:v>109469.4827872943</c:v>
                </c:pt>
                <c:pt idx="4">
                  <c:v>115404.1195905976</c:v>
                </c:pt>
                <c:pt idx="5">
                  <c:v>120149.5997951881</c:v>
                </c:pt>
                <c:pt idx="6">
                  <c:v>140242.0201387021</c:v>
                </c:pt>
                <c:pt idx="7">
                  <c:v>135890.7720601114</c:v>
                </c:pt>
                <c:pt idx="8">
                  <c:v>142780.6839170771</c:v>
                </c:pt>
                <c:pt idx="9">
                  <c:v>148556.1455925952</c:v>
                </c:pt>
              </c:numCache>
            </c:numRef>
          </c:xVal>
          <c:yVal>
            <c:numRef>
              <c:f>'Cu-Cu M4'!$AA$3:$AA$12</c:f>
              <c:numCache>
                <c:formatCode>0.0</c:formatCode>
                <c:ptCount val="10"/>
                <c:pt idx="0">
                  <c:v>105.4825</c:v>
                </c:pt>
                <c:pt idx="1">
                  <c:v>112.785</c:v>
                </c:pt>
                <c:pt idx="2">
                  <c:v>120.975</c:v>
                </c:pt>
                <c:pt idx="3">
                  <c:v>129.455</c:v>
                </c:pt>
                <c:pt idx="4">
                  <c:v>137.4175</c:v>
                </c:pt>
                <c:pt idx="5">
                  <c:v>145.785</c:v>
                </c:pt>
                <c:pt idx="6">
                  <c:v>154.51</c:v>
                </c:pt>
                <c:pt idx="7">
                  <c:v>162.6125</c:v>
                </c:pt>
                <c:pt idx="8">
                  <c:v>171.0975</c:v>
                </c:pt>
                <c:pt idx="9">
                  <c:v>179.225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216392"/>
        <c:axId val="2105208872"/>
      </c:scatterChart>
      <c:valAx>
        <c:axId val="2105216392"/>
        <c:scaling>
          <c:orientation val="minMax"/>
          <c:min val="8000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208872"/>
        <c:crosses val="autoZero"/>
        <c:crossBetween val="midCat"/>
      </c:valAx>
      <c:valAx>
        <c:axId val="210520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216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1364829396326"/>
          <c:y val="0.0637273929940728"/>
          <c:w val="0.871196850393701"/>
          <c:h val="0.844330968107988"/>
        </c:manualLayout>
      </c:layout>
      <c:scatterChart>
        <c:scatterStyle val="lineMarker"/>
        <c:varyColors val="0"/>
        <c:ser>
          <c:idx val="1"/>
          <c:order val="0"/>
          <c:tx>
            <c:v>Teste 1A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'AL-AL'!$D$6:$D$8</c:f>
              <c:numCache>
                <c:formatCode>General</c:formatCode>
                <c:ptCount val="3"/>
                <c:pt idx="0">
                  <c:v>130.0</c:v>
                </c:pt>
                <c:pt idx="1">
                  <c:v>120.2</c:v>
                </c:pt>
                <c:pt idx="2">
                  <c:v>109.9</c:v>
                </c:pt>
              </c:numCache>
            </c:numRef>
          </c:yVal>
          <c:smooth val="0"/>
        </c:ser>
        <c:ser>
          <c:idx val="0"/>
          <c:order val="1"/>
          <c:tx>
            <c:v>Teste 1B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'AL-AL'!$D$9:$D$11</c:f>
              <c:numCache>
                <c:formatCode>General</c:formatCode>
                <c:ptCount val="3"/>
                <c:pt idx="0">
                  <c:v>100.0</c:v>
                </c:pt>
                <c:pt idx="1">
                  <c:v>90.8</c:v>
                </c:pt>
                <c:pt idx="2">
                  <c:v>81.8</c:v>
                </c:pt>
              </c:numCache>
            </c:numRef>
          </c:yVal>
          <c:smooth val="0"/>
        </c:ser>
        <c:ser>
          <c:idx val="2"/>
          <c:order val="2"/>
          <c:tx>
            <c:v>Teste 2A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'AL-AL'!$E$6:$E$8</c:f>
              <c:numCache>
                <c:formatCode>General</c:formatCode>
                <c:ptCount val="3"/>
                <c:pt idx="0">
                  <c:v>147.6</c:v>
                </c:pt>
                <c:pt idx="1">
                  <c:v>134.3</c:v>
                </c:pt>
                <c:pt idx="2">
                  <c:v>120.4</c:v>
                </c:pt>
              </c:numCache>
            </c:numRef>
          </c:yVal>
          <c:smooth val="0"/>
        </c:ser>
        <c:ser>
          <c:idx val="3"/>
          <c:order val="3"/>
          <c:tx>
            <c:v>Teste 2B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'AL-AL'!$E$9:$E$11</c:f>
              <c:numCache>
                <c:formatCode>General</c:formatCode>
                <c:ptCount val="3"/>
                <c:pt idx="0">
                  <c:v>107.3</c:v>
                </c:pt>
                <c:pt idx="1">
                  <c:v>95.0</c:v>
                </c:pt>
                <c:pt idx="2">
                  <c:v>82.9</c:v>
                </c:pt>
              </c:numCache>
            </c:numRef>
          </c:yVal>
          <c:smooth val="0"/>
        </c:ser>
        <c:ser>
          <c:idx val="4"/>
          <c:order val="4"/>
          <c:tx>
            <c:v>Teste 3A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'AL-AL'!$F$6:$F$8</c:f>
              <c:numCache>
                <c:formatCode>General</c:formatCode>
                <c:ptCount val="3"/>
                <c:pt idx="0">
                  <c:v>163.4</c:v>
                </c:pt>
                <c:pt idx="1">
                  <c:v>147.2</c:v>
                </c:pt>
                <c:pt idx="2">
                  <c:v>130.2</c:v>
                </c:pt>
              </c:numCache>
            </c:numRef>
          </c:yVal>
          <c:smooth val="0"/>
        </c:ser>
        <c:ser>
          <c:idx val="5"/>
          <c:order val="5"/>
          <c:tx>
            <c:v>Teste 3B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'AL-AL'!$F$9:$F$11</c:f>
              <c:numCache>
                <c:formatCode>General</c:formatCode>
                <c:ptCount val="3"/>
                <c:pt idx="0">
                  <c:v>114.3</c:v>
                </c:pt>
                <c:pt idx="1">
                  <c:v>98.9</c:v>
                </c:pt>
                <c:pt idx="2">
                  <c:v>84.2</c:v>
                </c:pt>
              </c:numCache>
            </c:numRef>
          </c:yVal>
          <c:smooth val="0"/>
        </c:ser>
        <c:ser>
          <c:idx val="6"/>
          <c:order val="6"/>
          <c:tx>
            <c:v>Teste 4A</c:v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'AL-AL'!$G$6:$G$8</c:f>
              <c:numCache>
                <c:formatCode>General</c:formatCode>
                <c:ptCount val="3"/>
                <c:pt idx="0">
                  <c:v>179.9</c:v>
                </c:pt>
                <c:pt idx="1">
                  <c:v>160.6</c:v>
                </c:pt>
                <c:pt idx="2">
                  <c:v>140.4</c:v>
                </c:pt>
              </c:numCache>
            </c:numRef>
          </c:yVal>
          <c:smooth val="0"/>
        </c:ser>
        <c:ser>
          <c:idx val="7"/>
          <c:order val="7"/>
          <c:tx>
            <c:v>Teste 4B</c:v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'AL-AL'!$G$9:$G$11</c:f>
              <c:numCache>
                <c:formatCode>General</c:formatCode>
                <c:ptCount val="3"/>
                <c:pt idx="0">
                  <c:v>121.6</c:v>
                </c:pt>
                <c:pt idx="1">
                  <c:v>103.2</c:v>
                </c:pt>
                <c:pt idx="2">
                  <c:v>85.5</c:v>
                </c:pt>
              </c:numCache>
            </c:numRef>
          </c:yVal>
          <c:smooth val="0"/>
        </c:ser>
        <c:ser>
          <c:idx val="8"/>
          <c:order val="8"/>
          <c:tx>
            <c:v>Teste 5A</c:v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'AL-AL'!$H$6:$H$8</c:f>
              <c:numCache>
                <c:formatCode>General</c:formatCode>
                <c:ptCount val="3"/>
                <c:pt idx="0">
                  <c:v>195.9</c:v>
                </c:pt>
                <c:pt idx="1">
                  <c:v>173.5</c:v>
                </c:pt>
                <c:pt idx="2">
                  <c:v>150.2</c:v>
                </c:pt>
              </c:numCache>
            </c:numRef>
          </c:yVal>
          <c:smooth val="0"/>
        </c:ser>
        <c:ser>
          <c:idx val="9"/>
          <c:order val="9"/>
          <c:tx>
            <c:v>Teste 5B</c:v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'AL-AL'!$H$9:$H$11</c:f>
              <c:numCache>
                <c:formatCode>General</c:formatCode>
                <c:ptCount val="3"/>
                <c:pt idx="0">
                  <c:v>128.7</c:v>
                </c:pt>
                <c:pt idx="1">
                  <c:v>107.2</c:v>
                </c:pt>
                <c:pt idx="2">
                  <c:v>86.7</c:v>
                </c:pt>
              </c:numCache>
            </c:numRef>
          </c:yVal>
          <c:smooth val="0"/>
        </c:ser>
        <c:ser>
          <c:idx val="10"/>
          <c:order val="10"/>
          <c:tx>
            <c:v>Teste 6A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'AL-AL'!$I$6:$I$8</c:f>
              <c:numCache>
                <c:formatCode>General</c:formatCode>
                <c:ptCount val="3"/>
                <c:pt idx="0">
                  <c:v>212.1</c:v>
                </c:pt>
                <c:pt idx="1">
                  <c:v>186.8</c:v>
                </c:pt>
                <c:pt idx="2">
                  <c:v>160.3</c:v>
                </c:pt>
              </c:numCache>
            </c:numRef>
          </c:yVal>
          <c:smooth val="0"/>
        </c:ser>
        <c:ser>
          <c:idx val="11"/>
          <c:order val="11"/>
          <c:tx>
            <c:v>Teste 6B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'AL-AL'!$I$9:$I$11</c:f>
              <c:numCache>
                <c:formatCode>General</c:formatCode>
                <c:ptCount val="3"/>
                <c:pt idx="0">
                  <c:v>136.1</c:v>
                </c:pt>
                <c:pt idx="1">
                  <c:v>111.5</c:v>
                </c:pt>
                <c:pt idx="2">
                  <c:v>88.0</c:v>
                </c:pt>
              </c:numCache>
            </c:numRef>
          </c:yVal>
          <c:smooth val="0"/>
        </c:ser>
        <c:ser>
          <c:idx val="12"/>
          <c:order val="12"/>
          <c:tx>
            <c:v>Teste 7A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'AL-AL'!$J$6:$J$8</c:f>
              <c:numCache>
                <c:formatCode>General</c:formatCode>
                <c:ptCount val="3"/>
                <c:pt idx="0">
                  <c:v>228.0</c:v>
                </c:pt>
                <c:pt idx="1">
                  <c:v>199.6</c:v>
                </c:pt>
                <c:pt idx="2">
                  <c:v>170.1</c:v>
                </c:pt>
              </c:numCache>
            </c:numRef>
          </c:yVal>
          <c:smooth val="0"/>
        </c:ser>
        <c:ser>
          <c:idx val="13"/>
          <c:order val="13"/>
          <c:tx>
            <c:v>Teste 7B</c:v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'AL-AL'!$J$9:$J$11</c:f>
              <c:numCache>
                <c:formatCode>General</c:formatCode>
                <c:ptCount val="3"/>
                <c:pt idx="0">
                  <c:v>143.2</c:v>
                </c:pt>
                <c:pt idx="1">
                  <c:v>115.6</c:v>
                </c:pt>
                <c:pt idx="2">
                  <c:v>89.3</c:v>
                </c:pt>
              </c:numCache>
            </c:numRef>
          </c:yVal>
          <c:smooth val="0"/>
        </c:ser>
        <c:ser>
          <c:idx val="14"/>
          <c:order val="14"/>
          <c:tx>
            <c:v>Test 8A</c:v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'AL-AL'!$K$6:$K$8</c:f>
              <c:numCache>
                <c:formatCode>General</c:formatCode>
                <c:ptCount val="3"/>
                <c:pt idx="0">
                  <c:v>244.1</c:v>
                </c:pt>
                <c:pt idx="1">
                  <c:v>212.7</c:v>
                </c:pt>
                <c:pt idx="2">
                  <c:v>180.2</c:v>
                </c:pt>
              </c:numCache>
            </c:numRef>
          </c:yVal>
          <c:smooth val="0"/>
        </c:ser>
        <c:ser>
          <c:idx val="15"/>
          <c:order val="15"/>
          <c:tx>
            <c:v>Test 8B </c:v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'AL-AL'!$K$9:$K$11</c:f>
              <c:numCache>
                <c:formatCode>General</c:formatCode>
                <c:ptCount val="3"/>
                <c:pt idx="0">
                  <c:v>150.5</c:v>
                </c:pt>
                <c:pt idx="1">
                  <c:v>119.8</c:v>
                </c:pt>
                <c:pt idx="2">
                  <c:v>90.5</c:v>
                </c:pt>
              </c:numCache>
            </c:numRef>
          </c:yVal>
          <c:smooth val="0"/>
        </c:ser>
        <c:ser>
          <c:idx val="16"/>
          <c:order val="16"/>
          <c:tx>
            <c:v>Test 9A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'AL-AL'!$L$6:$L$8</c:f>
              <c:numCache>
                <c:formatCode>General</c:formatCode>
                <c:ptCount val="3"/>
                <c:pt idx="0">
                  <c:v>260.0</c:v>
                </c:pt>
                <c:pt idx="1">
                  <c:v>225.7</c:v>
                </c:pt>
                <c:pt idx="2">
                  <c:v>190.2</c:v>
                </c:pt>
              </c:numCache>
            </c:numRef>
          </c:yVal>
          <c:smooth val="0"/>
        </c:ser>
        <c:ser>
          <c:idx val="17"/>
          <c:order val="17"/>
          <c:tx>
            <c:v>Test 9B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'AL-AL'!$L$9:$L$11</c:f>
              <c:numCache>
                <c:formatCode>General</c:formatCode>
                <c:ptCount val="3"/>
                <c:pt idx="0">
                  <c:v>157.8</c:v>
                </c:pt>
                <c:pt idx="1">
                  <c:v>124.2</c:v>
                </c:pt>
                <c:pt idx="2">
                  <c:v>91.9</c:v>
                </c:pt>
              </c:numCache>
            </c:numRef>
          </c:yVal>
          <c:smooth val="0"/>
        </c:ser>
        <c:ser>
          <c:idx val="18"/>
          <c:order val="18"/>
          <c:tx>
            <c:v>Test 10A</c:v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8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'AL-AL'!$M$6:$M$8</c:f>
              <c:numCache>
                <c:formatCode>General</c:formatCode>
                <c:ptCount val="3"/>
                <c:pt idx="0">
                  <c:v>275.6</c:v>
                </c:pt>
                <c:pt idx="1">
                  <c:v>238.5</c:v>
                </c:pt>
                <c:pt idx="2">
                  <c:v>200.2</c:v>
                </c:pt>
              </c:numCache>
            </c:numRef>
          </c:yVal>
          <c:smooth val="0"/>
        </c:ser>
        <c:ser>
          <c:idx val="19"/>
          <c:order val="19"/>
          <c:tx>
            <c:v>Test 10B</c:v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8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'AL-AL'!$B$9:$B$11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'AL-AL'!$M$9:$M$11</c:f>
              <c:numCache>
                <c:formatCode>General</c:formatCode>
                <c:ptCount val="3"/>
                <c:pt idx="0">
                  <c:v>165.0</c:v>
                </c:pt>
                <c:pt idx="1">
                  <c:v>128.6</c:v>
                </c:pt>
                <c:pt idx="2">
                  <c:v>93.2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565032"/>
        <c:axId val="2104568680"/>
      </c:scatterChart>
      <c:valAx>
        <c:axId val="2104565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68680"/>
        <c:crosses val="autoZero"/>
        <c:crossBetween val="midCat"/>
      </c:valAx>
      <c:valAx>
        <c:axId val="2104568680"/>
        <c:scaling>
          <c:orientation val="minMax"/>
          <c:min val="8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65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400" b="0" i="0" baseline="0" dirty="0" err="1" smtClean="0">
                <a:effectLst/>
              </a:rPr>
              <a:t>Power</a:t>
            </a:r>
            <a:r>
              <a:rPr lang="pt-PT" sz="1400" b="0" i="0" baseline="0" dirty="0" smtClean="0">
                <a:effectLst/>
              </a:rPr>
              <a:t> </a:t>
            </a:r>
            <a:r>
              <a:rPr lang="pt-PT" sz="1400" b="0" i="0" baseline="0" dirty="0" err="1" smtClean="0">
                <a:effectLst/>
              </a:rPr>
              <a:t>vs</a:t>
            </a:r>
            <a:r>
              <a:rPr lang="pt-PT" sz="1400" b="0" i="0" baseline="0" dirty="0" smtClean="0">
                <a:effectLst/>
              </a:rPr>
              <a:t> Delta T</a:t>
            </a:r>
            <a:endParaRPr lang="pt-PT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66CC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0861490885615296"/>
                  <c:y val="-0.1796296296296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'AL-AL'!$D$14:$M$14</c:f>
              <c:numCache>
                <c:formatCode>0.000</c:formatCode>
                <c:ptCount val="10"/>
                <c:pt idx="0">
                  <c:v>3.355239999999999</c:v>
                </c:pt>
                <c:pt idx="1">
                  <c:v>5.09679</c:v>
                </c:pt>
                <c:pt idx="2">
                  <c:v>6.395200000000001</c:v>
                </c:pt>
                <c:pt idx="3">
                  <c:v>8.041129999999998</c:v>
                </c:pt>
                <c:pt idx="4">
                  <c:v>9.9514</c:v>
                </c:pt>
                <c:pt idx="5">
                  <c:v>11.46686</c:v>
                </c:pt>
                <c:pt idx="6">
                  <c:v>13.53743</c:v>
                </c:pt>
                <c:pt idx="7">
                  <c:v>15.1514</c:v>
                </c:pt>
                <c:pt idx="8">
                  <c:v>16.94896</c:v>
                </c:pt>
                <c:pt idx="9">
                  <c:v>18.58471999999999</c:v>
                </c:pt>
              </c:numCache>
            </c:numRef>
          </c:xVal>
          <c:yVal>
            <c:numRef>
              <c:f>'AL-AL'!$D$21:$M$21</c:f>
              <c:numCache>
                <c:formatCode>General</c:formatCode>
                <c:ptCount val="10"/>
                <c:pt idx="0">
                  <c:v>9.900000000000005</c:v>
                </c:pt>
                <c:pt idx="1">
                  <c:v>13.10000000000001</c:v>
                </c:pt>
                <c:pt idx="2">
                  <c:v>15.89999999999999</c:v>
                </c:pt>
                <c:pt idx="3">
                  <c:v>18.80000000000001</c:v>
                </c:pt>
                <c:pt idx="4">
                  <c:v>21.5</c:v>
                </c:pt>
                <c:pt idx="5">
                  <c:v>24.20000000000002</c:v>
                </c:pt>
                <c:pt idx="6">
                  <c:v>26.90000000000001</c:v>
                </c:pt>
                <c:pt idx="7">
                  <c:v>29.69999999999999</c:v>
                </c:pt>
                <c:pt idx="8">
                  <c:v>32.39999999999998</c:v>
                </c:pt>
                <c:pt idx="9">
                  <c:v>35.2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537960"/>
        <c:axId val="2104541736"/>
      </c:scatterChart>
      <c:valAx>
        <c:axId val="210453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41736"/>
        <c:crosses val="autoZero"/>
        <c:crossBetween val="midCat"/>
      </c:valAx>
      <c:valAx>
        <c:axId val="210454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37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 Temperature vs Condutance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'AL-AL'!$AF$4:$AF$13</c:f>
              <c:numCache>
                <c:formatCode>General</c:formatCode>
                <c:ptCount val="10"/>
                <c:pt idx="0">
                  <c:v>162427.8160919531</c:v>
                </c:pt>
                <c:pt idx="1">
                  <c:v>287473.939393941</c:v>
                </c:pt>
                <c:pt idx="2">
                  <c:v>370742.4615384583</c:v>
                </c:pt>
                <c:pt idx="3">
                  <c:v>851839.9999999203</c:v>
                </c:pt>
                <c:pt idx="4">
                  <c:v>1.63332000000016E6</c:v>
                </c:pt>
                <c:pt idx="5">
                  <c:v>468202.3529411952</c:v>
                </c:pt>
                <c:pt idx="6">
                  <c:v>346947.5384615354</c:v>
                </c:pt>
                <c:pt idx="7">
                  <c:v>296076.3005780316</c:v>
                </c:pt>
                <c:pt idx="8">
                  <c:v>250530.2222222222</c:v>
                </c:pt>
                <c:pt idx="9">
                  <c:v>252729.512195124</c:v>
                </c:pt>
              </c:numCache>
            </c:numRef>
          </c:xVal>
          <c:yVal>
            <c:numRef>
              <c:f>'AL-AL'!$AE$4:$AE$13</c:f>
              <c:numCache>
                <c:formatCode>General</c:formatCode>
                <c:ptCount val="10"/>
                <c:pt idx="0">
                  <c:v>104.7375</c:v>
                </c:pt>
                <c:pt idx="1">
                  <c:v>113.535</c:v>
                </c:pt>
                <c:pt idx="2">
                  <c:v>121.8675</c:v>
                </c:pt>
                <c:pt idx="3">
                  <c:v>130.59</c:v>
                </c:pt>
                <c:pt idx="4">
                  <c:v>138.9775</c:v>
                </c:pt>
                <c:pt idx="5">
                  <c:v>147.7625</c:v>
                </c:pt>
                <c:pt idx="6">
                  <c:v>156.13</c:v>
                </c:pt>
                <c:pt idx="7">
                  <c:v>164.8375</c:v>
                </c:pt>
                <c:pt idx="8">
                  <c:v>173.5125</c:v>
                </c:pt>
                <c:pt idx="9">
                  <c:v>182.165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1244264"/>
        <c:axId val="2101218056"/>
      </c:scatterChart>
      <c:valAx>
        <c:axId val="2101244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218056"/>
        <c:crosses val="autoZero"/>
        <c:crossBetween val="midCat"/>
      </c:valAx>
      <c:valAx>
        <c:axId val="210121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244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1364829396326"/>
          <c:y val="0.0637273929940728"/>
          <c:w val="0.871196850393701"/>
          <c:h val="0.844330968107988"/>
        </c:manualLayout>
      </c:layout>
      <c:scatterChart>
        <c:scatterStyle val="lineMarker"/>
        <c:varyColors val="0"/>
        <c:ser>
          <c:idx val="1"/>
          <c:order val="0"/>
          <c:tx>
            <c:v>Teste 1A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'SS 304'!$B$6:$B$8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'SS 304'!$D$6:$D$8</c:f>
              <c:numCache>
                <c:formatCode>General</c:formatCode>
                <c:ptCount val="3"/>
                <c:pt idx="0">
                  <c:v>221.4</c:v>
                </c:pt>
                <c:pt idx="1">
                  <c:v>201.3</c:v>
                </c:pt>
                <c:pt idx="2">
                  <c:v>179.8</c:v>
                </c:pt>
              </c:numCache>
            </c:numRef>
          </c:yVal>
          <c:smooth val="0"/>
        </c:ser>
        <c:ser>
          <c:idx val="0"/>
          <c:order val="1"/>
          <c:tx>
            <c:v>Teste 1B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'SS 304'!$B$9:$B$11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'SS 304'!$D$9:$D$11</c:f>
              <c:numCache>
                <c:formatCode>General</c:formatCode>
                <c:ptCount val="3"/>
                <c:pt idx="0">
                  <c:v>159.4</c:v>
                </c:pt>
                <c:pt idx="1">
                  <c:v>129.2</c:v>
                </c:pt>
                <c:pt idx="2">
                  <c:v>90.4</c:v>
                </c:pt>
              </c:numCache>
            </c:numRef>
          </c:yVal>
          <c:smooth val="0"/>
        </c:ser>
        <c:ser>
          <c:idx val="2"/>
          <c:order val="2"/>
          <c:tx>
            <c:v>Teste 2A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'SS 304'!$B$6:$B$8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'SS 304'!$E$6:$E$8</c:f>
              <c:numCache>
                <c:formatCode>General</c:formatCode>
                <c:ptCount val="3"/>
                <c:pt idx="0">
                  <c:v>219.7</c:v>
                </c:pt>
                <c:pt idx="1">
                  <c:v>198.4</c:v>
                </c:pt>
                <c:pt idx="2">
                  <c:v>176.6</c:v>
                </c:pt>
              </c:numCache>
            </c:numRef>
          </c:yVal>
          <c:smooth val="0"/>
        </c:ser>
        <c:ser>
          <c:idx val="3"/>
          <c:order val="3"/>
          <c:tx>
            <c:v>Teste 2B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'SS 304'!$B$9:$B$11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'SS 304'!$E$9:$E$11</c:f>
              <c:numCache>
                <c:formatCode>General</c:formatCode>
                <c:ptCount val="3"/>
                <c:pt idx="0">
                  <c:v>156.6</c:v>
                </c:pt>
                <c:pt idx="1">
                  <c:v>127.4</c:v>
                </c:pt>
                <c:pt idx="2">
                  <c:v>89.9</c:v>
                </c:pt>
              </c:numCache>
            </c:numRef>
          </c:yVal>
          <c:smooth val="0"/>
        </c:ser>
        <c:ser>
          <c:idx val="4"/>
          <c:order val="4"/>
          <c:tx>
            <c:v>Teste 3A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'SS 304'!$B$6:$B$8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'SS 304'!$F$6:$F$8</c:f>
              <c:numCache>
                <c:formatCode>General</c:formatCode>
                <c:ptCount val="3"/>
                <c:pt idx="0">
                  <c:v>222.6</c:v>
                </c:pt>
                <c:pt idx="1">
                  <c:v>198.6</c:v>
                </c:pt>
                <c:pt idx="2">
                  <c:v>175.6</c:v>
                </c:pt>
              </c:numCache>
            </c:numRef>
          </c:yVal>
          <c:smooth val="0"/>
        </c:ser>
        <c:ser>
          <c:idx val="5"/>
          <c:order val="5"/>
          <c:tx>
            <c:v>Teste 3B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'SS 304'!$B$9:$B$11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'SS 304'!$F$9:$F$11</c:f>
              <c:numCache>
                <c:formatCode>General</c:formatCode>
                <c:ptCount val="3"/>
                <c:pt idx="0">
                  <c:v>155.4</c:v>
                </c:pt>
                <c:pt idx="1">
                  <c:v>126.6</c:v>
                </c:pt>
                <c:pt idx="2">
                  <c:v>89.6</c:v>
                </c:pt>
              </c:numCache>
            </c:numRef>
          </c:yVal>
          <c:smooth val="0"/>
        </c:ser>
        <c:ser>
          <c:idx val="6"/>
          <c:order val="6"/>
          <c:tx>
            <c:v>Teste 4A</c:v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'SS 304'!$B$6:$B$8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'SS 304'!$G$6:$G$8</c:f>
              <c:numCache>
                <c:formatCode>General</c:formatCode>
                <c:ptCount val="3"/>
                <c:pt idx="0">
                  <c:v>233.1</c:v>
                </c:pt>
                <c:pt idx="1">
                  <c:v>204.4</c:v>
                </c:pt>
                <c:pt idx="2">
                  <c:v>177.9</c:v>
                </c:pt>
              </c:numCache>
            </c:numRef>
          </c:yVal>
          <c:smooth val="0"/>
        </c:ser>
        <c:ser>
          <c:idx val="7"/>
          <c:order val="7"/>
          <c:tx>
            <c:v>Teste 4B</c:v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'SS 304'!$B$9:$B$11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'SS 304'!$G$9:$G$11</c:f>
              <c:numCache>
                <c:formatCode>General</c:formatCode>
                <c:ptCount val="3"/>
                <c:pt idx="0">
                  <c:v>156.4</c:v>
                </c:pt>
                <c:pt idx="1">
                  <c:v>127.1</c:v>
                </c:pt>
                <c:pt idx="2">
                  <c:v>89.8</c:v>
                </c:pt>
              </c:numCache>
            </c:numRef>
          </c:yVal>
          <c:smooth val="0"/>
        </c:ser>
        <c:ser>
          <c:idx val="8"/>
          <c:order val="8"/>
          <c:tx>
            <c:v>Teste 5A</c:v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8852901110244"/>
                  <c:y val="-0.1389072246204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'SS 304'!$H$6:$H$8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9"/>
          <c:order val="9"/>
          <c:tx>
            <c:v>Teste 5B</c:v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5959278212042"/>
                  <c:y val="-0.18434631736456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'SS 304'!$H$9:$H$11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0"/>
          <c:order val="10"/>
          <c:tx>
            <c:v>Teste 6A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389258326245"/>
                  <c:y val="-0.16115474743006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'SS 304'!$I$6:$I$8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1"/>
          <c:order val="11"/>
          <c:tx>
            <c:v>Teste 6B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5522770241436"/>
                  <c:y val="-0.22417969281369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'SS 304'!$I$9:$I$11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2"/>
          <c:order val="12"/>
          <c:tx>
            <c:v>Teste 7A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2384647417873"/>
                  <c:y val="-0.17154906560100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'SS 304'!$J$6:$J$8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3"/>
          <c:order val="13"/>
          <c:tx>
            <c:v>Teste 7B</c:v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6951341781601"/>
                  <c:y val="-0.26808208403419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'SS 304'!$J$9:$J$11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4"/>
          <c:order val="14"/>
          <c:tx>
            <c:v>Test 8A</c:v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8852901110244"/>
                  <c:y val="-0.20598741939375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'SS 304'!$K$6:$K$8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5"/>
          <c:order val="15"/>
          <c:tx>
            <c:v>Test 8B </c:v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4451342367465"/>
                  <c:y val="-0.31440490848506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'SS 304'!$K$9:$K$11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6"/>
          <c:order val="16"/>
          <c:tx>
            <c:v>Test 9A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8852901110244"/>
                  <c:y val="-0.2252716702097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'SS 304'!$L$6:$L$8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7"/>
          <c:order val="17"/>
          <c:tx>
            <c:v>Test 9B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2467215228348"/>
                  <c:y val="-0.3716239407177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'SS 304'!$L$9:$L$11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8"/>
          <c:order val="18"/>
          <c:tx>
            <c:v>Test 10A</c:v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8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8852901110244"/>
                  <c:y val="-0.2399238835756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'SS 304'!$M$6:$M$8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9"/>
          <c:order val="19"/>
          <c:tx>
            <c:v>Test 10B</c:v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8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1911659629395"/>
                  <c:y val="-0.41072559798012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'SS 304'!$B$9:$B$11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'SS 304'!$M$9:$M$11</c:f>
              <c:numCache>
                <c:formatCode>General</c:formatCode>
                <c:ptCount val="3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376648"/>
        <c:axId val="2114839016"/>
      </c:scatterChart>
      <c:valAx>
        <c:axId val="2114376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839016"/>
        <c:crosses val="autoZero"/>
        <c:crossBetween val="midCat"/>
      </c:valAx>
      <c:valAx>
        <c:axId val="2114839016"/>
        <c:scaling>
          <c:orientation val="minMax"/>
          <c:min val="8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376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31364829396326"/>
          <c:y val="0.142033069231639"/>
          <c:w val="0.871196850393701"/>
          <c:h val="0.766025423641726"/>
        </c:manualLayout>
      </c:layout>
      <c:scatterChart>
        <c:scatterStyle val="lineMarker"/>
        <c:varyColors val="0"/>
        <c:ser>
          <c:idx val="1"/>
          <c:order val="0"/>
          <c:tx>
            <c:v>Teste 1A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'Al-Cu'!$D$6:$D$8</c:f>
              <c:numCache>
                <c:formatCode>General</c:formatCode>
                <c:ptCount val="3"/>
                <c:pt idx="0">
                  <c:v>129.5</c:v>
                </c:pt>
                <c:pt idx="1">
                  <c:v>116.2</c:v>
                </c:pt>
                <c:pt idx="2">
                  <c:v>103.4</c:v>
                </c:pt>
              </c:numCache>
            </c:numRef>
          </c:yVal>
          <c:smooth val="0"/>
        </c:ser>
        <c:ser>
          <c:idx val="0"/>
          <c:order val="1"/>
          <c:tx>
            <c:v>Teste 1B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'Al-Cu'!$D$9:$D$11</c:f>
              <c:numCache>
                <c:formatCode>General</c:formatCode>
                <c:ptCount val="3"/>
                <c:pt idx="0">
                  <c:v>93.7</c:v>
                </c:pt>
                <c:pt idx="1">
                  <c:v>87.1</c:v>
                </c:pt>
                <c:pt idx="2">
                  <c:v>81.1</c:v>
                </c:pt>
              </c:numCache>
            </c:numRef>
          </c:yVal>
          <c:smooth val="0"/>
        </c:ser>
        <c:ser>
          <c:idx val="2"/>
          <c:order val="2"/>
          <c:tx>
            <c:v>Teste 2A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'Al-Cu'!$E$6:$E$8</c:f>
              <c:numCache>
                <c:formatCode>General</c:formatCode>
                <c:ptCount val="3"/>
                <c:pt idx="0">
                  <c:v>144.7</c:v>
                </c:pt>
                <c:pt idx="1">
                  <c:v>127.2</c:v>
                </c:pt>
                <c:pt idx="2">
                  <c:v>110.4</c:v>
                </c:pt>
              </c:numCache>
            </c:numRef>
          </c:yVal>
          <c:smooth val="0"/>
        </c:ser>
        <c:ser>
          <c:idx val="3"/>
          <c:order val="3"/>
          <c:tx>
            <c:v>Teste 2B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'Al-Cu'!$E$9:$E$11</c:f>
              <c:numCache>
                <c:formatCode>General</c:formatCode>
                <c:ptCount val="3"/>
                <c:pt idx="0">
                  <c:v>97.9</c:v>
                </c:pt>
                <c:pt idx="1">
                  <c:v>89.5</c:v>
                </c:pt>
                <c:pt idx="2">
                  <c:v>81.9</c:v>
                </c:pt>
              </c:numCache>
            </c:numRef>
          </c:yVal>
          <c:smooth val="0"/>
        </c:ser>
        <c:ser>
          <c:idx val="4"/>
          <c:order val="4"/>
          <c:tx>
            <c:v>Teste 3A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'Al-Cu'!$F$6:$F$8</c:f>
              <c:numCache>
                <c:formatCode>General</c:formatCode>
                <c:ptCount val="3"/>
                <c:pt idx="0">
                  <c:v>164.7</c:v>
                </c:pt>
                <c:pt idx="1">
                  <c:v>142.2</c:v>
                </c:pt>
                <c:pt idx="2">
                  <c:v>120.4</c:v>
                </c:pt>
              </c:numCache>
            </c:numRef>
          </c:yVal>
          <c:smooth val="0"/>
        </c:ser>
        <c:ser>
          <c:idx val="5"/>
          <c:order val="5"/>
          <c:tx>
            <c:v>Teste 3B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'Al-Cu'!$F$9:$F$11</c:f>
              <c:numCache>
                <c:formatCode>General</c:formatCode>
                <c:ptCount val="3"/>
                <c:pt idx="0">
                  <c:v>104.2</c:v>
                </c:pt>
                <c:pt idx="1">
                  <c:v>93.3</c:v>
                </c:pt>
                <c:pt idx="2">
                  <c:v>83.4</c:v>
                </c:pt>
              </c:numCache>
            </c:numRef>
          </c:yVal>
          <c:smooth val="0"/>
        </c:ser>
        <c:ser>
          <c:idx val="6"/>
          <c:order val="6"/>
          <c:tx>
            <c:v>Teste 4A</c:v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'Al-Cu'!$G$6:$G$8</c:f>
              <c:numCache>
                <c:formatCode>General</c:formatCode>
                <c:ptCount val="3"/>
                <c:pt idx="0">
                  <c:v>184.8</c:v>
                </c:pt>
                <c:pt idx="1">
                  <c:v>157.3</c:v>
                </c:pt>
                <c:pt idx="2">
                  <c:v>130.3</c:v>
                </c:pt>
              </c:numCache>
            </c:numRef>
          </c:yVal>
          <c:smooth val="0"/>
        </c:ser>
        <c:ser>
          <c:idx val="7"/>
          <c:order val="7"/>
          <c:tx>
            <c:v>Teste 4B</c:v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'Al-Cu'!$G$9:$G$11</c:f>
              <c:numCache>
                <c:formatCode>General</c:formatCode>
                <c:ptCount val="3"/>
                <c:pt idx="0">
                  <c:v>110.4</c:v>
                </c:pt>
                <c:pt idx="1">
                  <c:v>97.0</c:v>
                </c:pt>
                <c:pt idx="2">
                  <c:v>84.9</c:v>
                </c:pt>
              </c:numCache>
            </c:numRef>
          </c:yVal>
          <c:smooth val="0"/>
        </c:ser>
        <c:ser>
          <c:idx val="8"/>
          <c:order val="8"/>
          <c:tx>
            <c:v>Teste 5A</c:v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'Al-Cu'!$H$6:$H$8</c:f>
              <c:numCache>
                <c:formatCode>General</c:formatCode>
                <c:ptCount val="3"/>
                <c:pt idx="0">
                  <c:v>204.3</c:v>
                </c:pt>
                <c:pt idx="1">
                  <c:v>172.1</c:v>
                </c:pt>
                <c:pt idx="2">
                  <c:v>140.3</c:v>
                </c:pt>
              </c:numCache>
            </c:numRef>
          </c:yVal>
          <c:smooth val="0"/>
        </c:ser>
        <c:ser>
          <c:idx val="9"/>
          <c:order val="9"/>
          <c:tx>
            <c:v>Teste 5B</c:v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'Al-Cu'!$H$9:$H$11</c:f>
              <c:numCache>
                <c:formatCode>General</c:formatCode>
                <c:ptCount val="3"/>
                <c:pt idx="0">
                  <c:v>116.8</c:v>
                </c:pt>
                <c:pt idx="1">
                  <c:v>100.9</c:v>
                </c:pt>
                <c:pt idx="2">
                  <c:v>86.4</c:v>
                </c:pt>
              </c:numCache>
            </c:numRef>
          </c:yVal>
          <c:smooth val="0"/>
        </c:ser>
        <c:ser>
          <c:idx val="10"/>
          <c:order val="10"/>
          <c:tx>
            <c:v>Teste 6A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'Al-Cu'!$I$6:$I$8</c:f>
              <c:numCache>
                <c:formatCode>General</c:formatCode>
                <c:ptCount val="3"/>
                <c:pt idx="0">
                  <c:v>223.6</c:v>
                </c:pt>
                <c:pt idx="1">
                  <c:v>186.6</c:v>
                </c:pt>
                <c:pt idx="2">
                  <c:v>150.2</c:v>
                </c:pt>
              </c:numCache>
            </c:numRef>
          </c:yVal>
          <c:smooth val="0"/>
        </c:ser>
        <c:ser>
          <c:idx val="11"/>
          <c:order val="11"/>
          <c:tx>
            <c:v>Teste 6B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'Al-Cu'!$B$9:$B$11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'Al-Cu'!$I$9:$I$11</c:f>
              <c:numCache>
                <c:formatCode>General</c:formatCode>
                <c:ptCount val="3"/>
                <c:pt idx="0">
                  <c:v>123.3</c:v>
                </c:pt>
                <c:pt idx="1">
                  <c:v>104.8</c:v>
                </c:pt>
                <c:pt idx="2">
                  <c:v>88.0</c:v>
                </c:pt>
              </c:numCache>
            </c:numRef>
          </c:yVal>
          <c:smooth val="0"/>
        </c:ser>
        <c:ser>
          <c:idx val="12"/>
          <c:order val="12"/>
          <c:tx>
            <c:v>Teste 7A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2384647417873"/>
                  <c:y val="-0.17154906560100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'Al-Cu'!$B$6:$B$8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'Al-Cu'!$J$6:$J$8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3"/>
          <c:order val="13"/>
          <c:tx>
            <c:v>Teste 7B</c:v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6951341781601"/>
                  <c:y val="-0.26808208403419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'Al-Cu'!$B$9:$B$11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'Al-Cu'!$J$9:$J$11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4"/>
          <c:order val="14"/>
          <c:tx>
            <c:v>Test 8A</c:v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8852901110244"/>
                  <c:y val="-0.20598741939375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'Al-Cu'!$B$6:$B$8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'Al-Cu'!$K$6:$K$8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5"/>
          <c:order val="15"/>
          <c:tx>
            <c:v>Test 8B </c:v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4451342367465"/>
                  <c:y val="-0.31440490848506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'Al-Cu'!$B$9:$B$11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'Al-Cu'!$K$9:$K$11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6"/>
          <c:order val="16"/>
          <c:tx>
            <c:v>Test 9A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8852901110244"/>
                  <c:y val="-0.2252716702097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'Al-Cu'!$B$6:$B$8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'Al-Cu'!$L$6:$L$8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7"/>
          <c:order val="17"/>
          <c:tx>
            <c:v>Test 9B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2467215228348"/>
                  <c:y val="-0.3716239407177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'Al-Cu'!$B$9:$B$11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'Al-Cu'!$L$9:$L$11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8"/>
          <c:order val="18"/>
          <c:tx>
            <c:v>Test 10A</c:v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8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8852901110244"/>
                  <c:y val="-0.2399238835756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'Al-Cu'!$B$6:$B$8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'Al-Cu'!$M$6:$M$8</c:f>
              <c:numCache>
                <c:formatCode>General</c:formatCode>
                <c:ptCount val="3"/>
              </c:numCache>
            </c:numRef>
          </c:yVal>
          <c:smooth val="0"/>
        </c:ser>
        <c:ser>
          <c:idx val="19"/>
          <c:order val="19"/>
          <c:tx>
            <c:v>Test 10B</c:v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8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1911659629395"/>
                  <c:y val="-0.41072559798012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'Al-Cu'!$B$9:$B$11</c:f>
              <c:numCache>
                <c:formatCode>General</c:formatCode>
                <c:ptCount val="3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</c:numCache>
            </c:numRef>
          </c:xVal>
          <c:yVal>
            <c:numRef>
              <c:f>'Al-Cu'!$M$9:$M$11</c:f>
              <c:numCache>
                <c:formatCode>General</c:formatCode>
                <c:ptCount val="3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9856584"/>
        <c:axId val="2099888904"/>
      </c:scatterChart>
      <c:valAx>
        <c:axId val="2099856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888904"/>
        <c:crosses val="autoZero"/>
        <c:crossBetween val="midCat"/>
      </c:valAx>
      <c:valAx>
        <c:axId val="2099888904"/>
        <c:scaling>
          <c:orientation val="minMax"/>
          <c:min val="8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856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Delta T vs Power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C377B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0435548993875766"/>
                  <c:y val="-0.0040762613006707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'Al-Cu'!$O$24:$T$24</c:f>
              <c:numCache>
                <c:formatCode>General</c:formatCode>
                <c:ptCount val="6"/>
                <c:pt idx="0">
                  <c:v>9.700000000000001</c:v>
                </c:pt>
                <c:pt idx="1">
                  <c:v>12.5</c:v>
                </c:pt>
                <c:pt idx="2">
                  <c:v>16.2</c:v>
                </c:pt>
                <c:pt idx="3">
                  <c:v>19.90000000000001</c:v>
                </c:pt>
                <c:pt idx="4">
                  <c:v>23.50000000000001</c:v>
                </c:pt>
                <c:pt idx="5">
                  <c:v>26.89999999999999</c:v>
                </c:pt>
              </c:numCache>
            </c:numRef>
          </c:xVal>
          <c:yVal>
            <c:numRef>
              <c:f>'Al-Cu'!$O$25:$T$25</c:f>
              <c:numCache>
                <c:formatCode>General</c:formatCode>
                <c:ptCount val="6"/>
                <c:pt idx="0">
                  <c:v>4.75633</c:v>
                </c:pt>
                <c:pt idx="1">
                  <c:v>5.09679</c:v>
                </c:pt>
                <c:pt idx="2">
                  <c:v>8.797899999999998</c:v>
                </c:pt>
                <c:pt idx="3">
                  <c:v>11.8424</c:v>
                </c:pt>
                <c:pt idx="4">
                  <c:v>13.8338</c:v>
                </c:pt>
                <c:pt idx="5">
                  <c:v>16.51457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637464"/>
        <c:axId val="2115640952"/>
      </c:scatterChart>
      <c:valAx>
        <c:axId val="2115637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640952"/>
        <c:crosses val="autoZero"/>
        <c:crossBetween val="midCat"/>
      </c:valAx>
      <c:valAx>
        <c:axId val="2115640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637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A51F-FF54-484C-9422-44768CAFC030}" type="datetimeFigureOut">
              <a:rPr lang="en-GB" smtClean="0"/>
              <a:t>10/12/15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FBFB8-B569-49A9-94CE-A2B242882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1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FBFB8-B569-49A9-94CE-A2B242882E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88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FBFB8-B569-49A9-94CE-A2B242882EB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6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 9" descr="bande-02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" y="6150798"/>
            <a:ext cx="946458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slide" Target="slide33.xml"/><Relationship Id="rId5" Type="http://schemas.openxmlformats.org/officeDocument/2006/relationships/slide" Target="slide34.xml"/><Relationship Id="rId6" Type="http://schemas.openxmlformats.org/officeDocument/2006/relationships/slide" Target="slide36.xml"/><Relationship Id="rId7" Type="http://schemas.openxmlformats.org/officeDocument/2006/relationships/slide" Target="slide38.xml"/><Relationship Id="rId8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2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3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4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Relationship Id="rId3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esenho_do_Microsoft_Visio11.vsdx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48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 smtClean="0"/>
              <a:t>Empirical</a:t>
            </a:r>
            <a:r>
              <a:rPr lang="pt-PT" dirty="0" smtClean="0"/>
              <a:t> </a:t>
            </a:r>
            <a:r>
              <a:rPr lang="pt-PT" dirty="0" err="1" smtClean="0"/>
              <a:t>Model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>
            <a:off x="2933108" y="2153329"/>
            <a:ext cx="354776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Power Requirement Needed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933108" y="4256088"/>
            <a:ext cx="405970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Estimate Temperature at the Joint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472" y="3517057"/>
            <a:ext cx="1561343" cy="210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75" y="4164782"/>
            <a:ext cx="1914602" cy="7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6" y="1687241"/>
            <a:ext cx="1761161" cy="13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0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0" name="Grupo 19"/>
          <p:cNvGrpSpPr/>
          <p:nvPr/>
        </p:nvGrpSpPr>
        <p:grpSpPr>
          <a:xfrm>
            <a:off x="548640" y="3045771"/>
            <a:ext cx="3941903" cy="2738685"/>
            <a:chOff x="891995" y="2637907"/>
            <a:chExt cx="3941903" cy="2738685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1276" y="2637907"/>
              <a:ext cx="3543731" cy="2738685"/>
            </a:xfrm>
            <a:prstGeom prst="rect">
              <a:avLst/>
            </a:prstGeom>
          </p:spPr>
        </p:pic>
        <p:sp>
          <p:nvSpPr>
            <p:cNvPr id="8" name="Seta para a direita 7"/>
            <p:cNvSpPr/>
            <p:nvPr/>
          </p:nvSpPr>
          <p:spPr>
            <a:xfrm flipV="1">
              <a:off x="3741278" y="4827513"/>
              <a:ext cx="187373" cy="199465"/>
            </a:xfrm>
            <a:prstGeom prst="rightArrow">
              <a:avLst/>
            </a:prstGeom>
            <a:solidFill>
              <a:srgbClr val="0066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Seta para a direita 8"/>
            <p:cNvSpPr/>
            <p:nvPr/>
          </p:nvSpPr>
          <p:spPr>
            <a:xfrm>
              <a:off x="1068685" y="2965084"/>
              <a:ext cx="205180" cy="18934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Seta para a direita 9"/>
            <p:cNvSpPr/>
            <p:nvPr/>
          </p:nvSpPr>
          <p:spPr>
            <a:xfrm>
              <a:off x="891995" y="4500684"/>
              <a:ext cx="205180" cy="18934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Seta para a direita 10"/>
            <p:cNvSpPr/>
            <p:nvPr/>
          </p:nvSpPr>
          <p:spPr>
            <a:xfrm>
              <a:off x="2670181" y="2637907"/>
              <a:ext cx="205180" cy="18934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Seta para a direita 11"/>
            <p:cNvSpPr/>
            <p:nvPr/>
          </p:nvSpPr>
          <p:spPr>
            <a:xfrm flipH="1">
              <a:off x="1051670" y="3228216"/>
              <a:ext cx="222195" cy="186251"/>
            </a:xfrm>
            <a:prstGeom prst="rightArrow">
              <a:avLst/>
            </a:prstGeom>
            <a:solidFill>
              <a:srgbClr val="0066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Seta para a direita 12"/>
            <p:cNvSpPr/>
            <p:nvPr/>
          </p:nvSpPr>
          <p:spPr>
            <a:xfrm flipH="1" flipV="1">
              <a:off x="4629636" y="2640425"/>
              <a:ext cx="187961" cy="18682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Seta para a direita 13"/>
            <p:cNvSpPr/>
            <p:nvPr/>
          </p:nvSpPr>
          <p:spPr>
            <a:xfrm flipV="1">
              <a:off x="4629637" y="3846330"/>
              <a:ext cx="204261" cy="186251"/>
            </a:xfrm>
            <a:prstGeom prst="rightArrow">
              <a:avLst/>
            </a:prstGeom>
            <a:solidFill>
              <a:srgbClr val="0066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Seta para a direita 14"/>
            <p:cNvSpPr/>
            <p:nvPr/>
          </p:nvSpPr>
          <p:spPr>
            <a:xfrm flipH="1">
              <a:off x="2630361" y="3846330"/>
              <a:ext cx="222195" cy="186251"/>
            </a:xfrm>
            <a:prstGeom prst="rightArrow">
              <a:avLst/>
            </a:prstGeom>
            <a:solidFill>
              <a:srgbClr val="0066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271644" y="3636080"/>
            <a:ext cx="3555187" cy="1553870"/>
            <a:chOff x="5458012" y="4445459"/>
            <a:chExt cx="3555187" cy="1553870"/>
          </a:xfrm>
        </p:grpSpPr>
        <p:sp>
          <p:nvSpPr>
            <p:cNvPr id="18" name="Seta para a direita 17"/>
            <p:cNvSpPr/>
            <p:nvPr/>
          </p:nvSpPr>
          <p:spPr>
            <a:xfrm flipV="1">
              <a:off x="8808938" y="5129268"/>
              <a:ext cx="204261" cy="186251"/>
            </a:xfrm>
            <a:prstGeom prst="rightArrow">
              <a:avLst/>
            </a:prstGeom>
            <a:solidFill>
              <a:srgbClr val="0066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Seta para a direita 18"/>
            <p:cNvSpPr/>
            <p:nvPr/>
          </p:nvSpPr>
          <p:spPr>
            <a:xfrm>
              <a:off x="5458012" y="5126172"/>
              <a:ext cx="205180" cy="18934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9293" y="4445459"/>
              <a:ext cx="3157407" cy="1553870"/>
            </a:xfrm>
            <a:prstGeom prst="rect">
              <a:avLst/>
            </a:prstGeom>
          </p:spPr>
        </p:pic>
      </p:grpSp>
      <p:cxnSp>
        <p:nvCxnSpPr>
          <p:cNvPr id="23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768096" y="2684702"/>
            <a:ext cx="146719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Inverted Flow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769834" y="2673643"/>
            <a:ext cx="125617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Radial Flow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302637" y="5899613"/>
            <a:ext cx="12451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 Flow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476824" y="3273273"/>
            <a:ext cx="14913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Perpendicular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369689" y="3273273"/>
            <a:ext cx="86908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19974" y="1621974"/>
            <a:ext cx="6347763" cy="981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3: Select Type of Joint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Configuration (Parallel, Perpendicular, Inverted, etc…)</a:t>
            </a:r>
          </a:p>
          <a:p>
            <a:pPr lvl="2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pPr algn="ctr"/>
            <a:r>
              <a:rPr lang="pt-PT" dirty="0" err="1" smtClean="0"/>
              <a:t>Empirical</a:t>
            </a:r>
            <a:r>
              <a:rPr lang="pt-PT" dirty="0" smtClean="0"/>
              <a:t> </a:t>
            </a:r>
            <a:r>
              <a:rPr lang="pt-PT" dirty="0" err="1" smtClean="0"/>
              <a:t>Model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87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pPr algn="ctr"/>
            <a:r>
              <a:rPr lang="pt-PT" dirty="0" err="1" smtClean="0"/>
              <a:t>Empirical</a:t>
            </a:r>
            <a:r>
              <a:rPr lang="pt-PT" dirty="0" smtClean="0"/>
              <a:t> </a:t>
            </a:r>
            <a:r>
              <a:rPr lang="pt-PT" dirty="0" err="1" smtClean="0"/>
              <a:t>Model</a:t>
            </a:r>
            <a:endParaRPr lang="pt-PT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87" y="1632643"/>
            <a:ext cx="1439037" cy="8935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624328" y="1765611"/>
            <a:ext cx="22945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4: Select Bolt Size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24328" y="3066581"/>
            <a:ext cx="456285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Determine in Database Heat Transfer for Bolt Size, Material and Joint Temperature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5303" y="4440691"/>
            <a:ext cx="880619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6: Divide Database Heat Transfer by Power Requirement to determine number of Bolts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0" y="2894363"/>
            <a:ext cx="1642872" cy="1407941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98880" y="5462854"/>
            <a:ext cx="232717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Validate Design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757971" y="5203552"/>
                <a:ext cx="79425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971" y="5203552"/>
                <a:ext cx="794256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757971" y="5964575"/>
                <a:ext cx="106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971" y="5964575"/>
                <a:ext cx="106150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000" r="-4000" b="-86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3"/>
              <p:cNvSpPr/>
              <p:nvPr/>
            </p:nvSpPr>
            <p:spPr>
              <a:xfrm>
                <a:off x="5656767" y="5133333"/>
                <a:ext cx="16127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767" y="5133333"/>
                <a:ext cx="161274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710912" y="5576584"/>
                <a:ext cx="3288336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×∆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12" y="5576584"/>
                <a:ext cx="3288336" cy="6649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21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Materials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303" y="1498720"/>
            <a:ext cx="822685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44.01.30 -  ALUMINIUM 99,5 % (EN AW-1050 A , state: H-24 half-hard)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1070" y="3107724"/>
            <a:ext cx="827532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44.09.56.B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COPPER (OXYGEN-FREE ELECTRONIC COPPER - Cu-OFE - EDMS 790780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05882"/>
              </p:ext>
            </p:extLst>
          </p:nvPr>
        </p:nvGraphicFramePr>
        <p:xfrm>
          <a:off x="2969335" y="3582120"/>
          <a:ext cx="2787650" cy="717499"/>
        </p:xfrm>
        <a:graphic>
          <a:graphicData uri="http://schemas.openxmlformats.org/drawingml/2006/table">
            <a:tbl>
              <a:tblPr firstRow="1" firstCol="1" bandRow="1"/>
              <a:tblGrid>
                <a:gridCol w="1527175"/>
                <a:gridCol w="126047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Tensile Strength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to 240 MPa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Ultimate Strength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 to 280 MPa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Elongation at Break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 (min)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Hardness (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Brinell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HBS (min)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3320"/>
              </p:ext>
            </p:extLst>
          </p:nvPr>
        </p:nvGraphicFramePr>
        <p:xfrm>
          <a:off x="2969335" y="2031835"/>
          <a:ext cx="2787650" cy="717499"/>
        </p:xfrm>
        <a:graphic>
          <a:graphicData uri="http://schemas.openxmlformats.org/drawingml/2006/table">
            <a:tbl>
              <a:tblPr firstRow="1" firstCol="1" bandRow="1"/>
              <a:tblGrid>
                <a:gridCol w="1527175"/>
                <a:gridCol w="126047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Tensile Strength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MPa (min)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Ultimate Strength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to 145 MPa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Elongation at Break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Hardness (Brinell)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38BH (min)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09234" y="4762893"/>
            <a:ext cx="851306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44.59.32.A - STAINLESS STEEL (304 L LOW CARBON) – EN 10088 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en-GB" sz="20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29942"/>
              </p:ext>
            </p:extLst>
          </p:nvPr>
        </p:nvGraphicFramePr>
        <p:xfrm>
          <a:off x="2969335" y="5280022"/>
          <a:ext cx="2787650" cy="717499"/>
        </p:xfrm>
        <a:graphic>
          <a:graphicData uri="http://schemas.openxmlformats.org/drawingml/2006/table">
            <a:tbl>
              <a:tblPr firstRow="1" firstCol="1" bandRow="1"/>
              <a:tblGrid>
                <a:gridCol w="1527175"/>
                <a:gridCol w="126047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Tensile Strength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MPa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Ultimate Strength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to 670 MPa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Elongation at Break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 (min)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Hardness (Brinell)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 BH (max)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0" y="1240872"/>
            <a:ext cx="4085400" cy="497272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Test Setup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52223" y="4117386"/>
            <a:ext cx="3583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Heaters Protected with MLI</a:t>
            </a:r>
            <a:endParaRPr lang="en-GB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24142" y="1605966"/>
            <a:ext cx="34600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Three access ports available.</a:t>
            </a:r>
          </a:p>
          <a:p>
            <a:endParaRPr lang="en-US" sz="1200" dirty="0" smtClean="0"/>
          </a:p>
          <a:p>
            <a:r>
              <a:rPr lang="en-US" sz="1200" dirty="0" smtClean="0"/>
              <a:t>Two Wiring ports with 24 signal entries  </a:t>
            </a:r>
          </a:p>
          <a:p>
            <a:endParaRPr lang="en-US" sz="1200" dirty="0" smtClean="0"/>
          </a:p>
          <a:p>
            <a:r>
              <a:rPr lang="en-US" sz="1200" dirty="0" smtClean="0"/>
              <a:t>(One for the PT100 probes) (24 used)</a:t>
            </a:r>
          </a:p>
          <a:p>
            <a:r>
              <a:rPr lang="en-US" sz="1200" dirty="0" smtClean="0"/>
              <a:t>(One for Electric Power) (16 Used, 8 available)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err="1" smtClean="0"/>
              <a:t>Vaccum</a:t>
            </a:r>
            <a:r>
              <a:rPr lang="en-US" sz="1200" dirty="0" smtClean="0"/>
              <a:t> port can be modified to permit another 24 Signal entry</a:t>
            </a:r>
          </a:p>
          <a:p>
            <a:endParaRPr lang="en-GB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3910" y="3084548"/>
            <a:ext cx="2743200" cy="120211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69335" y="4961692"/>
            <a:ext cx="2367775" cy="110486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76052" y="5837925"/>
            <a:ext cx="2365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Radiation Shield 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5174183" y="4994581"/>
            <a:ext cx="13142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Cryostat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35330" y="4222069"/>
            <a:ext cx="2101780" cy="94483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2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79" y="1373986"/>
            <a:ext cx="4212321" cy="4667250"/>
          </a:xfrm>
        </p:spPr>
      </p:pic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770" y="1373986"/>
            <a:ext cx="3500438" cy="4667250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Test Setup</a:t>
            </a:r>
            <a:endParaRPr lang="en-GB" dirty="0"/>
          </a:p>
        </p:txBody>
      </p:sp>
      <p:cxnSp>
        <p:nvCxnSpPr>
          <p:cNvPr id="10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9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Test Setup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897" y="1499682"/>
            <a:ext cx="1472438" cy="456438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513" y="1584960"/>
            <a:ext cx="3189843" cy="42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Test Setup</a:t>
            </a:r>
            <a:endParaRPr lang="en-GB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5" y="1325078"/>
            <a:ext cx="7735824" cy="391568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54530" y="5482893"/>
            <a:ext cx="8326575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data presented for M4 A4-70 Stainless Steel Bolt, (Torque 3 N m), unless otherwise referred.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6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Results: Cu-Cu</a:t>
            </a:r>
            <a:endParaRPr lang="en-GB" dirty="0"/>
          </a:p>
        </p:txBody>
      </p:sp>
      <p:cxnSp>
        <p:nvCxnSpPr>
          <p:cNvPr id="10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276715"/>
              </p:ext>
            </p:extLst>
          </p:nvPr>
        </p:nvGraphicFramePr>
        <p:xfrm>
          <a:off x="390620" y="1790806"/>
          <a:ext cx="6577108" cy="416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 rot="16200000">
            <a:off x="-394189" y="3466394"/>
            <a:ext cx="17027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[K]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93366" y="5765579"/>
            <a:ext cx="15498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 [mm]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967728" y="2692005"/>
            <a:ext cx="1916631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good linearity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 T with visible difference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transmitted   (7 to 31W)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22598" y="1480027"/>
            <a:ext cx="442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M4 A4-70 Stainless Steel Bolt, (Torque 3 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819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969335" y="6345359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Results: Cu-Cu</a:t>
            </a:r>
            <a:endParaRPr lang="en-GB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09413"/>
              </p:ext>
            </p:extLst>
          </p:nvPr>
        </p:nvGraphicFramePr>
        <p:xfrm>
          <a:off x="82298" y="1408181"/>
          <a:ext cx="8694352" cy="2414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972"/>
                <a:gridCol w="902344"/>
                <a:gridCol w="1188972"/>
                <a:gridCol w="902344"/>
                <a:gridCol w="902344"/>
                <a:gridCol w="902344"/>
                <a:gridCol w="902344"/>
                <a:gridCol w="902344"/>
                <a:gridCol w="902344"/>
              </a:tblGrid>
              <a:tr h="50543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 smtClean="0">
                          <a:effectLst/>
                        </a:rPr>
                        <a:t>Equation</a:t>
                      </a:r>
                      <a:endParaRPr lang="pt-PT" sz="1000" b="1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effectLst/>
                        </a:rPr>
                        <a:t>Extrapolated</a:t>
                      </a:r>
                      <a:r>
                        <a:rPr lang="pt-PT" sz="1000" b="1" u="none" strike="noStrike" dirty="0">
                          <a:effectLst/>
                        </a:rPr>
                        <a:t> </a:t>
                      </a:r>
                      <a:r>
                        <a:rPr lang="pt-PT" sz="1000" b="1" u="none" strike="noStrike" dirty="0" err="1" smtClean="0">
                          <a:effectLst/>
                        </a:rPr>
                        <a:t>Temperature</a:t>
                      </a:r>
                      <a:r>
                        <a:rPr lang="pt-PT" sz="1000" b="1" u="none" strike="noStrike" dirty="0" smtClean="0">
                          <a:effectLst/>
                        </a:rPr>
                        <a:t> [K]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effectLst/>
                        </a:rPr>
                        <a:t>Equation</a:t>
                      </a:r>
                      <a:r>
                        <a:rPr lang="pt-PT" sz="1000" b="1" u="none" strike="noStrike" dirty="0">
                          <a:effectLst/>
                        </a:rPr>
                        <a:t> </a:t>
                      </a:r>
                      <a:endParaRPr lang="pt-PT" sz="1000" b="1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effectLst/>
                        </a:rPr>
                        <a:t>Extrapolated</a:t>
                      </a:r>
                      <a:r>
                        <a:rPr lang="pt-PT" sz="1000" b="1" u="none" strike="noStrike" dirty="0">
                          <a:effectLst/>
                        </a:rPr>
                        <a:t> </a:t>
                      </a:r>
                      <a:r>
                        <a:rPr lang="pt-PT" sz="1000" b="1" u="none" strike="noStrike" dirty="0" err="1" smtClean="0">
                          <a:effectLst/>
                        </a:rPr>
                        <a:t>Temperature</a:t>
                      </a:r>
                      <a:endParaRPr lang="pt-PT" sz="10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[K]</a:t>
                      </a:r>
                      <a:endParaRPr kumimoji="0"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Delta </a:t>
                      </a:r>
                      <a:r>
                        <a:rPr lang="pt-PT" sz="1000" b="1" u="none" strike="noStrike" dirty="0" smtClean="0">
                          <a:effectLst/>
                        </a:rPr>
                        <a:t>T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[K]</a:t>
                      </a:r>
                      <a:endParaRPr kumimoji="0"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t-PT" sz="1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PT" sz="1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</a:t>
                      </a: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PT" sz="1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  <a:endParaRPr kumimoji="0" lang="pt-PT" sz="1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b" latinLnBrk="0" hangingPunct="1"/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[K]</a:t>
                      </a:r>
                      <a:endParaRPr kumimoji="0"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effectLst/>
                        </a:rPr>
                        <a:t>Heat</a:t>
                      </a:r>
                      <a:r>
                        <a:rPr lang="pt-PT" sz="1000" b="1" u="none" strike="noStrike" dirty="0">
                          <a:effectLst/>
                        </a:rPr>
                        <a:t> </a:t>
                      </a:r>
                      <a:r>
                        <a:rPr lang="pt-PT" sz="1000" b="1" u="none" strike="noStrike" dirty="0" err="1" smtClean="0">
                          <a:effectLst/>
                        </a:rPr>
                        <a:t>Power</a:t>
                      </a:r>
                      <a:endParaRPr lang="pt-PT" sz="1000" b="1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[W]</a:t>
                      </a:r>
                      <a:endParaRPr kumimoji="0"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 smtClean="0">
                          <a:effectLst/>
                        </a:rPr>
                        <a:t>Conductance</a:t>
                      </a:r>
                      <a:endParaRPr lang="pt-PT" sz="1000" b="1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u="none" strike="noStrike" dirty="0" smtClean="0">
                          <a:effectLst/>
                        </a:rPr>
                        <a:t>[W/K</a:t>
                      </a: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smtClean="0">
                          <a:effectLst/>
                        </a:rPr>
                        <a:t>h</a:t>
                      </a:r>
                    </a:p>
                    <a:p>
                      <a:pPr algn="ctr" fontAlgn="b"/>
                      <a:r>
                        <a:rPr lang="pt-PT" sz="1000" b="1" u="none" strike="noStrike" dirty="0" smtClean="0">
                          <a:effectLst/>
                        </a:rPr>
                        <a:t>[W/K </a:t>
                      </a: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t-PT" sz="1000" b="1" u="none" strike="noStrike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/>
                </a:tc>
              </a:tr>
              <a:tr h="19094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-0,193x + 130,72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-0,176x + 126,37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92420</a:t>
                      </a:r>
                    </a:p>
                  </a:txBody>
                  <a:tcPr marL="7620" marR="7620" marT="7620" marB="0" anchor="b"/>
                </a:tc>
              </a:tr>
              <a:tr h="19094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-0,247x + 145,02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-0,223x + 139,3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101506</a:t>
                      </a:r>
                    </a:p>
                  </a:txBody>
                  <a:tcPr marL="7620" marR="7620" marT="7620" marB="0" anchor="b"/>
                </a:tc>
              </a:tr>
              <a:tr h="19094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-0,305x + 160,72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-0,275x + 153,73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108232</a:t>
                      </a:r>
                    </a:p>
                  </a:txBody>
                  <a:tcPr marL="7620" marR="7620" marT="7620" marB="0" anchor="b"/>
                </a:tc>
              </a:tr>
              <a:tr h="19094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-0,362x + 176,63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-0,328x + 168,53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109469</a:t>
                      </a:r>
                    </a:p>
                  </a:txBody>
                  <a:tcPr marL="7620" marR="7620" marT="7620" marB="0" anchor="b"/>
                </a:tc>
              </a:tr>
              <a:tr h="19094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-0,418x + 191,83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-0,379x + 182,63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115404</a:t>
                      </a:r>
                    </a:p>
                  </a:txBody>
                  <a:tcPr marL="7620" marR="7620" marT="7620" marB="0" anchor="b"/>
                </a:tc>
              </a:tr>
              <a:tr h="19094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-0,477x + 207,82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-0,433x + 197,5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120150</a:t>
                      </a:r>
                    </a:p>
                  </a:txBody>
                  <a:tcPr marL="7620" marR="7620" marT="7620" marB="0" anchor="b"/>
                </a:tc>
              </a:tr>
              <a:tr h="19094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-0,534x + 223,6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-0,488x + 213,17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140242</a:t>
                      </a:r>
                    </a:p>
                  </a:txBody>
                  <a:tcPr marL="7620" marR="7620" marT="7620" marB="0" anchor="b"/>
                </a:tc>
              </a:tr>
              <a:tr h="19094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-0,593x + 239,48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-0,54x + 227,37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135891</a:t>
                      </a:r>
                    </a:p>
                  </a:txBody>
                  <a:tcPr marL="7620" marR="7620" marT="7620" marB="0" anchor="b"/>
                </a:tc>
              </a:tr>
              <a:tr h="19094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-0,652x + 255,47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-0,595x + 242,6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142781</a:t>
                      </a:r>
                    </a:p>
                  </a:txBody>
                  <a:tcPr marL="7620" marR="7620" marT="7620" marB="0" anchor="b"/>
                </a:tc>
              </a:tr>
              <a:tr h="19094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-0,708x + 270,77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-0,646x + 256,93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148556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787282"/>
              </p:ext>
            </p:extLst>
          </p:nvPr>
        </p:nvGraphicFramePr>
        <p:xfrm>
          <a:off x="475724" y="3858768"/>
          <a:ext cx="3950208" cy="225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 rot="16200000">
            <a:off x="-92509" y="5114087"/>
            <a:ext cx="846514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[W]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883233" y="5999240"/>
            <a:ext cx="1364861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[K]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421222"/>
              </p:ext>
            </p:extLst>
          </p:nvPr>
        </p:nvGraphicFramePr>
        <p:xfrm>
          <a:off x="4882896" y="3858768"/>
          <a:ext cx="4033660" cy="225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tângulo 17"/>
          <p:cNvSpPr/>
          <p:nvPr/>
        </p:nvSpPr>
        <p:spPr>
          <a:xfrm rot="16200000">
            <a:off x="4075872" y="4929001"/>
            <a:ext cx="1364861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[K]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823065" y="6037086"/>
            <a:ext cx="2665794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 transfer coefficient [W/K m</a:t>
            </a:r>
            <a:r>
              <a:rPr lang="en-GB" sz="14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1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2079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Thermal </a:t>
            </a:r>
            <a:r>
              <a:rPr lang="en-GB" dirty="0" smtClean="0"/>
              <a:t>Contact </a:t>
            </a:r>
            <a:r>
              <a:rPr lang="en-GB" dirty="0"/>
              <a:t>C</a:t>
            </a:r>
            <a:r>
              <a:rPr lang="en-GB" dirty="0" smtClean="0"/>
              <a:t>onductance</a:t>
            </a:r>
            <a:br>
              <a:rPr lang="en-GB" dirty="0" smtClean="0"/>
            </a:br>
            <a:r>
              <a:rPr lang="en-GB" dirty="0" smtClean="0"/>
              <a:t>in Bolt Joints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98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Results: Cu-Cu</a:t>
            </a:r>
            <a:endParaRPr lang="en-GB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626719" y="5093925"/>
                <a:ext cx="5517281" cy="1408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This compares with our experimental value 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pt-PT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PT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pt-PT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pt-PT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P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108232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pt-PT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PT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pt-PT">
                                <a:latin typeface="Calibri" panose="020F0502020204030204" pitchFamily="34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PT">
                                <a:latin typeface="Calibri" panose="020F0502020204030204" pitchFamily="34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PT">
                                <a:latin typeface="Calibri" panose="020F0502020204030204" pitchFamily="34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  <m:r>
                      <a:rPr lang="pt-PT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pt-PT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pt-PT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PT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temperature</a:t>
                </a:r>
                <a:r>
                  <a:rPr lang="pt-PT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~120 K, </a:t>
                </a:r>
                <a:r>
                  <a:rPr lang="pt-PT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around</a:t>
                </a:r>
                <a:r>
                  <a:rPr lang="pt-PT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6,5 times </a:t>
                </a:r>
                <a:r>
                  <a:rPr lang="pt-PT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higher</a:t>
                </a:r>
                <a:r>
                  <a:rPr lang="pt-PT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pt-P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19" y="5093925"/>
                <a:ext cx="5517281" cy="1408078"/>
              </a:xfrm>
              <a:prstGeom prst="rect">
                <a:avLst/>
              </a:prstGeom>
              <a:blipFill rotWithShape="0">
                <a:blip r:embed="rId2"/>
                <a:stretch>
                  <a:fillRect l="-994" t="-2165" r="-22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8"/>
              <p:cNvSpPr/>
              <p:nvPr/>
            </p:nvSpPr>
            <p:spPr>
              <a:xfrm>
                <a:off x="1661926" y="2878250"/>
                <a:ext cx="2344295" cy="704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=1.25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0.95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26" y="2878250"/>
                <a:ext cx="2344295" cy="7041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9"/>
              <p:cNvSpPr/>
              <p:nvPr/>
            </p:nvSpPr>
            <p:spPr>
              <a:xfrm>
                <a:off x="4890178" y="3005881"/>
                <a:ext cx="2684774" cy="477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For: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≤2.3×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178" y="3005881"/>
                <a:ext cx="2684774" cy="477182"/>
              </a:xfrm>
              <a:prstGeom prst="rect">
                <a:avLst/>
              </a:prstGeom>
              <a:blipFill rotWithShape="0">
                <a:blip r:embed="rId4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0"/>
          <p:cNvSpPr/>
          <p:nvPr/>
        </p:nvSpPr>
        <p:spPr>
          <a:xfrm>
            <a:off x="457200" y="2444277"/>
            <a:ext cx="8388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Plastic: Modified CMY Model</a:t>
            </a:r>
            <a:endParaRPr lang="en-GB" b="1" dirty="0"/>
          </a:p>
        </p:txBody>
      </p:sp>
      <p:sp>
        <p:nvSpPr>
          <p:cNvPr id="2" name="Retângulo 1"/>
          <p:cNvSpPr/>
          <p:nvPr/>
        </p:nvSpPr>
        <p:spPr>
          <a:xfrm>
            <a:off x="1426463" y="1666191"/>
            <a:ext cx="697687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 smtClean="0"/>
              <a:t>Comparison between </a:t>
            </a:r>
            <a:r>
              <a:rPr lang="en-US" b="1" dirty="0"/>
              <a:t>data obtained and a </a:t>
            </a:r>
            <a:r>
              <a:rPr lang="en-US" b="1" dirty="0" smtClean="0"/>
              <a:t>theoretical </a:t>
            </a:r>
            <a:r>
              <a:rPr lang="en-US" b="1" dirty="0"/>
              <a:t>model. 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268803" y="3948218"/>
                <a:ext cx="1337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=200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PT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03" y="3948218"/>
                <a:ext cx="133773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182" r="-3182" b="-244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268803" y="4314082"/>
                <a:ext cx="18563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=430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PT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03" y="4314082"/>
                <a:ext cx="185634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967" t="-2222" r="-2295" b="-377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287748" y="4716963"/>
                <a:ext cx="12952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=68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PT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48" y="4716963"/>
                <a:ext cx="129529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286" r="-3286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268803" y="5073939"/>
                <a:ext cx="1529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=280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PT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03" y="5073939"/>
                <a:ext cx="152984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789" r="-3187" b="-130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273234" y="5469118"/>
                <a:ext cx="7824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34" y="5469118"/>
                <a:ext cx="78245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125" r="-6250" b="-130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964071" y="4138883"/>
                <a:ext cx="2409442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=700538 [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071" y="4138883"/>
                <a:ext cx="2409442" cy="5185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1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Results: Al-Al</a:t>
            </a:r>
            <a:endParaRPr lang="en-GB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118689"/>
              </p:ext>
            </p:extLst>
          </p:nvPr>
        </p:nvGraphicFramePr>
        <p:xfrm>
          <a:off x="352016" y="1748290"/>
          <a:ext cx="6890032" cy="397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 rot="16200000">
            <a:off x="-394188" y="3335415"/>
            <a:ext cx="17027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[K]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384222" y="5577804"/>
            <a:ext cx="15498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 [mm]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120040" y="2045153"/>
            <a:ext cx="1916631" cy="262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Extraordinary linearity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small difference in extrapolated values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Oxide layer might play a huge role in conductance at the joint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1493" y="1378958"/>
            <a:ext cx="442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M4 A4-70 Stainless Steel Bolt, (Torque 3 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633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969335" y="6356350"/>
            <a:ext cx="2133600" cy="365125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Results: Al-Al</a:t>
            </a:r>
            <a:endParaRPr lang="en-GB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27567"/>
              </p:ext>
            </p:extLst>
          </p:nvPr>
        </p:nvGraphicFramePr>
        <p:xfrm>
          <a:off x="175300" y="1606487"/>
          <a:ext cx="8601350" cy="2216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253"/>
                <a:gridCol w="892692"/>
                <a:gridCol w="1176253"/>
                <a:gridCol w="892692"/>
                <a:gridCol w="892692"/>
                <a:gridCol w="892692"/>
                <a:gridCol w="892692"/>
                <a:gridCol w="892692"/>
                <a:gridCol w="892692"/>
              </a:tblGrid>
              <a:tr h="30260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 smtClean="0">
                          <a:effectLst/>
                        </a:rPr>
                        <a:t>Equation</a:t>
                      </a:r>
                      <a:endParaRPr lang="pt-PT" sz="1000" b="1" u="none" strike="noStrike" dirty="0" smtClean="0">
                        <a:effectLst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effectLst/>
                        </a:rPr>
                        <a:t>Extrapolated</a:t>
                      </a:r>
                      <a:r>
                        <a:rPr lang="pt-PT" sz="1000" b="1" u="none" strike="noStrike" dirty="0">
                          <a:effectLst/>
                        </a:rPr>
                        <a:t> </a:t>
                      </a:r>
                      <a:r>
                        <a:rPr lang="pt-PT" sz="1000" b="1" u="none" strike="noStrike" dirty="0" err="1" smtClean="0">
                          <a:effectLst/>
                        </a:rPr>
                        <a:t>Temperature</a:t>
                      </a:r>
                      <a:r>
                        <a:rPr lang="pt-PT" sz="1000" b="1" u="none" strike="noStrike" dirty="0" smtClean="0">
                          <a:effectLst/>
                        </a:rPr>
                        <a:t> [K]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effectLst/>
                        </a:rPr>
                        <a:t>Equation</a:t>
                      </a:r>
                      <a:r>
                        <a:rPr lang="pt-PT" sz="1000" b="1" u="none" strike="noStrike" dirty="0">
                          <a:effectLst/>
                        </a:rPr>
                        <a:t> </a:t>
                      </a:r>
                      <a:endParaRPr lang="pt-PT" sz="1000" b="1" u="none" strike="noStrike" dirty="0" smtClean="0">
                        <a:effectLst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effectLst/>
                        </a:rPr>
                        <a:t>Extrapolated</a:t>
                      </a:r>
                      <a:r>
                        <a:rPr lang="pt-PT" sz="1000" b="1" u="none" strike="noStrike" dirty="0">
                          <a:effectLst/>
                        </a:rPr>
                        <a:t> </a:t>
                      </a:r>
                      <a:r>
                        <a:rPr lang="pt-PT" sz="1000" b="1" u="none" strike="noStrike" dirty="0" err="1" smtClean="0">
                          <a:effectLst/>
                        </a:rPr>
                        <a:t>Temperature</a:t>
                      </a:r>
                      <a:endParaRPr lang="pt-PT" sz="10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[K]</a:t>
                      </a:r>
                      <a:endParaRPr kumimoji="0"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Delta </a:t>
                      </a:r>
                      <a:r>
                        <a:rPr lang="pt-PT" sz="1000" b="1" u="none" strike="noStrike" dirty="0" smtClean="0">
                          <a:effectLst/>
                        </a:rPr>
                        <a:t>T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[K]</a:t>
                      </a:r>
                      <a:endParaRPr kumimoji="0"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t-PT" sz="1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PT" sz="1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</a:t>
                      </a: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PT" sz="1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  <a:endParaRPr kumimoji="0" lang="pt-PT" sz="1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b" latinLnBrk="0" hangingPunct="1"/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[K]</a:t>
                      </a:r>
                      <a:endParaRPr kumimoji="0"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>
                          <a:effectLst/>
                        </a:rPr>
                        <a:t>Heat</a:t>
                      </a:r>
                      <a:r>
                        <a:rPr lang="pt-PT" sz="1000" b="1" u="none" strike="noStrike" dirty="0">
                          <a:effectLst/>
                        </a:rPr>
                        <a:t> </a:t>
                      </a:r>
                      <a:r>
                        <a:rPr lang="pt-PT" sz="1000" b="1" u="none" strike="noStrike" dirty="0" err="1" smtClean="0">
                          <a:effectLst/>
                        </a:rPr>
                        <a:t>Power</a:t>
                      </a:r>
                      <a:endParaRPr lang="pt-PT" sz="1000" b="1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[W]</a:t>
                      </a:r>
                      <a:endParaRPr kumimoji="0"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err="1" smtClean="0">
                          <a:effectLst/>
                        </a:rPr>
                        <a:t>Conductance</a:t>
                      </a:r>
                      <a:endParaRPr lang="pt-PT" sz="1000" b="1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u="none" strike="noStrike" dirty="0" smtClean="0">
                          <a:effectLst/>
                        </a:rPr>
                        <a:t>[W/K</a:t>
                      </a: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 smtClean="0">
                          <a:effectLst/>
                        </a:rPr>
                        <a:t>h</a:t>
                      </a:r>
                    </a:p>
                    <a:p>
                      <a:pPr algn="ctr" fontAlgn="b"/>
                      <a:r>
                        <a:rPr lang="pt-PT" sz="1000" b="1" u="none" strike="noStrike" dirty="0" smtClean="0">
                          <a:effectLst/>
                        </a:rPr>
                        <a:t>[W/K </a:t>
                      </a: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t-PT" sz="1000" b="1" u="none" strike="noStrike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PT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/>
                </a:tc>
              </a:tr>
              <a:tr h="16139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-0,201x + 130,08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-0,182x + 127,27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104,7375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7,06561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16,24278161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162427,8161</a:t>
                      </a:r>
                    </a:p>
                  </a:txBody>
                  <a:tcPr marL="7620" marR="7620" marT="7620" marB="0" anchor="b"/>
                </a:tc>
              </a:tr>
              <a:tr h="16811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-0,272x + 147,7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-0,244x + 143,87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113,535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9,48664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28,74739394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287473,9394</a:t>
                      </a:r>
                    </a:p>
                  </a:txBody>
                  <a:tcPr marL="7620" marR="7620" marT="7620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-0,332x + 163,53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-0,301x + 159,33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121,705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121,8675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12,04913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37,07424615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370742,4615</a:t>
                      </a:r>
                    </a:p>
                  </a:txBody>
                  <a:tcPr marL="7620" marR="7620" marT="7620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-0,395x + 180,05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130,675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-0,361x + 175,63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14,48128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85,184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851840</a:t>
                      </a:r>
                    </a:p>
                  </a:txBody>
                  <a:tcPr marL="7620" marR="7620" marT="7620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-0,457x + 196,05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138,925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-0,42x + 191,53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138,9775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17,14986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-163,332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-1633320</a:t>
                      </a:r>
                    </a:p>
                  </a:txBody>
                  <a:tcPr marL="7620" marR="7620" marT="7620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-0,518x + 212,3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-0,481x + 208,07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147,975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147,7625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19,8986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-46,82023529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-468202,3529</a:t>
                      </a:r>
                    </a:p>
                  </a:txBody>
                  <a:tcPr marL="7620" marR="7620" marT="7620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-0,579x + 228,18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155,805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-0,539x + 223,83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156,455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22,55159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-34,69475385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-346947,5385</a:t>
                      </a:r>
                    </a:p>
                  </a:txBody>
                  <a:tcPr marL="7620" marR="7620" marT="7620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-0,639x + 244,28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164,405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-0,6x + 240,27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164,8375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25,6106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-29,60763006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-296076,3006</a:t>
                      </a:r>
                    </a:p>
                  </a:txBody>
                  <a:tcPr marL="7620" marR="7620" marT="7620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-0,698x + 260,2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-0,659x + 256,43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174,075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173,5125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28,18465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-25,05302222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-250530,2222</a:t>
                      </a:r>
                    </a:p>
                  </a:txBody>
                  <a:tcPr marL="7620" marR="7620" marT="7620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-0,754x + 275,8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-0,718x + 272,53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182,165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31,08573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-25,27295122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-252729,5122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6442"/>
              </p:ext>
            </p:extLst>
          </p:nvPr>
        </p:nvGraphicFramePr>
        <p:xfrm>
          <a:off x="550228" y="3926840"/>
          <a:ext cx="4097095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789374"/>
              </p:ext>
            </p:extLst>
          </p:nvPr>
        </p:nvGraphicFramePr>
        <p:xfrm>
          <a:off x="5102935" y="4026154"/>
          <a:ext cx="3805840" cy="195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/>
          <p:cNvSpPr/>
          <p:nvPr/>
        </p:nvSpPr>
        <p:spPr>
          <a:xfrm rot="16200000">
            <a:off x="-18004" y="4940350"/>
            <a:ext cx="846514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[W]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56385" y="5880761"/>
            <a:ext cx="1364861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[K]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 rot="16200000">
            <a:off x="4264180" y="5042005"/>
            <a:ext cx="1364861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[K]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823065" y="6037086"/>
            <a:ext cx="2665794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 transfer coefficient [W/K m</a:t>
            </a:r>
            <a:r>
              <a:rPr lang="en-GB" sz="14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7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Results: SS-SS</a:t>
            </a:r>
            <a:endParaRPr lang="en-GB" dirty="0"/>
          </a:p>
        </p:txBody>
      </p:sp>
      <p:cxnSp>
        <p:nvCxnSpPr>
          <p:cNvPr id="10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244143"/>
              </p:ext>
            </p:extLst>
          </p:nvPr>
        </p:nvGraphicFramePr>
        <p:xfrm>
          <a:off x="374904" y="1792223"/>
          <a:ext cx="5852160" cy="393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6062472" y="1872953"/>
            <a:ext cx="3081528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linearity in the data obtained.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should be repeated. (Shield Deformation)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Huge temperature gradients with very small heat input.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(0,5 to 1,5 W)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small difference in extrapolated values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81302" y="5577804"/>
            <a:ext cx="15498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 [mm]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 rot="16200000">
            <a:off x="-442235" y="3554060"/>
            <a:ext cx="17027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[K]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11493" y="1378958"/>
            <a:ext cx="442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M4 A4-70 Stainless Steel Bolt, (Torque 3 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4666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289006"/>
              </p:ext>
            </p:extLst>
          </p:nvPr>
        </p:nvGraphicFramePr>
        <p:xfrm>
          <a:off x="56373" y="1173935"/>
          <a:ext cx="8522008" cy="486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Results: Al-Cu</a:t>
            </a:r>
            <a:endParaRPr lang="en-GB" dirty="0"/>
          </a:p>
        </p:txBody>
      </p:sp>
      <p:cxnSp>
        <p:nvCxnSpPr>
          <p:cNvPr id="14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 rot="16200000">
            <a:off x="-363542" y="3198256"/>
            <a:ext cx="138858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270422" y="5851709"/>
            <a:ext cx="98719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1493" y="1378958"/>
            <a:ext cx="442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M4 A4-70 Stainless Steel Bolt, (Torque 3 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962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Results: Al-Cu</a:t>
            </a:r>
          </a:p>
        </p:txBody>
      </p:sp>
      <p:cxnSp>
        <p:nvCxnSpPr>
          <p:cNvPr id="8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82118"/>
              </p:ext>
            </p:extLst>
          </p:nvPr>
        </p:nvGraphicFramePr>
        <p:xfrm>
          <a:off x="550228" y="1606487"/>
          <a:ext cx="8226422" cy="1286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5258"/>
                <a:gridCol w="952651"/>
                <a:gridCol w="1255258"/>
                <a:gridCol w="952651"/>
                <a:gridCol w="952651"/>
                <a:gridCol w="952651"/>
                <a:gridCol w="952651"/>
                <a:gridCol w="952651"/>
              </a:tblGrid>
              <a:tr h="30260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 err="1" smtClean="0">
                          <a:effectLst/>
                        </a:rPr>
                        <a:t>Equation</a:t>
                      </a:r>
                      <a:endParaRPr lang="pt-PT" sz="10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 err="1">
                          <a:effectLst/>
                        </a:rPr>
                        <a:t>Extrapolated</a:t>
                      </a:r>
                      <a:r>
                        <a:rPr lang="pt-PT" sz="1000" u="none" strike="noStrike" dirty="0">
                          <a:effectLst/>
                        </a:rPr>
                        <a:t> </a:t>
                      </a:r>
                      <a:r>
                        <a:rPr lang="pt-PT" sz="1000" u="none" strike="noStrike" dirty="0" err="1">
                          <a:effectLst/>
                        </a:rPr>
                        <a:t>Temp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 err="1">
                          <a:effectLst/>
                        </a:rPr>
                        <a:t>Equation</a:t>
                      </a:r>
                      <a:r>
                        <a:rPr lang="pt-PT" sz="1000" u="none" strike="noStrike" dirty="0">
                          <a:effectLst/>
                        </a:rPr>
                        <a:t> </a:t>
                      </a:r>
                      <a:endParaRPr lang="pt-PT" sz="10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 err="1">
                          <a:effectLst/>
                        </a:rPr>
                        <a:t>Extrapolated</a:t>
                      </a:r>
                      <a:r>
                        <a:rPr lang="pt-PT" sz="1000" u="none" strike="noStrike" dirty="0">
                          <a:effectLst/>
                        </a:rPr>
                        <a:t> </a:t>
                      </a:r>
                      <a:r>
                        <a:rPr lang="pt-PT" sz="1000" u="none" strike="noStrike" dirty="0" err="1">
                          <a:effectLst/>
                        </a:rPr>
                        <a:t>Temp</a:t>
                      </a:r>
                      <a:r>
                        <a:rPr lang="pt-PT" sz="1000" u="none" strike="noStrike" dirty="0">
                          <a:effectLst/>
                        </a:rPr>
                        <a:t>.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effectLst/>
                        </a:rPr>
                        <a:t>Delta </a:t>
                      </a:r>
                      <a:r>
                        <a:rPr lang="pt-PT" sz="1000" u="none" strike="noStrike" dirty="0" smtClean="0">
                          <a:effectLst/>
                        </a:rPr>
                        <a:t>T</a:t>
                      </a:r>
                    </a:p>
                    <a:p>
                      <a:pPr algn="ctr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 err="1">
                          <a:effectLst/>
                        </a:rPr>
                        <a:t>Heat</a:t>
                      </a:r>
                      <a:r>
                        <a:rPr lang="pt-PT" sz="1000" u="none" strike="noStrike" dirty="0">
                          <a:effectLst/>
                        </a:rPr>
                        <a:t> </a:t>
                      </a:r>
                      <a:r>
                        <a:rPr lang="pt-PT" sz="1000" u="none" strike="noStrike" dirty="0" err="1" smtClean="0">
                          <a:effectLst/>
                        </a:rPr>
                        <a:t>Power</a:t>
                      </a:r>
                      <a:endParaRPr lang="pt-PT" sz="10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 err="1" smtClean="0">
                          <a:effectLst/>
                        </a:rPr>
                        <a:t>Conductance</a:t>
                      </a:r>
                      <a:endParaRPr lang="pt-PT" sz="10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 smtClean="0">
                          <a:effectLst/>
                        </a:rPr>
                        <a:t>h</a:t>
                      </a:r>
                    </a:p>
                    <a:p>
                      <a:pPr algn="ctr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-0,261x + 129,42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96,795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-0,126x + 112,5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effectLst/>
                        </a:rPr>
                        <a:t>96,75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0,045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effectLst/>
                        </a:rPr>
                        <a:t>7,06561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effectLst/>
                        </a:rPr>
                        <a:t>157,0135556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1570135,556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</a:tr>
              <a:tr h="16811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-0,343x + 144,58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101,705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-0,16x + 121,77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101,77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-0,065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9,48664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-145,9483077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-1459483,077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-0,443x + 164,58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109,205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-0,208x + 135,23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109,23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-0,025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12,04913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-481,9652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-4819652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-0,545x + 184,72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116,595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-0,255x + 148,43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116,555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0,04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14,48128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362,032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3620320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-0,64x + 204,23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124,23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-0,304x + 162,17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124,17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0,06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17,14986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285,831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2858310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</a:tr>
              <a:tr h="16139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-0,734x + 223,5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131,75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y = -0,353x + 175,97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131,845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-0,095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19,8986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-209,4589474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effectLst/>
                        </a:rPr>
                        <a:t>-2094589,474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/>
                </a:tc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408492"/>
              </p:ext>
            </p:extLst>
          </p:nvPr>
        </p:nvGraphicFramePr>
        <p:xfrm>
          <a:off x="829228" y="3154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 rot="16200000">
            <a:off x="-19597" y="4466153"/>
            <a:ext cx="132914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 Power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486828" y="5879344"/>
            <a:ext cx="84548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Delta 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693836" y="3473194"/>
            <a:ext cx="2992964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Variation of extrapolated Delta T insufficient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problem faced in Al-AL for the conductance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Cu-AL should also be evaluated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9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Discussion/Conclusion</a:t>
            </a:r>
            <a:endParaRPr lang="en-GB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57200" y="2105593"/>
            <a:ext cx="7621156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 the problems faced determining thermal conductivity effectively, it was chosen to develop an empirical approach that could avoid the problem.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empirical approach is easy to use and understand but will require a complete database able to encompass all the majority of joint designs.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testing is required to evaluate the approach for Aluminum and Stainless Steel.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for Copper validate this approach, at least, for this material.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86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Discussion/Conclusion</a:t>
            </a:r>
            <a:endParaRPr lang="en-GB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57200" y="2105593"/>
            <a:ext cx="7621156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 testing: Reduce the overlap area of the contact  joints. (See if it solves the problem with Al tests and SS 304.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Considerer a method to exact evaluating of the contact area. (I suggest dying liquid).   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case considerer: M4 bolt, the value of 50% tightening torque (2 Nm)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plastified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plates materials in the case of Cu and Al.  This can make it hard to develop a database in function of tightening torque.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71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8223" y="5599028"/>
            <a:ext cx="8128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Thank you for your attention</a:t>
            </a:r>
            <a:endParaRPr lang="en-GB" b="1" dirty="0"/>
          </a:p>
        </p:txBody>
      </p:sp>
      <p:pic>
        <p:nvPicPr>
          <p:cNvPr id="7" name="Imagem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408" y="5299803"/>
            <a:ext cx="964902" cy="960161"/>
          </a:xfrm>
          <a:prstGeom prst="rect">
            <a:avLst/>
          </a:prstGeom>
        </p:spPr>
      </p:pic>
      <p:pic>
        <p:nvPicPr>
          <p:cNvPr id="9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" y="4012"/>
            <a:ext cx="9119478" cy="531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60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FAQ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PT100 Overlap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Contact Area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Plates Deformation 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Heating Elements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PT100 Fixation </a:t>
            </a:r>
            <a:endParaRPr lang="en-US" dirty="0" smtClean="0"/>
          </a:p>
          <a:p>
            <a:r>
              <a:rPr lang="en-US" dirty="0" smtClean="0">
                <a:hlinkClick r:id="rId7" action="ppaction://hlinksldjump"/>
              </a:rPr>
              <a:t>Radiation Shield </a:t>
            </a:r>
            <a:endParaRPr lang="en-US" dirty="0" smtClean="0"/>
          </a:p>
          <a:p>
            <a:r>
              <a:rPr lang="en-US" dirty="0" smtClean="0">
                <a:hlinkClick r:id="rId8" action="ppaction://hlinksldjump"/>
              </a:rPr>
              <a:t>Leak Testing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7688" y="2358003"/>
            <a:ext cx="6665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An expert is a man who has made all the mistakes which can be made, in a narrow field</a:t>
            </a:r>
            <a:r>
              <a:rPr lang="en-GB" sz="1600" dirty="0" smtClean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084" y="2942778"/>
            <a:ext cx="190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8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16025" t="26695" r="48778" b="39573"/>
          <a:stretch/>
        </p:blipFill>
        <p:spPr>
          <a:xfrm>
            <a:off x="1254369" y="1722511"/>
            <a:ext cx="6436751" cy="347003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pPr algn="ctr"/>
            <a:r>
              <a:rPr lang="pt-PT" dirty="0" smtClean="0"/>
              <a:t>PT100 </a:t>
            </a:r>
            <a:r>
              <a:rPr lang="pt-PT" dirty="0" err="1" smtClean="0"/>
              <a:t>Overlap</a:t>
            </a:r>
            <a:endParaRPr lang="pt-PT" dirty="0"/>
          </a:p>
        </p:txBody>
      </p:sp>
      <p:sp>
        <p:nvSpPr>
          <p:cNvPr id="11" name="Rectangle 11"/>
          <p:cNvSpPr/>
          <p:nvPr/>
        </p:nvSpPr>
        <p:spPr>
          <a:xfrm>
            <a:off x="1254369" y="5417953"/>
            <a:ext cx="7429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Second degree equation for hot part, linear for cold part. </a:t>
            </a:r>
          </a:p>
          <a:p>
            <a:r>
              <a:rPr lang="en-GB" b="1" dirty="0" smtClean="0"/>
              <a:t>(Copper OFE) </a:t>
            </a:r>
            <a:endParaRPr lang="en-GB" b="1" dirty="0"/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8185376" y="5879592"/>
            <a:ext cx="498678" cy="482785"/>
          </a:xfrm>
          <a:prstGeom prst="ellipse">
            <a:avLst/>
          </a:prstGeom>
          <a:solidFill>
            <a:srgbClr val="0B387C"/>
          </a:solidFill>
          <a:ln>
            <a:solidFill>
              <a:srgbClr val="104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254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 smtClean="0"/>
              <a:t>Contact</a:t>
            </a:r>
            <a:r>
              <a:rPr lang="pt-PT" dirty="0" smtClean="0"/>
              <a:t> </a:t>
            </a:r>
            <a:r>
              <a:rPr lang="pt-PT" dirty="0" err="1" smtClean="0"/>
              <a:t>Area</a:t>
            </a:r>
            <a:endParaRPr lang="pt-PT" dirty="0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24" y="1673035"/>
            <a:ext cx="4904232" cy="3678174"/>
          </a:xfrm>
        </p:spPr>
      </p:pic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270" y="1673035"/>
            <a:ext cx="4904232" cy="3678174"/>
          </a:xfrm>
          <a:prstGeom prst="rect">
            <a:avLst/>
          </a:prstGeom>
        </p:spPr>
      </p:pic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8185376" y="5879592"/>
            <a:ext cx="498678" cy="482785"/>
          </a:xfrm>
          <a:prstGeom prst="ellipse">
            <a:avLst/>
          </a:prstGeom>
          <a:solidFill>
            <a:srgbClr val="0B387C"/>
          </a:solidFill>
          <a:ln>
            <a:solidFill>
              <a:srgbClr val="104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595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pPr algn="ctr"/>
            <a:r>
              <a:rPr lang="pt-PT" dirty="0" err="1" smtClean="0"/>
              <a:t>Contact</a:t>
            </a:r>
            <a:r>
              <a:rPr lang="pt-PT" dirty="0" smtClean="0"/>
              <a:t> </a:t>
            </a:r>
            <a:r>
              <a:rPr lang="pt-PT" dirty="0" err="1" smtClean="0"/>
              <a:t>Area</a:t>
            </a: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872" y="1837317"/>
            <a:ext cx="4962144" cy="3721608"/>
          </a:xfrm>
          <a:prstGeom prst="rect">
            <a:avLst/>
          </a:prstGeom>
        </p:spPr>
      </p:pic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8185376" y="5879592"/>
            <a:ext cx="498678" cy="482785"/>
          </a:xfrm>
          <a:prstGeom prst="ellipse">
            <a:avLst/>
          </a:prstGeom>
          <a:solidFill>
            <a:srgbClr val="0B387C"/>
          </a:solidFill>
          <a:ln>
            <a:solidFill>
              <a:srgbClr val="104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008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Marcador de Posição de Conteúdo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46" y="1740313"/>
            <a:ext cx="4667250" cy="3500437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854" y="1740313"/>
            <a:ext cx="4667249" cy="3500437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pPr algn="ctr"/>
            <a:r>
              <a:rPr lang="pt-PT" dirty="0" err="1" smtClean="0"/>
              <a:t>Plates</a:t>
            </a:r>
            <a:r>
              <a:rPr lang="pt-PT" dirty="0" smtClean="0"/>
              <a:t> </a:t>
            </a:r>
            <a:r>
              <a:rPr lang="pt-PT" dirty="0" err="1" smtClean="0"/>
              <a:t>Deformation</a:t>
            </a:r>
            <a:endParaRPr lang="pt-PT" dirty="0"/>
          </a:p>
        </p:txBody>
      </p:sp>
      <p:sp>
        <p:nvSpPr>
          <p:cNvPr id="2" name="Oval 1"/>
          <p:cNvSpPr/>
          <p:nvPr/>
        </p:nvSpPr>
        <p:spPr>
          <a:xfrm>
            <a:off x="2397760" y="2214880"/>
            <a:ext cx="680720" cy="116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 rot="5400000">
            <a:off x="7172960" y="3018091"/>
            <a:ext cx="680720" cy="116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 rot="5400000">
            <a:off x="5705996" y="3028822"/>
            <a:ext cx="680720" cy="116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2288615" y="3602291"/>
            <a:ext cx="680720" cy="116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8185376" y="5879592"/>
            <a:ext cx="498678" cy="482785"/>
          </a:xfrm>
          <a:prstGeom prst="ellipse">
            <a:avLst/>
          </a:prstGeom>
          <a:solidFill>
            <a:srgbClr val="0B387C"/>
          </a:solidFill>
          <a:ln>
            <a:solidFill>
              <a:srgbClr val="104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980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Heating Elements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1" descr="Résistance chauffante pour coffrets et boîtiers, 50W, 12 → 24 V c.a. / V c.c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27" y="2141543"/>
            <a:ext cx="422910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4" descr="http://img-europe.electrocomponents.com/largeimages/L299571-2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99" y="4406646"/>
            <a:ext cx="4229100" cy="1150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36681" y="1931005"/>
            <a:ext cx="4139721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/>
              <a:t>PTC heating element with self-regulation housed in a compact flat aluminum alloy construction, </a:t>
            </a:r>
            <a:r>
              <a:rPr lang="en-US" sz="1200" dirty="0" smtClean="0"/>
              <a:t>allowing heat </a:t>
            </a:r>
            <a:r>
              <a:rPr lang="en-US" sz="1200" dirty="0"/>
              <a:t>transmission to the thermal medium. This means that no thermal cut-out or thermostat is required. </a:t>
            </a:r>
            <a:endParaRPr lang="en-GB" sz="1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37776"/>
              </p:ext>
            </p:extLst>
          </p:nvPr>
        </p:nvGraphicFramePr>
        <p:xfrm>
          <a:off x="4918978" y="3589249"/>
          <a:ext cx="2967355" cy="1084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005"/>
                <a:gridCol w="1530350"/>
              </a:tblGrid>
              <a:tr h="179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B387C"/>
                          </a:solidFill>
                          <a:effectLst/>
                        </a:rPr>
                        <a:t>Length </a:t>
                      </a:r>
                      <a:endParaRPr lang="en-GB" sz="1100" dirty="0">
                        <a:solidFill>
                          <a:srgbClr val="0B38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mm</a:t>
                      </a:r>
                      <a:endParaRPr kumimoji="0"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9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B387C"/>
                          </a:solidFill>
                          <a:effectLst/>
                        </a:rPr>
                        <a:t>Width</a:t>
                      </a:r>
                      <a:endParaRPr lang="en-GB" sz="1100" dirty="0">
                        <a:solidFill>
                          <a:srgbClr val="0B38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35 mm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9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B387C"/>
                          </a:solidFill>
                          <a:effectLst/>
                        </a:rPr>
                        <a:t>Height </a:t>
                      </a:r>
                      <a:endParaRPr lang="en-GB" sz="1100">
                        <a:solidFill>
                          <a:srgbClr val="0B38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8.5 mm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9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B387C"/>
                          </a:solidFill>
                          <a:effectLst/>
                        </a:rPr>
                        <a:t>Thermal Power </a:t>
                      </a:r>
                      <a:endParaRPr lang="en-GB" sz="1100" dirty="0">
                        <a:solidFill>
                          <a:srgbClr val="0B38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 W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9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B387C"/>
                          </a:solidFill>
                          <a:effectLst/>
                        </a:rPr>
                        <a:t>Surface Temperature </a:t>
                      </a:r>
                      <a:endParaRPr lang="en-GB" sz="1100">
                        <a:solidFill>
                          <a:srgbClr val="0B38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 º 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B387C"/>
                          </a:solidFill>
                          <a:effectLst/>
                        </a:rPr>
                        <a:t>Voltage </a:t>
                      </a:r>
                      <a:endParaRPr lang="en-GB" sz="1100" dirty="0">
                        <a:solidFill>
                          <a:srgbClr val="0B38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 V ac -  24 V dc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836681" y="3214012"/>
            <a:ext cx="3914677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Characteristics: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practical testing it was determined that they cannot operate bellow ~130 K. Bellow this point the resistance of the heating element becomes to high to allow any current to flow, effectively stopping any electrical heat dissipation. 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8185376" y="5879592"/>
            <a:ext cx="498678" cy="482785"/>
          </a:xfrm>
          <a:prstGeom prst="ellipse">
            <a:avLst/>
          </a:prstGeom>
          <a:solidFill>
            <a:srgbClr val="0B387C"/>
          </a:solidFill>
          <a:ln>
            <a:solidFill>
              <a:srgbClr val="104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900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Wiring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0896" y="1370680"/>
            <a:ext cx="311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Copper OFE </a:t>
            </a:r>
          </a:p>
          <a:p>
            <a:r>
              <a:rPr lang="en-GB" sz="1600" dirty="0" smtClean="0"/>
              <a:t>180 mm length plate</a:t>
            </a:r>
          </a:p>
          <a:p>
            <a:r>
              <a:rPr lang="en-GB" sz="1600" dirty="0"/>
              <a:t>40 mm from heater</a:t>
            </a:r>
          </a:p>
          <a:p>
            <a:r>
              <a:rPr lang="en-GB" sz="1600" dirty="0" smtClean="0"/>
              <a:t>40 mm from heat sink</a:t>
            </a:r>
          </a:p>
          <a:p>
            <a:r>
              <a:rPr lang="en-GB" sz="1600" dirty="0" smtClean="0"/>
              <a:t>50 mm x 50 mm overlap joint</a:t>
            </a:r>
          </a:p>
          <a:p>
            <a:r>
              <a:rPr lang="en-GB" sz="1600" dirty="0" smtClean="0"/>
              <a:t>0,22 mm copper wire</a:t>
            </a:r>
            <a:endParaRPr lang="en-GB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52816"/>
              </p:ext>
            </p:extLst>
          </p:nvPr>
        </p:nvGraphicFramePr>
        <p:xfrm>
          <a:off x="175303" y="3031744"/>
          <a:ext cx="4315968" cy="264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488"/>
                <a:gridCol w="1161288"/>
                <a:gridCol w="1536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B387C"/>
                          </a:solidFill>
                        </a:rPr>
                        <a:t>Distance</a:t>
                      </a:r>
                      <a:endParaRPr lang="en-GB" dirty="0">
                        <a:solidFill>
                          <a:srgbClr val="0B38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B387C"/>
                          </a:solidFill>
                        </a:rPr>
                        <a:t>Probe</a:t>
                      </a:r>
                      <a:endParaRPr lang="en-GB" dirty="0">
                        <a:solidFill>
                          <a:srgbClr val="0B38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B387C"/>
                          </a:solidFill>
                        </a:rPr>
                        <a:t>Reading</a:t>
                      </a:r>
                      <a:endParaRPr lang="en-GB" dirty="0">
                        <a:solidFill>
                          <a:srgbClr val="0B387C"/>
                        </a:solidFill>
                      </a:endParaRPr>
                    </a:p>
                  </a:txBody>
                  <a:tcPr/>
                </a:tc>
              </a:tr>
              <a:tr h="41757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92.0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91.3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88.8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83.9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82.8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182756" y="1368840"/>
            <a:ext cx="311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Copper OFE </a:t>
            </a:r>
          </a:p>
          <a:p>
            <a:r>
              <a:rPr lang="en-GB" sz="1600" dirty="0" smtClean="0"/>
              <a:t>200 mm length plate</a:t>
            </a:r>
          </a:p>
          <a:p>
            <a:r>
              <a:rPr lang="en-GB" sz="1600" dirty="0" smtClean="0"/>
              <a:t>10 </a:t>
            </a:r>
            <a:r>
              <a:rPr lang="en-GB" sz="1600" dirty="0"/>
              <a:t>mm from heater</a:t>
            </a:r>
          </a:p>
          <a:p>
            <a:r>
              <a:rPr lang="en-GB" sz="1600" dirty="0" smtClean="0"/>
              <a:t>10 mm from heat sink</a:t>
            </a:r>
          </a:p>
          <a:p>
            <a:r>
              <a:rPr lang="en-GB" sz="1600" dirty="0" smtClean="0"/>
              <a:t>50 mm x 50 mm overlap joint</a:t>
            </a:r>
          </a:p>
          <a:p>
            <a:r>
              <a:rPr lang="en-GB" sz="1600" dirty="0" smtClean="0"/>
              <a:t>0,12 mm </a:t>
            </a:r>
            <a:r>
              <a:rPr lang="en-GB" sz="1600" dirty="0" err="1" smtClean="0"/>
              <a:t>manganin</a:t>
            </a:r>
            <a:r>
              <a:rPr lang="en-GB" sz="1600" dirty="0" smtClean="0"/>
              <a:t> wire</a:t>
            </a:r>
            <a:endParaRPr lang="en-GB" sz="1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07544"/>
              </p:ext>
            </p:extLst>
          </p:nvPr>
        </p:nvGraphicFramePr>
        <p:xfrm>
          <a:off x="4712684" y="3031744"/>
          <a:ext cx="4315968" cy="264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488"/>
                <a:gridCol w="1161288"/>
                <a:gridCol w="1536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B387C"/>
                          </a:solidFill>
                        </a:rPr>
                        <a:t>Distance</a:t>
                      </a:r>
                      <a:endParaRPr lang="en-GB" dirty="0">
                        <a:solidFill>
                          <a:srgbClr val="0B38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B387C"/>
                          </a:solidFill>
                        </a:rPr>
                        <a:t>Probe</a:t>
                      </a:r>
                      <a:endParaRPr lang="en-GB" dirty="0">
                        <a:solidFill>
                          <a:srgbClr val="0B38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B387C"/>
                          </a:solidFill>
                        </a:rPr>
                        <a:t>Reading</a:t>
                      </a:r>
                      <a:endParaRPr lang="en-GB" dirty="0">
                        <a:solidFill>
                          <a:srgbClr val="0B387C"/>
                        </a:solidFill>
                      </a:endParaRPr>
                    </a:p>
                  </a:txBody>
                  <a:tcPr/>
                </a:tc>
              </a:tr>
              <a:tr h="41757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78.7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79.6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79.1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77.9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77.3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77.5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8185376" y="5879592"/>
            <a:ext cx="498678" cy="482785"/>
          </a:xfrm>
          <a:prstGeom prst="ellipse">
            <a:avLst/>
          </a:prstGeom>
          <a:solidFill>
            <a:srgbClr val="0B387C"/>
          </a:solidFill>
          <a:ln>
            <a:solidFill>
              <a:srgbClr val="104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771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8" y="1242447"/>
            <a:ext cx="3500437" cy="4667250"/>
          </a:xfrm>
        </p:spPr>
      </p:pic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487" y="1944770"/>
            <a:ext cx="4350137" cy="326260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pPr algn="ctr"/>
            <a:r>
              <a:rPr lang="en-GB" dirty="0" smtClean="0"/>
              <a:t>PT100 Fixation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5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PT100 Fixation</a:t>
            </a:r>
            <a:endParaRPr lang="en-GB" dirty="0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84" y="1086992"/>
            <a:ext cx="2834639" cy="21259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84" y="4230369"/>
            <a:ext cx="2834640" cy="21259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43583" y="2802254"/>
            <a:ext cx="2834640" cy="21259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988" y="2136875"/>
            <a:ext cx="3706368" cy="2779776"/>
          </a:xfrm>
          <a:prstGeom prst="rect">
            <a:avLst/>
          </a:prstGeom>
        </p:spPr>
      </p:pic>
      <p:sp>
        <p:nvSpPr>
          <p:cNvPr id="11" name="Oval 10">
            <a:hlinkClick r:id="rId6" action="ppaction://hlinksldjump"/>
          </p:cNvPr>
          <p:cNvSpPr/>
          <p:nvPr/>
        </p:nvSpPr>
        <p:spPr>
          <a:xfrm>
            <a:off x="8185376" y="5879592"/>
            <a:ext cx="498678" cy="482785"/>
          </a:xfrm>
          <a:prstGeom prst="ellipse">
            <a:avLst/>
          </a:prstGeom>
          <a:solidFill>
            <a:srgbClr val="0B387C"/>
          </a:solidFill>
          <a:ln>
            <a:solidFill>
              <a:srgbClr val="104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6481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Radiation Shield</a:t>
            </a:r>
            <a:endParaRPr lang="en-GB" dirty="0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64" y="1173935"/>
            <a:ext cx="3625671" cy="483422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9706" y="1173935"/>
            <a:ext cx="3422142" cy="191109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35" y="2982313"/>
            <a:ext cx="3988816" cy="299161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520" y="1179772"/>
            <a:ext cx="2467431" cy="1802542"/>
          </a:xfrm>
          <a:prstGeom prst="rect">
            <a:avLst/>
          </a:prstGeom>
        </p:spPr>
      </p:pic>
      <p:sp>
        <p:nvSpPr>
          <p:cNvPr id="11" name="Oval 10">
            <a:hlinkClick r:id="rId6" action="ppaction://hlinksldjump"/>
          </p:cNvPr>
          <p:cNvSpPr/>
          <p:nvPr/>
        </p:nvSpPr>
        <p:spPr>
          <a:xfrm>
            <a:off x="8185376" y="5879592"/>
            <a:ext cx="498678" cy="482785"/>
          </a:xfrm>
          <a:prstGeom prst="ellipse">
            <a:avLst/>
          </a:prstGeom>
          <a:solidFill>
            <a:srgbClr val="0B387C"/>
          </a:solidFill>
          <a:ln>
            <a:solidFill>
              <a:srgbClr val="104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592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 smtClean="0"/>
              <a:t>Leak</a:t>
            </a:r>
            <a:r>
              <a:rPr lang="pt-PT" dirty="0" smtClean="0"/>
              <a:t> </a:t>
            </a:r>
            <a:r>
              <a:rPr lang="pt-PT" dirty="0" err="1" smtClean="0"/>
              <a:t>Testing</a:t>
            </a:r>
            <a:endParaRPr lang="pt-PT" dirty="0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851" y="2597912"/>
            <a:ext cx="5559552" cy="2075688"/>
          </a:xfrm>
        </p:spPr>
      </p:pic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8185376" y="5879592"/>
            <a:ext cx="498678" cy="482785"/>
          </a:xfrm>
          <a:prstGeom prst="ellipse">
            <a:avLst/>
          </a:prstGeom>
          <a:solidFill>
            <a:srgbClr val="0B387C"/>
          </a:solidFill>
          <a:ln>
            <a:solidFill>
              <a:srgbClr val="104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09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46" y="406464"/>
            <a:ext cx="8226854" cy="940443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231470" y="1352999"/>
            <a:ext cx="6007529" cy="3913946"/>
          </a:xfrm>
        </p:spPr>
        <p:txBody>
          <a:bodyPr>
            <a:noAutofit/>
          </a:bodyPr>
          <a:lstStyle/>
          <a:p>
            <a:pPr marL="285750" indent="-28575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Theoretical Heat flow</a:t>
            </a:r>
          </a:p>
          <a:p>
            <a:pPr marL="285750" indent="-28575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Real Heat Flow</a:t>
            </a:r>
          </a:p>
          <a:p>
            <a:pPr marL="285750" indent="-28575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Theoretical Models</a:t>
            </a:r>
          </a:p>
          <a:p>
            <a:pPr marL="285750" indent="-28575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Semi-Empirical Model</a:t>
            </a:r>
            <a:endParaRPr lang="en-GB" sz="1800" dirty="0"/>
          </a:p>
          <a:p>
            <a:pPr marL="285750" indent="-28575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Empirical Model</a:t>
            </a:r>
          </a:p>
          <a:p>
            <a:pPr marL="285750" indent="-28575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Materials</a:t>
            </a:r>
          </a:p>
          <a:p>
            <a:pPr marL="285750" indent="-28575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Test Setup </a:t>
            </a:r>
          </a:p>
          <a:p>
            <a:pPr marL="285750" indent="-28575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Results </a:t>
            </a:r>
          </a:p>
          <a:p>
            <a:pPr marL="285750" indent="-28575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Discussion/Conclusion</a:t>
            </a:r>
          </a:p>
        </p:txBody>
      </p:sp>
    </p:spTree>
    <p:extLst>
      <p:ext uri="{BB962C8B-B14F-4D97-AF65-F5344CB8AC3E}">
        <p14:creationId xmlns:p14="http://schemas.microsoft.com/office/powerpoint/2010/main" val="387312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Theoretical Heat flow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853" y="1368002"/>
            <a:ext cx="778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Fourier Law of Heat Conduction 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384853" y="3162503"/>
            <a:ext cx="2110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kern="0" dirty="0" smtClean="0"/>
              <a:t>Multilayer Conduction</a:t>
            </a:r>
            <a:endParaRPr lang="en-GB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3821" y="3470280"/>
            <a:ext cx="2710179" cy="26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53" y="3493999"/>
            <a:ext cx="1998765" cy="269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568" y="2299074"/>
            <a:ext cx="4057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87066" y="1959878"/>
            <a:ext cx="3177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3 Dimensional </a:t>
            </a:r>
            <a:endParaRPr lang="en-GB" sz="1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693" y="4231299"/>
            <a:ext cx="1914602" cy="7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39466" y="3856059"/>
            <a:ext cx="3177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Unidimensional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6549167" y="3157850"/>
            <a:ext cx="2479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kern="0" dirty="0" smtClean="0"/>
              <a:t>Single Material Conduction</a:t>
            </a:r>
            <a:endParaRPr lang="en-GB" sz="1400" dirty="0"/>
          </a:p>
        </p:txBody>
      </p:sp>
      <p:sp>
        <p:nvSpPr>
          <p:cNvPr id="16" name="Down Arrow 15"/>
          <p:cNvSpPr/>
          <p:nvPr/>
        </p:nvSpPr>
        <p:spPr>
          <a:xfrm>
            <a:off x="4217623" y="3311738"/>
            <a:ext cx="351539" cy="437460"/>
          </a:xfrm>
          <a:prstGeom prst="downArrow">
            <a:avLst/>
          </a:prstGeom>
          <a:gradFill>
            <a:gsLst>
              <a:gs pos="0">
                <a:srgbClr val="FF0000"/>
              </a:gs>
              <a:gs pos="25000">
                <a:schemeClr val="accent1">
                  <a:tint val="96000"/>
                  <a:shade val="80000"/>
                  <a:satMod val="105000"/>
                </a:schemeClr>
              </a:gs>
              <a:gs pos="38000">
                <a:schemeClr val="accent1">
                  <a:tint val="96000"/>
                  <a:shade val="59000"/>
                  <a:satMod val="120000"/>
                </a:schemeClr>
              </a:gs>
              <a:gs pos="55000">
                <a:schemeClr val="accent1">
                  <a:shade val="57000"/>
                  <a:satMod val="120000"/>
                </a:schemeClr>
              </a:gs>
              <a:gs pos="80000">
                <a:schemeClr val="accent1">
                  <a:shade val="56000"/>
                  <a:satMod val="145000"/>
                </a:schemeClr>
              </a:gs>
              <a:gs pos="88000">
                <a:schemeClr val="accent1">
                  <a:shade val="63000"/>
                  <a:satMod val="160000"/>
                </a:schemeClr>
              </a:gs>
              <a:gs pos="100000">
                <a:schemeClr val="accent1">
                  <a:tint val="99555"/>
                  <a:satMod val="15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 rot="5400000">
            <a:off x="2559786" y="4244299"/>
            <a:ext cx="351539" cy="703876"/>
          </a:xfrm>
          <a:prstGeom prst="downArrow">
            <a:avLst/>
          </a:prstGeom>
          <a:gradFill>
            <a:gsLst>
              <a:gs pos="0">
                <a:srgbClr val="FF0000"/>
              </a:gs>
              <a:gs pos="25000">
                <a:schemeClr val="accent1">
                  <a:tint val="96000"/>
                  <a:shade val="80000"/>
                  <a:satMod val="105000"/>
                </a:schemeClr>
              </a:gs>
              <a:gs pos="38000">
                <a:schemeClr val="accent1">
                  <a:tint val="96000"/>
                  <a:shade val="59000"/>
                  <a:satMod val="120000"/>
                </a:schemeClr>
              </a:gs>
              <a:gs pos="55000">
                <a:schemeClr val="accent1">
                  <a:shade val="57000"/>
                  <a:satMod val="120000"/>
                </a:schemeClr>
              </a:gs>
              <a:gs pos="80000">
                <a:schemeClr val="accent1">
                  <a:shade val="56000"/>
                  <a:satMod val="145000"/>
                </a:schemeClr>
              </a:gs>
              <a:gs pos="88000">
                <a:schemeClr val="accent1">
                  <a:shade val="63000"/>
                  <a:satMod val="160000"/>
                </a:schemeClr>
              </a:gs>
              <a:gs pos="100000">
                <a:schemeClr val="accent1">
                  <a:tint val="99555"/>
                  <a:satMod val="15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 rot="16200000">
            <a:off x="5841194" y="4239961"/>
            <a:ext cx="351539" cy="703876"/>
          </a:xfrm>
          <a:prstGeom prst="downArrow">
            <a:avLst/>
          </a:prstGeom>
          <a:gradFill>
            <a:gsLst>
              <a:gs pos="0">
                <a:srgbClr val="FF0000"/>
              </a:gs>
              <a:gs pos="25000">
                <a:schemeClr val="accent1">
                  <a:tint val="96000"/>
                  <a:shade val="80000"/>
                  <a:satMod val="105000"/>
                </a:schemeClr>
              </a:gs>
              <a:gs pos="38000">
                <a:schemeClr val="accent1">
                  <a:tint val="96000"/>
                  <a:shade val="59000"/>
                  <a:satMod val="120000"/>
                </a:schemeClr>
              </a:gs>
              <a:gs pos="55000">
                <a:schemeClr val="accent1">
                  <a:shade val="57000"/>
                  <a:satMod val="120000"/>
                </a:schemeClr>
              </a:gs>
              <a:gs pos="80000">
                <a:schemeClr val="accent1">
                  <a:shade val="56000"/>
                  <a:satMod val="145000"/>
                </a:schemeClr>
              </a:gs>
              <a:gs pos="88000">
                <a:schemeClr val="accent1">
                  <a:shade val="63000"/>
                  <a:satMod val="160000"/>
                </a:schemeClr>
              </a:gs>
              <a:gs pos="100000">
                <a:schemeClr val="accent1">
                  <a:tint val="99555"/>
                  <a:satMod val="15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8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Real Heat Flow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45" y="2067748"/>
            <a:ext cx="6028122" cy="41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503564" y="3242667"/>
            <a:ext cx="1219200" cy="124777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8" idx="6"/>
          </p:cNvCxnSpPr>
          <p:nvPr/>
        </p:nvCxnSpPr>
        <p:spPr>
          <a:xfrm flipV="1">
            <a:off x="3722764" y="3866554"/>
            <a:ext cx="1380171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10800000">
            <a:off x="5102935" y="2257552"/>
            <a:ext cx="529840" cy="3221257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453298" y="2297985"/>
            <a:ext cx="3690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Surface Roughness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Microhardness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Oxide Layers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Thermal Constriction/Dilatation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733926" y="1397267"/>
            <a:ext cx="410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Major Interface Parameters Affecting Conduction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95096" y="1414066"/>
                <a:ext cx="203613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∆</m:t>
                          </m:r>
                          <m:r>
                            <a:rPr lang="en-GB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∆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  <m:r>
                            <a:rPr lang="en-GB" i="1">
                              <a:latin typeface="Cambria Math"/>
                            </a:rPr>
                            <m:t>×</m:t>
                          </m:r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=−</m:t>
                      </m:r>
                      <m:r>
                        <a:rPr lang="en-GB" i="1">
                          <a:latin typeface="Cambria Math"/>
                        </a:rPr>
                        <m:t>𝑘</m:t>
                      </m:r>
                      <m:r>
                        <a:rPr lang="en-GB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∆</m:t>
                          </m:r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∆</m:t>
                          </m:r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96" y="1414066"/>
                <a:ext cx="2036135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24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Theoretical Models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61926" y="4260686"/>
                <a:ext cx="2344295" cy="704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=1.25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0.95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26" y="4260686"/>
                <a:ext cx="2344295" cy="7041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90178" y="4388317"/>
                <a:ext cx="2684774" cy="477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For: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≤2.3×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178" y="4388317"/>
                <a:ext cx="2684774" cy="477182"/>
              </a:xfrm>
              <a:prstGeom prst="rect">
                <a:avLst/>
              </a:prstGeom>
              <a:blipFill rotWithShape="1">
                <a:blip r:embed="rId3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57200" y="3826713"/>
            <a:ext cx="8388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Plastic: Modified CMY Model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75016" y="5540665"/>
                <a:ext cx="2560445" cy="701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=1.45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0.985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16" y="5540665"/>
                <a:ext cx="2560445" cy="7014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936683" y="5163474"/>
            <a:ext cx="536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Rocca </a:t>
            </a:r>
            <a:r>
              <a:rPr lang="en-GB" b="1" dirty="0" err="1" smtClean="0"/>
              <a:t>Mikic</a:t>
            </a:r>
            <a:r>
              <a:rPr lang="en-GB" b="1" dirty="0" smtClean="0"/>
              <a:t> Model for Bolted Joints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3119" y="1784339"/>
                <a:ext cx="7848600" cy="698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5.22×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+0.036</m:t>
                              </m:r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0.56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170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19" y="1784339"/>
                <a:ext cx="7848600" cy="6988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203176" y="1338961"/>
            <a:ext cx="709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Elastic: Fletcher and </a:t>
            </a:r>
            <a:r>
              <a:rPr lang="en-GB" b="1" dirty="0" err="1" smtClean="0"/>
              <a:t>Gyorog</a:t>
            </a:r>
            <a:r>
              <a:rPr lang="en-GB" b="1" dirty="0" smtClean="0"/>
              <a:t> 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7394" y="2668579"/>
                <a:ext cx="8375941" cy="36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=5.194×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+8.060×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−6.220×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+2.108×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4" y="2668579"/>
                <a:ext cx="8375941" cy="3612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30406" y="3133057"/>
                <a:ext cx="3964290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𝐹𝐷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𝑟𝑜𝑢𝑔h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𝐹𝐷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𝑠𝑚𝑜𝑜𝑡h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406" y="3133057"/>
                <a:ext cx="3964290" cy="553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36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Semi-Empirical Model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6187" y="1517437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Equivalent Fin Method (EFM)</a:t>
            </a:r>
            <a:endParaRPr lang="en-GB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386584" y="20625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73214"/>
              </p:ext>
            </p:extLst>
          </p:nvPr>
        </p:nvGraphicFramePr>
        <p:xfrm>
          <a:off x="551536" y="2075130"/>
          <a:ext cx="4678286" cy="3368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3" imgW="3840426" imgH="2766096" progId="Visio.Drawing.15">
                  <p:embed/>
                </p:oleObj>
              </mc:Choice>
              <mc:Fallback>
                <p:oleObj r:id="rId3" imgW="3840426" imgH="276609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36" y="2075130"/>
                        <a:ext cx="4678286" cy="3368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49955" y="2119640"/>
                <a:ext cx="389106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955" y="2119640"/>
                <a:ext cx="3891065" cy="6649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0020" y="3185762"/>
                <a:ext cx="1927579" cy="66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20" y="3185762"/>
                <a:ext cx="1927579" cy="665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29430" y="4119275"/>
                <a:ext cx="1202252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30" y="4119275"/>
                <a:ext cx="1202252" cy="65620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8"/>
          <p:cNvSpPr/>
          <p:nvPr/>
        </p:nvSpPr>
        <p:spPr>
          <a:xfrm>
            <a:off x="4874798" y="5109658"/>
            <a:ext cx="2970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Not suited for </a:t>
            </a:r>
            <a:r>
              <a:rPr lang="en-US" sz="1200" dirty="0" err="1" smtClean="0"/>
              <a:t>significative</a:t>
            </a:r>
            <a:r>
              <a:rPr lang="en-US" sz="1200" dirty="0" smtClean="0"/>
              <a:t> thermal conductivity variations.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6420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69116" y="2908623"/>
            <a:ext cx="4861460" cy="247134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869116" y="2913399"/>
            <a:ext cx="2444772" cy="2466569"/>
          </a:xfrm>
          <a:prstGeom prst="ellipse">
            <a:avLst/>
          </a:prstGeom>
          <a:pattFill prst="pct90">
            <a:fgClr>
              <a:srgbClr val="92D050"/>
            </a:fgClr>
            <a:bgClr>
              <a:schemeClr val="bg1"/>
            </a:bgClr>
          </a:patt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Empirical Model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5303" y="1207403"/>
            <a:ext cx="8853349" cy="1"/>
          </a:xfrm>
          <a:prstGeom prst="line">
            <a:avLst/>
          </a:prstGeom>
          <a:ln>
            <a:solidFill>
              <a:srgbClr val="0070C0"/>
            </a:solidFill>
            <a:head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5477" y="1500992"/>
            <a:ext cx="8128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Based on Empirical Joint Design </a:t>
            </a:r>
            <a:endParaRPr lang="en-GB" b="1" dirty="0"/>
          </a:p>
        </p:txBody>
      </p:sp>
      <p:sp>
        <p:nvSpPr>
          <p:cNvPr id="8" name="Oval 7"/>
          <p:cNvSpPr/>
          <p:nvPr/>
        </p:nvSpPr>
        <p:spPr>
          <a:xfrm>
            <a:off x="2606972" y="3638358"/>
            <a:ext cx="982106" cy="101187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98025" y="2679557"/>
            <a:ext cx="0" cy="317025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69116" y="4122300"/>
            <a:ext cx="737856" cy="1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8" idx="0"/>
          </p:cNvCxnSpPr>
          <p:nvPr/>
        </p:nvCxnSpPr>
        <p:spPr>
          <a:xfrm>
            <a:off x="3098025" y="2905442"/>
            <a:ext cx="0" cy="7329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02214" y="2281593"/>
            <a:ext cx="873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Rule of Thumb: Bolt Spacing for general construction should be at least 1,5 D to the edge and 4 D between bolts.  </a:t>
            </a:r>
            <a:endParaRPr lang="en-GB" sz="1200" dirty="0"/>
          </a:p>
        </p:txBody>
      </p:sp>
      <p:sp>
        <p:nvSpPr>
          <p:cNvPr id="40" name="Rectangle 39"/>
          <p:cNvSpPr/>
          <p:nvPr/>
        </p:nvSpPr>
        <p:spPr>
          <a:xfrm>
            <a:off x="1935096" y="3701908"/>
            <a:ext cx="611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1.5 D</a:t>
            </a:r>
            <a:endParaRPr lang="en-GB" sz="1200" dirty="0"/>
          </a:p>
        </p:txBody>
      </p:sp>
      <p:sp>
        <p:nvSpPr>
          <p:cNvPr id="41" name="Rectangle 40"/>
          <p:cNvSpPr/>
          <p:nvPr/>
        </p:nvSpPr>
        <p:spPr>
          <a:xfrm>
            <a:off x="4165847" y="5401245"/>
            <a:ext cx="611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4 D</a:t>
            </a:r>
            <a:endParaRPr lang="en-GB" sz="1200" dirty="0"/>
          </a:p>
        </p:txBody>
      </p:sp>
      <p:sp>
        <p:nvSpPr>
          <p:cNvPr id="43" name="Rectangle 42"/>
          <p:cNvSpPr/>
          <p:nvPr/>
        </p:nvSpPr>
        <p:spPr>
          <a:xfrm>
            <a:off x="3155693" y="3063082"/>
            <a:ext cx="611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1.5 D</a:t>
            </a:r>
            <a:endParaRPr lang="en-GB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888661" y="5650189"/>
            <a:ext cx="120936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278766" y="5401246"/>
            <a:ext cx="611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2 D</a:t>
            </a:r>
            <a:endParaRPr lang="en-GB" sz="1200" dirty="0"/>
          </a:p>
        </p:txBody>
      </p:sp>
      <p:sp>
        <p:nvSpPr>
          <p:cNvPr id="51" name="Oval 50"/>
          <p:cNvSpPr/>
          <p:nvPr/>
        </p:nvSpPr>
        <p:spPr>
          <a:xfrm>
            <a:off x="4320719" y="2914000"/>
            <a:ext cx="2409857" cy="2465968"/>
          </a:xfrm>
          <a:prstGeom prst="ellipse">
            <a:avLst/>
          </a:prstGeom>
          <a:pattFill prst="pct90">
            <a:fgClr>
              <a:srgbClr val="92D050"/>
            </a:fgClr>
            <a:bgClr>
              <a:schemeClr val="bg1"/>
            </a:bgClr>
          </a:patt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039277" y="3646195"/>
            <a:ext cx="982106" cy="101187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>
            <a:off x="5532280" y="2905442"/>
            <a:ext cx="0" cy="294436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98025" y="5650189"/>
            <a:ext cx="2432305" cy="280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1" idx="6"/>
          </p:cNvCxnSpPr>
          <p:nvPr/>
        </p:nvCxnSpPr>
        <p:spPr>
          <a:xfrm>
            <a:off x="1574199" y="4113815"/>
            <a:ext cx="5156377" cy="3316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52"/>
          <p:cNvCxnSpPr/>
          <p:nvPr/>
        </p:nvCxnSpPr>
        <p:spPr>
          <a:xfrm>
            <a:off x="1869116" y="5379968"/>
            <a:ext cx="0" cy="469842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65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Cobranding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CERNCobranding4-3</Template>
  <TotalTime>6050</TotalTime>
  <Words>2597</Words>
  <Application>Microsoft Macintosh PowerPoint</Application>
  <PresentationFormat>On-screen Show (4:3)</PresentationFormat>
  <Paragraphs>685</Paragraphs>
  <Slides>39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CERNCobranding4-3</vt:lpstr>
      <vt:lpstr>Visio.Drawing.15</vt:lpstr>
      <vt:lpstr>PowerPoint Presentation</vt:lpstr>
      <vt:lpstr>Thermal Contact Conductance in Bolt Joints</vt:lpstr>
      <vt:lpstr>PowerPoint Presentation</vt:lpstr>
      <vt:lpstr>Summary</vt:lpstr>
      <vt:lpstr>Theoretical Heat flow</vt:lpstr>
      <vt:lpstr>Real Heat Flow</vt:lpstr>
      <vt:lpstr>PowerPoint Presentation</vt:lpstr>
      <vt:lpstr>Semi-Empirical Model</vt:lpstr>
      <vt:lpstr>Empirical Model</vt:lpstr>
      <vt:lpstr>Empirical Model</vt:lpstr>
      <vt:lpstr>Empirical Model</vt:lpstr>
      <vt:lpstr>Empirical Model</vt:lpstr>
      <vt:lpstr>Materials</vt:lpstr>
      <vt:lpstr>Test Setup</vt:lpstr>
      <vt:lpstr>Test Setup</vt:lpstr>
      <vt:lpstr>Test Setup</vt:lpstr>
      <vt:lpstr>Test Setup</vt:lpstr>
      <vt:lpstr>Results: Cu-Cu</vt:lpstr>
      <vt:lpstr>Results: Cu-Cu</vt:lpstr>
      <vt:lpstr>Results: Cu-Cu</vt:lpstr>
      <vt:lpstr>Results: Al-Al</vt:lpstr>
      <vt:lpstr>Results: Al-Al</vt:lpstr>
      <vt:lpstr>Results: SS-SS</vt:lpstr>
      <vt:lpstr>Results: Al-Cu</vt:lpstr>
      <vt:lpstr>Results: Al-Cu</vt:lpstr>
      <vt:lpstr>Discussion/Conclusion</vt:lpstr>
      <vt:lpstr>Discussion/Conclusion</vt:lpstr>
      <vt:lpstr>PowerPoint Presentation</vt:lpstr>
      <vt:lpstr>FAQ</vt:lpstr>
      <vt:lpstr>PT100 Overlap</vt:lpstr>
      <vt:lpstr>Contact Area</vt:lpstr>
      <vt:lpstr>Contact Area</vt:lpstr>
      <vt:lpstr>Plates Deformation</vt:lpstr>
      <vt:lpstr>Heating Elements</vt:lpstr>
      <vt:lpstr>Wiring</vt:lpstr>
      <vt:lpstr>PT100 Fixation</vt:lpstr>
      <vt:lpstr>PT100 Fixation</vt:lpstr>
      <vt:lpstr>Radiation Shield</vt:lpstr>
      <vt:lpstr>Leak Testing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Manuel Guerra Granjeiro</dc:creator>
  <cp:lastModifiedBy>Andrea MUSSO</cp:lastModifiedBy>
  <cp:revision>202</cp:revision>
  <dcterms:created xsi:type="dcterms:W3CDTF">2014-08-04T08:46:05Z</dcterms:created>
  <dcterms:modified xsi:type="dcterms:W3CDTF">2015-12-10T01:35:36Z</dcterms:modified>
</cp:coreProperties>
</file>